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6" r:id="rId9"/>
    <p:sldId id="264" r:id="rId10"/>
    <p:sldId id="268"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2B24-36FF-4C96-86A0-C850561BC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D6FD644-237D-4D05-8EDB-9B6187409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893685D-C823-4DC0-837E-7F0E92638A4D}"/>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5" name="Footer Placeholder 4">
            <a:extLst>
              <a:ext uri="{FF2B5EF4-FFF2-40B4-BE49-F238E27FC236}">
                <a16:creationId xmlns:a16="http://schemas.microsoft.com/office/drawing/2014/main" id="{244E0BC0-D59D-4213-AF3C-8DF86DC42F4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98344F7-7E22-4C45-A0F4-9F39C63520F8}"/>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345901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1C6-94E2-48E0-8914-D27C8E0F2B28}"/>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4E35E52-5A4C-47DE-A57D-375E6539F8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B426A6E-9030-4AE5-8486-DE98A6CA484E}"/>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5" name="Footer Placeholder 4">
            <a:extLst>
              <a:ext uri="{FF2B5EF4-FFF2-40B4-BE49-F238E27FC236}">
                <a16:creationId xmlns:a16="http://schemas.microsoft.com/office/drawing/2014/main" id="{CC24F8F3-37BA-4BD2-AB87-9ECA9FD25C2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ECB71AC-310A-48EE-82C4-6D786569DCE5}"/>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11020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332E0-144E-46B8-B8F7-7B8D17A645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73A86D9-BF12-474D-BC45-113C561E0C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4B92C7C-3FB8-4418-9A58-13A721C2F27D}"/>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5" name="Footer Placeholder 4">
            <a:extLst>
              <a:ext uri="{FF2B5EF4-FFF2-40B4-BE49-F238E27FC236}">
                <a16:creationId xmlns:a16="http://schemas.microsoft.com/office/drawing/2014/main" id="{B713AE9D-8F72-437A-9103-E3C45B7C9A5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5337273-C235-44CF-B623-2A55315073EA}"/>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146905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2F64-3176-4226-8F30-707C8AD674B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973BD07-6F12-4472-90CB-880655206F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A0ACA53-BD91-4568-9427-16FC481FCD08}"/>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5" name="Footer Placeholder 4">
            <a:extLst>
              <a:ext uri="{FF2B5EF4-FFF2-40B4-BE49-F238E27FC236}">
                <a16:creationId xmlns:a16="http://schemas.microsoft.com/office/drawing/2014/main" id="{A6DF6A49-6E88-4AF1-82E3-655FEEC7024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EE8B022-40F7-4A20-B374-429AE7F4F768}"/>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1071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2801-11C3-452B-9FA2-6B8288E61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57FCED6-07EC-4D76-8997-E924CD91B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0EA0C8-F2EA-4846-A08A-11FAC378E871}"/>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5" name="Footer Placeholder 4">
            <a:extLst>
              <a:ext uri="{FF2B5EF4-FFF2-40B4-BE49-F238E27FC236}">
                <a16:creationId xmlns:a16="http://schemas.microsoft.com/office/drawing/2014/main" id="{66254CC1-301A-4CE0-8E2A-7AF69A8A29C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B808A72-9F3B-4020-9A77-E72D492325B8}"/>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185113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7A3E-4151-4ED2-A9C9-E3F1431164D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61F19A7-54D0-404C-B188-874ACD7965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9A804FCF-14B2-4435-A63E-7A84EDE50D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CD3752E-7E1F-4EC7-BD55-671B5E54AEA6}"/>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6" name="Footer Placeholder 5">
            <a:extLst>
              <a:ext uri="{FF2B5EF4-FFF2-40B4-BE49-F238E27FC236}">
                <a16:creationId xmlns:a16="http://schemas.microsoft.com/office/drawing/2014/main" id="{F8A6CC9A-C0F4-40B6-9932-09361CE44EA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3EE8185-3E61-4583-90F5-974288FADEA3}"/>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231789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7D77-4AB5-4A74-AD05-E845B0364F90}"/>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5C8545-484A-4B2F-89B3-637A4D72A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0EB3C-98DE-400C-B44E-E2B7511557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4B4ED680-A076-4E49-8B79-D2D5FBF65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53562-B422-4486-ADA8-06CFF37E5E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351F1AC-4E31-4A21-81EF-1CFE539AEC51}"/>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8" name="Footer Placeholder 7">
            <a:extLst>
              <a:ext uri="{FF2B5EF4-FFF2-40B4-BE49-F238E27FC236}">
                <a16:creationId xmlns:a16="http://schemas.microsoft.com/office/drawing/2014/main" id="{D525A7C6-BF05-4371-8216-657ECA6E300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8CF61667-C954-45BD-89CF-7021EF3EC2C8}"/>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163536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25E2-0A38-4512-9F35-DCE332A39DD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509BA1A-A05E-427A-A834-1A59504253B9}"/>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4" name="Footer Placeholder 3">
            <a:extLst>
              <a:ext uri="{FF2B5EF4-FFF2-40B4-BE49-F238E27FC236}">
                <a16:creationId xmlns:a16="http://schemas.microsoft.com/office/drawing/2014/main" id="{0D77FF50-6699-4CB4-9E0D-8FE0B470281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57749C41-D44B-42FA-BD35-30D713E98F71}"/>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301471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1AAF1-7F7B-4A22-8BA6-34511948F0FD}"/>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3" name="Footer Placeholder 2">
            <a:extLst>
              <a:ext uri="{FF2B5EF4-FFF2-40B4-BE49-F238E27FC236}">
                <a16:creationId xmlns:a16="http://schemas.microsoft.com/office/drawing/2014/main" id="{8C561BA5-DA64-466C-98F3-9D23DC1E929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D27404E-345F-4DCD-9F7D-B059179AFBCD}"/>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133290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94B8-64A0-475C-89E4-1EB66F5F4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318952C-F05A-4670-AEE5-5A6A7299F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0A5098E8-24EF-4DE0-BF85-1CFCE0785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C6D3CC-19CE-470E-8A95-F7B1B08E0DD9}"/>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6" name="Footer Placeholder 5">
            <a:extLst>
              <a:ext uri="{FF2B5EF4-FFF2-40B4-BE49-F238E27FC236}">
                <a16:creationId xmlns:a16="http://schemas.microsoft.com/office/drawing/2014/main" id="{30A8B713-C39C-419A-8C12-6000BBEBF4D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ABD3560-4E1C-4EF5-A028-0AA29E2153F9}"/>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106117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9668-3997-4681-87A5-AEF0BF7B4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E2FF23A-BA34-4306-B52A-1D1F39474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70A8DC1-0C47-43C3-8906-0B7F9C53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38FE9-FAEC-4BE3-B923-3C0DFD38C444}"/>
              </a:ext>
            </a:extLst>
          </p:cNvPr>
          <p:cNvSpPr>
            <a:spLocks noGrp="1"/>
          </p:cNvSpPr>
          <p:nvPr>
            <p:ph type="dt" sz="half" idx="10"/>
          </p:nvPr>
        </p:nvSpPr>
        <p:spPr/>
        <p:txBody>
          <a:bodyPr/>
          <a:lstStyle/>
          <a:p>
            <a:fld id="{4AF3ABDA-9DCE-47D7-A245-F6B9D9808E85}" type="datetimeFigureOut">
              <a:rPr lang="en-ID" smtClean="0"/>
              <a:t>27/05/2019</a:t>
            </a:fld>
            <a:endParaRPr lang="en-ID"/>
          </a:p>
        </p:txBody>
      </p:sp>
      <p:sp>
        <p:nvSpPr>
          <p:cNvPr id="6" name="Footer Placeholder 5">
            <a:extLst>
              <a:ext uri="{FF2B5EF4-FFF2-40B4-BE49-F238E27FC236}">
                <a16:creationId xmlns:a16="http://schemas.microsoft.com/office/drawing/2014/main" id="{13BA31DD-D57F-4336-8E51-EC8E46319C5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2D822F3-180E-4205-AA69-021C6A2098A0}"/>
              </a:ext>
            </a:extLst>
          </p:cNvPr>
          <p:cNvSpPr>
            <a:spLocks noGrp="1"/>
          </p:cNvSpPr>
          <p:nvPr>
            <p:ph type="sldNum" sz="quarter" idx="12"/>
          </p:nvPr>
        </p:nvSpPr>
        <p:spPr/>
        <p:txBody>
          <a:bodyPr/>
          <a:lstStyle/>
          <a:p>
            <a:fld id="{9E26D38F-F89F-4A76-A094-8CF0ED1F184C}" type="slidenum">
              <a:rPr lang="en-ID" smtClean="0"/>
              <a:t>‹#›</a:t>
            </a:fld>
            <a:endParaRPr lang="en-ID"/>
          </a:p>
        </p:txBody>
      </p:sp>
    </p:spTree>
    <p:extLst>
      <p:ext uri="{BB962C8B-B14F-4D97-AF65-F5344CB8AC3E}">
        <p14:creationId xmlns:p14="http://schemas.microsoft.com/office/powerpoint/2010/main" val="269727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40054-934E-4456-8DB3-1128BCDAE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4AAA3C2-8C8F-41AB-9133-2F3979920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D487FF8-F1EA-4AE5-BBE0-75B23B728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3ABDA-9DCE-47D7-A245-F6B9D9808E85}" type="datetimeFigureOut">
              <a:rPr lang="en-ID" smtClean="0"/>
              <a:t>27/05/2019</a:t>
            </a:fld>
            <a:endParaRPr lang="en-ID"/>
          </a:p>
        </p:txBody>
      </p:sp>
      <p:sp>
        <p:nvSpPr>
          <p:cNvPr id="5" name="Footer Placeholder 4">
            <a:extLst>
              <a:ext uri="{FF2B5EF4-FFF2-40B4-BE49-F238E27FC236}">
                <a16:creationId xmlns:a16="http://schemas.microsoft.com/office/drawing/2014/main" id="{59777C64-6523-44FA-84FE-17BAABEB27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C81CB9A-E2FA-436F-A258-FDADD8D54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6D38F-F89F-4A76-A094-8CF0ED1F184C}" type="slidenum">
              <a:rPr lang="en-ID" smtClean="0"/>
              <a:t>‹#›</a:t>
            </a:fld>
            <a:endParaRPr lang="en-ID"/>
          </a:p>
        </p:txBody>
      </p:sp>
    </p:spTree>
    <p:extLst>
      <p:ext uri="{BB962C8B-B14F-4D97-AF65-F5344CB8AC3E}">
        <p14:creationId xmlns:p14="http://schemas.microsoft.com/office/powerpoint/2010/main" val="2760552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foursquare.com/developers/apps"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 result for bandung">
            <a:extLst>
              <a:ext uri="{FF2B5EF4-FFF2-40B4-BE49-F238E27FC236}">
                <a16:creationId xmlns:a16="http://schemas.microsoft.com/office/drawing/2014/main" id="{E9023E75-F1B4-4688-9F4C-5AC0FA99CCFE}"/>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F86D151-A0D8-4667-87B5-22A13E133D74}"/>
              </a:ext>
            </a:extLst>
          </p:cNvPr>
          <p:cNvSpPr/>
          <p:nvPr/>
        </p:nvSpPr>
        <p:spPr>
          <a:xfrm>
            <a:off x="357300" y="399871"/>
            <a:ext cx="10631757" cy="1200329"/>
          </a:xfrm>
          <a:prstGeom prst="rect">
            <a:avLst/>
          </a:prstGeom>
          <a:noFill/>
        </p:spPr>
        <p:txBody>
          <a:bodyPr wrap="none" lIns="91440" tIns="45720" rIns="91440" bIns="45720">
            <a:spAutoFit/>
          </a:bodyPr>
          <a:lstStyle/>
          <a:p>
            <a:r>
              <a:rPr lang="en-US" sz="3600" dirty="0">
                <a:ln w="0">
                  <a:noFill/>
                </a:ln>
                <a:solidFill>
                  <a:schemeClr val="bg1"/>
                </a:solidFill>
                <a:latin typeface="Helvetica" panose="020B0604020202020204" pitchFamily="34" charset="0"/>
                <a:ea typeface="Roboto" pitchFamily="2" charset="0"/>
                <a:cs typeface="Helvetica" panose="020B0604020202020204" pitchFamily="34" charset="0"/>
              </a:rPr>
              <a:t>Recommendation for Hotel Construction </a:t>
            </a:r>
          </a:p>
          <a:p>
            <a:r>
              <a:rPr lang="en-US" sz="3600" dirty="0">
                <a:ln w="0">
                  <a:noFill/>
                </a:ln>
                <a:solidFill>
                  <a:schemeClr val="bg1"/>
                </a:solidFill>
                <a:latin typeface="Helvetica" panose="020B0604020202020204" pitchFamily="34" charset="0"/>
                <a:ea typeface="Roboto" pitchFamily="2" charset="0"/>
                <a:cs typeface="Helvetica" panose="020B0604020202020204" pitchFamily="34" charset="0"/>
              </a:rPr>
              <a:t>in Bandung, Indonesia through Clustering Analysis</a:t>
            </a:r>
            <a:endParaRPr lang="en-US" sz="3600" b="0" cap="none" spc="0" dirty="0">
              <a:ln w="0">
                <a:noFill/>
              </a:ln>
              <a:solidFill>
                <a:schemeClr val="bg1"/>
              </a:solidFill>
              <a:latin typeface="Helvetica" panose="020B0604020202020204" pitchFamily="34" charset="0"/>
              <a:ea typeface="Roboto" pitchFamily="2" charset="0"/>
              <a:cs typeface="Helvetica" panose="020B0604020202020204" pitchFamily="34" charset="0"/>
            </a:endParaRPr>
          </a:p>
        </p:txBody>
      </p:sp>
      <p:pic>
        <p:nvPicPr>
          <p:cNvPr id="1028" name="Picture 4" descr="Image result for ibm png">
            <a:extLst>
              <a:ext uri="{FF2B5EF4-FFF2-40B4-BE49-F238E27FC236}">
                <a16:creationId xmlns:a16="http://schemas.microsoft.com/office/drawing/2014/main" id="{DA188923-B977-478C-A068-BBBA3019E71B}"/>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39199" y="6050245"/>
            <a:ext cx="1167019" cy="641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ursera png">
            <a:extLst>
              <a:ext uri="{FF2B5EF4-FFF2-40B4-BE49-F238E27FC236}">
                <a16:creationId xmlns:a16="http://schemas.microsoft.com/office/drawing/2014/main" id="{7BBBF3DA-1FA8-4267-BC83-062106D246FF}"/>
              </a:ext>
            </a:extLst>
          </p:cNvPr>
          <p:cNvPicPr>
            <a:picLocks noChangeAspect="1" noChangeArrowheads="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18614" y="5573629"/>
            <a:ext cx="1959829" cy="163319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C28352F-522E-43FF-A4C6-E8F3DF264F1E}"/>
              </a:ext>
            </a:extLst>
          </p:cNvPr>
          <p:cNvSpPr/>
          <p:nvPr/>
        </p:nvSpPr>
        <p:spPr>
          <a:xfrm>
            <a:off x="301927" y="1647824"/>
            <a:ext cx="7481792" cy="830997"/>
          </a:xfrm>
          <a:prstGeom prst="rect">
            <a:avLst/>
          </a:prstGeom>
          <a:noFill/>
        </p:spPr>
        <p:txBody>
          <a:bodyPr wrap="none" lIns="91440" tIns="45720" rIns="91440" bIns="45720">
            <a:spAutoFit/>
          </a:bodyPr>
          <a:lstStyle/>
          <a:p>
            <a:r>
              <a:rPr lang="en-US" sz="2400" b="1" dirty="0">
                <a:ln w="0">
                  <a:noFill/>
                </a:ln>
                <a:solidFill>
                  <a:schemeClr val="bg1"/>
                </a:solidFill>
                <a:latin typeface="Roboto Thin" pitchFamily="2" charset="0"/>
                <a:ea typeface="Roboto Thin" pitchFamily="2" charset="0"/>
              </a:rPr>
              <a:t>Written for Applied Data Science Capstone Final Project</a:t>
            </a:r>
          </a:p>
          <a:p>
            <a:r>
              <a:rPr lang="en-US" sz="2400" b="1" cap="none" spc="0" dirty="0">
                <a:ln w="0">
                  <a:noFill/>
                </a:ln>
                <a:solidFill>
                  <a:schemeClr val="bg1"/>
                </a:solidFill>
                <a:latin typeface="Roboto Thin" pitchFamily="2" charset="0"/>
                <a:ea typeface="Roboto Thin" pitchFamily="2" charset="0"/>
              </a:rPr>
              <a:t>In IBM Professional Data Science Certificate</a:t>
            </a:r>
          </a:p>
        </p:txBody>
      </p:sp>
      <p:sp>
        <p:nvSpPr>
          <p:cNvPr id="10" name="Rectangle 9">
            <a:extLst>
              <a:ext uri="{FF2B5EF4-FFF2-40B4-BE49-F238E27FC236}">
                <a16:creationId xmlns:a16="http://schemas.microsoft.com/office/drawing/2014/main" id="{90901092-8134-47DD-AA5B-BD94B23B5D95}"/>
              </a:ext>
            </a:extLst>
          </p:cNvPr>
          <p:cNvSpPr/>
          <p:nvPr/>
        </p:nvSpPr>
        <p:spPr>
          <a:xfrm>
            <a:off x="301927" y="2535972"/>
            <a:ext cx="2140073" cy="369332"/>
          </a:xfrm>
          <a:prstGeom prst="rect">
            <a:avLst/>
          </a:prstGeom>
          <a:noFill/>
        </p:spPr>
        <p:txBody>
          <a:bodyPr wrap="none" lIns="91440" tIns="45720" rIns="91440" bIns="45720">
            <a:spAutoFit/>
          </a:bodyPr>
          <a:lstStyle/>
          <a:p>
            <a:r>
              <a:rPr lang="en-US" b="1" i="1" dirty="0">
                <a:ln w="0">
                  <a:noFill/>
                </a:ln>
                <a:solidFill>
                  <a:schemeClr val="bg1"/>
                </a:solidFill>
                <a:latin typeface="Roboto Thin" pitchFamily="2" charset="0"/>
                <a:ea typeface="Roboto Thin" pitchFamily="2" charset="0"/>
              </a:rPr>
              <a:t>By: </a:t>
            </a:r>
            <a:r>
              <a:rPr lang="en-US" b="1" i="1" dirty="0" err="1">
                <a:ln w="0">
                  <a:noFill/>
                </a:ln>
                <a:solidFill>
                  <a:schemeClr val="bg1"/>
                </a:solidFill>
                <a:latin typeface="Roboto Thin" pitchFamily="2" charset="0"/>
                <a:ea typeface="Roboto Thin" pitchFamily="2" charset="0"/>
              </a:rPr>
              <a:t>Satria</a:t>
            </a:r>
            <a:r>
              <a:rPr lang="en-US" b="1" i="1" dirty="0">
                <a:ln w="0">
                  <a:noFill/>
                </a:ln>
                <a:solidFill>
                  <a:schemeClr val="bg1"/>
                </a:solidFill>
                <a:latin typeface="Roboto Thin" pitchFamily="2" charset="0"/>
                <a:ea typeface="Roboto Thin" pitchFamily="2" charset="0"/>
              </a:rPr>
              <a:t> A.W. Bakri</a:t>
            </a:r>
            <a:endParaRPr lang="en-US" b="1" i="1" cap="none" spc="0" dirty="0">
              <a:ln w="0">
                <a:noFill/>
              </a:ln>
              <a:solidFill>
                <a:schemeClr val="bg1"/>
              </a:solidFill>
              <a:latin typeface="Roboto Thin" pitchFamily="2" charset="0"/>
              <a:ea typeface="Roboto Thin" pitchFamily="2" charset="0"/>
            </a:endParaRPr>
          </a:p>
        </p:txBody>
      </p:sp>
    </p:spTree>
    <p:extLst>
      <p:ext uri="{BB962C8B-B14F-4D97-AF65-F5344CB8AC3E}">
        <p14:creationId xmlns:p14="http://schemas.microsoft.com/office/powerpoint/2010/main" val="286687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5C46B54-2B31-4B90-9731-3E08EE8DD556}"/>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FC877A4C-353C-4577-9C3F-B2D8D8EFCA64}"/>
              </a:ext>
            </a:extLst>
          </p:cNvPr>
          <p:cNvSpPr/>
          <p:nvPr/>
        </p:nvSpPr>
        <p:spPr>
          <a:xfrm>
            <a:off x="463347" y="1410632"/>
            <a:ext cx="6350265" cy="369332"/>
          </a:xfrm>
          <a:prstGeom prst="rect">
            <a:avLst/>
          </a:prstGeom>
          <a:noFill/>
        </p:spPr>
        <p:txBody>
          <a:bodyPr wrap="none" lIns="91440" tIns="45720" rIns="91440" bIns="45720">
            <a:spAutoFit/>
          </a:bodyPr>
          <a:lstStyle/>
          <a:p>
            <a:r>
              <a:rPr lang="en-US" b="1" dirty="0"/>
              <a:t>Part 4: Machine Learning Step, Clustering by K Means, continued</a:t>
            </a:r>
          </a:p>
        </p:txBody>
      </p:sp>
      <p:sp>
        <p:nvSpPr>
          <p:cNvPr id="11" name="Rectangle 10">
            <a:extLst>
              <a:ext uri="{FF2B5EF4-FFF2-40B4-BE49-F238E27FC236}">
                <a16:creationId xmlns:a16="http://schemas.microsoft.com/office/drawing/2014/main" id="{4A157A43-F721-4381-86BA-B22EC95D408A}"/>
              </a:ext>
            </a:extLst>
          </p:cNvPr>
          <p:cNvSpPr/>
          <p:nvPr/>
        </p:nvSpPr>
        <p:spPr>
          <a:xfrm>
            <a:off x="463346" y="1890276"/>
            <a:ext cx="8356803" cy="400110"/>
          </a:xfrm>
          <a:prstGeom prst="rect">
            <a:avLst/>
          </a:prstGeom>
        </p:spPr>
        <p:txBody>
          <a:bodyPr wrap="square">
            <a:spAutoFit/>
          </a:bodyPr>
          <a:lstStyle/>
          <a:p>
            <a:pPr algn="just"/>
            <a:r>
              <a:rPr lang="en-ID" sz="2000" dirty="0">
                <a:latin typeface="Helvetica Neue"/>
              </a:rPr>
              <a:t>Plot the clusters into Folium. The red circles are Cluster 5</a:t>
            </a:r>
          </a:p>
        </p:txBody>
      </p:sp>
      <p:sp>
        <p:nvSpPr>
          <p:cNvPr id="13" name="Rectangle 12">
            <a:extLst>
              <a:ext uri="{FF2B5EF4-FFF2-40B4-BE49-F238E27FC236}">
                <a16:creationId xmlns:a16="http://schemas.microsoft.com/office/drawing/2014/main" id="{274D6B72-82F6-4C85-A928-FD0687193A43}"/>
              </a:ext>
            </a:extLst>
          </p:cNvPr>
          <p:cNvSpPr/>
          <p:nvPr/>
        </p:nvSpPr>
        <p:spPr>
          <a:xfrm>
            <a:off x="357300" y="564713"/>
            <a:ext cx="8234250"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Methodology &amp; Result</a:t>
            </a:r>
            <a:endParaRPr lang="en-US" sz="4800" b="0" cap="none" spc="0" dirty="0">
              <a:ln w="0">
                <a:noFill/>
              </a:ln>
              <a:latin typeface="Helvetica Neue"/>
              <a:ea typeface="Roboto" pitchFamily="2" charset="0"/>
              <a:cs typeface="Helvetica" panose="020B0604020202020204" pitchFamily="34" charset="0"/>
            </a:endParaRPr>
          </a:p>
        </p:txBody>
      </p:sp>
      <p:pic>
        <p:nvPicPr>
          <p:cNvPr id="5" name="Picture 4">
            <a:extLst>
              <a:ext uri="{FF2B5EF4-FFF2-40B4-BE49-F238E27FC236}">
                <a16:creationId xmlns:a16="http://schemas.microsoft.com/office/drawing/2014/main" id="{2C0DF477-2EFB-4A4E-82B3-5D6F15A8D7D5}"/>
              </a:ext>
            </a:extLst>
          </p:cNvPr>
          <p:cNvPicPr>
            <a:picLocks noChangeAspect="1"/>
          </p:cNvPicPr>
          <p:nvPr/>
        </p:nvPicPr>
        <p:blipFill>
          <a:blip r:embed="rId3"/>
          <a:stretch>
            <a:fillRect/>
          </a:stretch>
        </p:blipFill>
        <p:spPr>
          <a:xfrm>
            <a:off x="463346" y="2321897"/>
            <a:ext cx="7537654" cy="4385993"/>
          </a:xfrm>
          <a:prstGeom prst="rect">
            <a:avLst/>
          </a:prstGeom>
        </p:spPr>
      </p:pic>
    </p:spTree>
    <p:extLst>
      <p:ext uri="{BB962C8B-B14F-4D97-AF65-F5344CB8AC3E}">
        <p14:creationId xmlns:p14="http://schemas.microsoft.com/office/powerpoint/2010/main" val="379514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5C46B54-2B31-4B90-9731-3E08EE8DD556}"/>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274D6B72-82F6-4C85-A928-FD0687193A43}"/>
              </a:ext>
            </a:extLst>
          </p:cNvPr>
          <p:cNvSpPr/>
          <p:nvPr/>
        </p:nvSpPr>
        <p:spPr>
          <a:xfrm>
            <a:off x="357300" y="564713"/>
            <a:ext cx="8234250"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Conclusions</a:t>
            </a:r>
            <a:endParaRPr lang="en-US" sz="4800" b="0" cap="none" spc="0" dirty="0">
              <a:ln w="0">
                <a:noFill/>
              </a:ln>
              <a:latin typeface="Helvetica Neue"/>
              <a:ea typeface="Roboto" pitchFamily="2" charset="0"/>
              <a:cs typeface="Helvetica" panose="020B0604020202020204" pitchFamily="34" charset="0"/>
            </a:endParaRPr>
          </a:p>
        </p:txBody>
      </p:sp>
      <p:sp>
        <p:nvSpPr>
          <p:cNvPr id="12" name="Rectangle 11">
            <a:extLst>
              <a:ext uri="{FF2B5EF4-FFF2-40B4-BE49-F238E27FC236}">
                <a16:creationId xmlns:a16="http://schemas.microsoft.com/office/drawing/2014/main" id="{B7013B2F-FF86-4CA8-90A3-26940D4D678B}"/>
              </a:ext>
            </a:extLst>
          </p:cNvPr>
          <p:cNvSpPr/>
          <p:nvPr/>
        </p:nvSpPr>
        <p:spPr>
          <a:xfrm>
            <a:off x="463347" y="1595298"/>
            <a:ext cx="11126941" cy="923330"/>
          </a:xfrm>
          <a:prstGeom prst="rect">
            <a:avLst/>
          </a:prstGeom>
        </p:spPr>
        <p:txBody>
          <a:bodyPr wrap="square">
            <a:spAutoFit/>
          </a:bodyPr>
          <a:lstStyle/>
          <a:p>
            <a:pPr algn="just"/>
            <a:r>
              <a:rPr lang="en-US" dirty="0"/>
              <a:t>After using K-Means as clustering algorithm, it is found that the best neighborhoods to build the hotel (based on the proximity to point-of-interest/attraction venues) is Cluster 5, which includes </a:t>
            </a:r>
            <a:r>
              <a:rPr lang="en-US" dirty="0" err="1"/>
              <a:t>Babakan</a:t>
            </a:r>
            <a:r>
              <a:rPr lang="en-US" dirty="0"/>
              <a:t> Sari, </a:t>
            </a:r>
            <a:r>
              <a:rPr lang="en-US" dirty="0" err="1"/>
              <a:t>Binong</a:t>
            </a:r>
            <a:r>
              <a:rPr lang="en-US" dirty="0"/>
              <a:t>, </a:t>
            </a:r>
            <a:r>
              <a:rPr lang="en-US" dirty="0" err="1"/>
              <a:t>Cibangkong</a:t>
            </a:r>
            <a:r>
              <a:rPr lang="en-US" dirty="0"/>
              <a:t>, </a:t>
            </a:r>
            <a:r>
              <a:rPr lang="en-US" dirty="0" err="1"/>
              <a:t>Gumuruh</a:t>
            </a:r>
            <a:r>
              <a:rPr lang="en-US" dirty="0"/>
              <a:t>, </a:t>
            </a:r>
            <a:r>
              <a:rPr lang="en-US" dirty="0" err="1"/>
              <a:t>Kacapiring</a:t>
            </a:r>
            <a:r>
              <a:rPr lang="en-US" dirty="0"/>
              <a:t>, </a:t>
            </a:r>
            <a:r>
              <a:rPr lang="en-US" dirty="0" err="1"/>
              <a:t>Kebon</a:t>
            </a:r>
            <a:r>
              <a:rPr lang="en-US" dirty="0"/>
              <a:t> </a:t>
            </a:r>
            <a:r>
              <a:rPr lang="en-US" dirty="0" err="1"/>
              <a:t>Gedang</a:t>
            </a:r>
            <a:r>
              <a:rPr lang="en-US" dirty="0"/>
              <a:t>, </a:t>
            </a:r>
            <a:r>
              <a:rPr lang="en-US" dirty="0" err="1"/>
              <a:t>Kebon</a:t>
            </a:r>
            <a:r>
              <a:rPr lang="en-US" dirty="0"/>
              <a:t> </a:t>
            </a:r>
            <a:r>
              <a:rPr lang="en-US" dirty="0" err="1"/>
              <a:t>Waru</a:t>
            </a:r>
            <a:r>
              <a:rPr lang="en-US" dirty="0"/>
              <a:t> and </a:t>
            </a:r>
            <a:r>
              <a:rPr lang="en-US" dirty="0" err="1"/>
              <a:t>Maleer</a:t>
            </a:r>
            <a:r>
              <a:rPr lang="en-US" dirty="0"/>
              <a:t> neighborhood.</a:t>
            </a:r>
            <a:endParaRPr lang="en-ID" sz="2400" dirty="0"/>
          </a:p>
        </p:txBody>
      </p:sp>
    </p:spTree>
    <p:extLst>
      <p:ext uri="{BB962C8B-B14F-4D97-AF65-F5344CB8AC3E}">
        <p14:creationId xmlns:p14="http://schemas.microsoft.com/office/powerpoint/2010/main" val="304357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1127A44-C504-45FE-BF97-41A2EE00DDB2}"/>
              </a:ext>
            </a:extLst>
          </p:cNvPr>
          <p:cNvSpPr/>
          <p:nvPr/>
        </p:nvSpPr>
        <p:spPr>
          <a:xfrm>
            <a:off x="357300" y="399871"/>
            <a:ext cx="6749412" cy="1446550"/>
          </a:xfrm>
          <a:prstGeom prst="rect">
            <a:avLst/>
          </a:prstGeom>
          <a:noFill/>
        </p:spPr>
        <p:txBody>
          <a:bodyPr wrap="none" lIns="91440" tIns="45720" rIns="91440" bIns="45720">
            <a:spAutoFit/>
          </a:bodyPr>
          <a:lstStyle/>
          <a:p>
            <a:r>
              <a:rPr lang="en-US" sz="8800" b="0" cap="none" spc="0" dirty="0">
                <a:ln w="0">
                  <a:noFill/>
                </a:ln>
                <a:solidFill>
                  <a:schemeClr val="bg1"/>
                </a:solidFill>
                <a:latin typeface="Helvetica" panose="020B0604020202020204" pitchFamily="34" charset="0"/>
                <a:ea typeface="Roboto" pitchFamily="2" charset="0"/>
                <a:cs typeface="Helvetica" panose="020B0604020202020204" pitchFamily="34" charset="0"/>
              </a:rPr>
              <a:t>THANK YOU</a:t>
            </a:r>
          </a:p>
        </p:txBody>
      </p:sp>
    </p:spTree>
    <p:extLst>
      <p:ext uri="{BB962C8B-B14F-4D97-AF65-F5344CB8AC3E}">
        <p14:creationId xmlns:p14="http://schemas.microsoft.com/office/powerpoint/2010/main" val="100402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9DFD-1F12-48DC-AE61-67445999104D}"/>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1D07E62E-41CA-48DA-A878-7A0796D6C158}"/>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6D4BBFFF-58E4-4F0B-9418-EAF49EDBE79F}"/>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5950DB3-9409-4C80-AC6E-CDA14BAC5340}"/>
              </a:ext>
            </a:extLst>
          </p:cNvPr>
          <p:cNvSpPr/>
          <p:nvPr/>
        </p:nvSpPr>
        <p:spPr>
          <a:xfrm>
            <a:off x="357300" y="1486585"/>
            <a:ext cx="11126941" cy="2308324"/>
          </a:xfrm>
          <a:prstGeom prst="rect">
            <a:avLst/>
          </a:prstGeom>
        </p:spPr>
        <p:txBody>
          <a:bodyPr wrap="square">
            <a:spAutoFit/>
          </a:bodyPr>
          <a:lstStyle/>
          <a:p>
            <a:pPr algn="just"/>
            <a:r>
              <a:rPr lang="en-US" sz="2400" b="1" i="0" dirty="0">
                <a:solidFill>
                  <a:srgbClr val="000000"/>
                </a:solidFill>
                <a:effectLst/>
                <a:latin typeface="Helvetica Neue"/>
              </a:rPr>
              <a:t>Hotel Franchise A</a:t>
            </a:r>
            <a:r>
              <a:rPr lang="en-US" sz="2400" b="0" i="0" dirty="0">
                <a:solidFill>
                  <a:srgbClr val="000000"/>
                </a:solidFill>
                <a:effectLst/>
                <a:latin typeface="Helvetica Neue"/>
              </a:rPr>
              <a:t> decides to open a hotel in Bandung, Indonesia. Before beginning the construction, they want to analyze which part of the town the hotel should be built. A survey is deployed to the board of commissioners and other relevant stakeholders. The first and most important criterion that they want is that the hotel is located to as many point-of-interests/attractions as possible. Therefore, the analysis of neighborhood venues is necessary to be performed</a:t>
            </a:r>
            <a:endParaRPr lang="en-ID" sz="2400" dirty="0"/>
          </a:p>
        </p:txBody>
      </p:sp>
      <p:sp>
        <p:nvSpPr>
          <p:cNvPr id="6" name="Rectangle 5">
            <a:extLst>
              <a:ext uri="{FF2B5EF4-FFF2-40B4-BE49-F238E27FC236}">
                <a16:creationId xmlns:a16="http://schemas.microsoft.com/office/drawing/2014/main" id="{6D58908C-717D-4EC0-A4B5-28CE55FEA18D}"/>
              </a:ext>
            </a:extLst>
          </p:cNvPr>
          <p:cNvSpPr/>
          <p:nvPr/>
        </p:nvSpPr>
        <p:spPr>
          <a:xfrm>
            <a:off x="357300" y="564713"/>
            <a:ext cx="5731056"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Problem Description</a:t>
            </a:r>
            <a:endParaRPr lang="en-US" sz="4800" b="0" cap="none" spc="0" dirty="0">
              <a:ln w="0">
                <a:noFill/>
              </a:ln>
              <a:latin typeface="Helvetica Neue"/>
              <a:ea typeface="Roboto" pitchFamily="2" charset="0"/>
              <a:cs typeface="Helvetica" panose="020B0604020202020204" pitchFamily="34" charset="0"/>
            </a:endParaRPr>
          </a:p>
        </p:txBody>
      </p:sp>
      <p:sp>
        <p:nvSpPr>
          <p:cNvPr id="7" name="Rectangle 6">
            <a:extLst>
              <a:ext uri="{FF2B5EF4-FFF2-40B4-BE49-F238E27FC236}">
                <a16:creationId xmlns:a16="http://schemas.microsoft.com/office/drawing/2014/main" id="{2587DB62-E101-4EA2-B772-10FB47478119}"/>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97220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ACE7EAE-83EE-4176-86E6-955F4626D300}"/>
              </a:ext>
            </a:extLst>
          </p:cNvPr>
          <p:cNvSpPr/>
          <p:nvPr/>
        </p:nvSpPr>
        <p:spPr>
          <a:xfrm>
            <a:off x="357300" y="564713"/>
            <a:ext cx="5731056"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Data</a:t>
            </a:r>
            <a:endParaRPr lang="en-US" sz="4800" b="0" cap="none" spc="0" dirty="0">
              <a:ln w="0">
                <a:noFill/>
              </a:ln>
              <a:latin typeface="Helvetica Neue"/>
              <a:ea typeface="Roboto" pitchFamily="2" charset="0"/>
              <a:cs typeface="Helvetica" panose="020B0604020202020204" pitchFamily="34" charset="0"/>
            </a:endParaRPr>
          </a:p>
        </p:txBody>
      </p:sp>
      <p:sp>
        <p:nvSpPr>
          <p:cNvPr id="6" name="Rectangle 5">
            <a:extLst>
              <a:ext uri="{FF2B5EF4-FFF2-40B4-BE49-F238E27FC236}">
                <a16:creationId xmlns:a16="http://schemas.microsoft.com/office/drawing/2014/main" id="{6869156C-7CE8-4559-A842-884DA531B5B2}"/>
              </a:ext>
            </a:extLst>
          </p:cNvPr>
          <p:cNvSpPr/>
          <p:nvPr/>
        </p:nvSpPr>
        <p:spPr>
          <a:xfrm>
            <a:off x="406198" y="1530647"/>
            <a:ext cx="5731056" cy="2862322"/>
          </a:xfrm>
          <a:prstGeom prst="rect">
            <a:avLst/>
          </a:prstGeom>
        </p:spPr>
        <p:txBody>
          <a:bodyPr wrap="square">
            <a:spAutoFit/>
          </a:bodyPr>
          <a:lstStyle/>
          <a:p>
            <a:pPr marL="342900" indent="-342900" algn="just">
              <a:buAutoNum type="arabicPeriod"/>
            </a:pPr>
            <a:r>
              <a:rPr lang="en-US" sz="2000" b="1" dirty="0">
                <a:latin typeface="Helvetica Neue"/>
              </a:rPr>
              <a:t>Geo-Location </a:t>
            </a:r>
          </a:p>
          <a:p>
            <a:pPr algn="just"/>
            <a:r>
              <a:rPr lang="en-US" sz="2000" dirty="0">
                <a:latin typeface="Helvetica Neue"/>
              </a:rPr>
              <a:t>Specific Geo-Location data will be needed to do the analysis, specifically the coordinates (latitude and longitude) of all boroughs and neighborhoods in Bandung, Indonesia. Through the search, the writer decides to borrow Geo JSON data of Bandung in https://github.com/tyohan/bandung-map-dataset . Thank you for the author.</a:t>
            </a:r>
            <a:endParaRPr lang="en-ID" sz="2000" dirty="0">
              <a:latin typeface="Helvetica Neue"/>
            </a:endParaRPr>
          </a:p>
        </p:txBody>
      </p:sp>
      <p:pic>
        <p:nvPicPr>
          <p:cNvPr id="7" name="Picture 6">
            <a:extLst>
              <a:ext uri="{FF2B5EF4-FFF2-40B4-BE49-F238E27FC236}">
                <a16:creationId xmlns:a16="http://schemas.microsoft.com/office/drawing/2014/main" id="{C3EBAC57-2C24-40BE-B912-22C131F59959}"/>
              </a:ext>
            </a:extLst>
          </p:cNvPr>
          <p:cNvPicPr>
            <a:picLocks noChangeAspect="1"/>
          </p:cNvPicPr>
          <p:nvPr/>
        </p:nvPicPr>
        <p:blipFill>
          <a:blip r:embed="rId3"/>
          <a:stretch>
            <a:fillRect/>
          </a:stretch>
        </p:blipFill>
        <p:spPr>
          <a:xfrm>
            <a:off x="6451222" y="1561845"/>
            <a:ext cx="5340147" cy="3068829"/>
          </a:xfrm>
          <a:prstGeom prst="rect">
            <a:avLst/>
          </a:prstGeom>
        </p:spPr>
      </p:pic>
      <p:pic>
        <p:nvPicPr>
          <p:cNvPr id="8" name="Picture 7">
            <a:extLst>
              <a:ext uri="{FF2B5EF4-FFF2-40B4-BE49-F238E27FC236}">
                <a16:creationId xmlns:a16="http://schemas.microsoft.com/office/drawing/2014/main" id="{7CEDF104-DED7-458C-98DF-86845E71BB38}"/>
              </a:ext>
            </a:extLst>
          </p:cNvPr>
          <p:cNvPicPr>
            <a:picLocks noChangeAspect="1"/>
          </p:cNvPicPr>
          <p:nvPr/>
        </p:nvPicPr>
        <p:blipFill>
          <a:blip r:embed="rId4"/>
          <a:stretch>
            <a:fillRect/>
          </a:stretch>
        </p:blipFill>
        <p:spPr>
          <a:xfrm>
            <a:off x="406198" y="4868379"/>
            <a:ext cx="8810625" cy="1657350"/>
          </a:xfrm>
          <a:prstGeom prst="rect">
            <a:avLst/>
          </a:prstGeom>
        </p:spPr>
      </p:pic>
      <p:sp>
        <p:nvSpPr>
          <p:cNvPr id="9" name="Rectangle 8">
            <a:extLst>
              <a:ext uri="{FF2B5EF4-FFF2-40B4-BE49-F238E27FC236}">
                <a16:creationId xmlns:a16="http://schemas.microsoft.com/office/drawing/2014/main" id="{EE1EDB67-9CEB-421E-81CB-3F0C2A31A6EA}"/>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4714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ACE7EAE-83EE-4176-86E6-955F4626D300}"/>
              </a:ext>
            </a:extLst>
          </p:cNvPr>
          <p:cNvSpPr/>
          <p:nvPr/>
        </p:nvSpPr>
        <p:spPr>
          <a:xfrm>
            <a:off x="357300" y="564713"/>
            <a:ext cx="5731056"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Data</a:t>
            </a:r>
            <a:endParaRPr lang="en-US" sz="4800" b="0" cap="none" spc="0" dirty="0">
              <a:ln w="0">
                <a:noFill/>
              </a:ln>
              <a:latin typeface="Helvetica Neue"/>
              <a:ea typeface="Roboto" pitchFamily="2" charset="0"/>
              <a:cs typeface="Helvetica" panose="020B0604020202020204" pitchFamily="34" charset="0"/>
            </a:endParaRPr>
          </a:p>
        </p:txBody>
      </p:sp>
      <p:sp>
        <p:nvSpPr>
          <p:cNvPr id="6" name="Rectangle 5">
            <a:extLst>
              <a:ext uri="{FF2B5EF4-FFF2-40B4-BE49-F238E27FC236}">
                <a16:creationId xmlns:a16="http://schemas.microsoft.com/office/drawing/2014/main" id="{6869156C-7CE8-4559-A842-884DA531B5B2}"/>
              </a:ext>
            </a:extLst>
          </p:cNvPr>
          <p:cNvSpPr/>
          <p:nvPr/>
        </p:nvSpPr>
        <p:spPr>
          <a:xfrm>
            <a:off x="406197" y="1825625"/>
            <a:ext cx="5731056" cy="3785652"/>
          </a:xfrm>
          <a:prstGeom prst="rect">
            <a:avLst/>
          </a:prstGeom>
        </p:spPr>
        <p:txBody>
          <a:bodyPr wrap="square">
            <a:spAutoFit/>
          </a:bodyPr>
          <a:lstStyle/>
          <a:p>
            <a:pPr algn="just"/>
            <a:r>
              <a:rPr lang="en-US" sz="2000" b="1" dirty="0">
                <a:latin typeface="Helvetica Neue"/>
              </a:rPr>
              <a:t>2. Venues Data</a:t>
            </a:r>
            <a:r>
              <a:rPr lang="en-US" sz="2000" dirty="0">
                <a:latin typeface="Helvetica Neue"/>
              </a:rPr>
              <a:t> To understand the position of venues we need the list of venues in each of the neighborhood and their latitude-longitude data. Another important data is the venue category. To simplify the project, we will only use K-Means Machine Learning clustering algorithm on venue categories. Other </a:t>
            </a:r>
            <a:r>
              <a:rPr lang="en-US" sz="2000" dirty="0" err="1">
                <a:latin typeface="Helvetica Neue"/>
              </a:rPr>
              <a:t>informations</a:t>
            </a:r>
            <a:r>
              <a:rPr lang="en-US" sz="2000" dirty="0">
                <a:latin typeface="Helvetica Neue"/>
              </a:rPr>
              <a:t> such as Venue Summary and Distance can be used as additional deciding factors. These data will be gathered through Foursquare Open API. More about Foursquare Open API can be read on </a:t>
            </a:r>
            <a:r>
              <a:rPr lang="en-US" sz="2000" u="sng" dirty="0">
                <a:latin typeface="Helvetica Neue"/>
                <a:hlinkClick r:id="rId3"/>
              </a:rPr>
              <a:t>https://foursquare.com/developers/apps</a:t>
            </a:r>
            <a:endParaRPr lang="en-ID" sz="2400" dirty="0">
              <a:latin typeface="Helvetica Neue"/>
            </a:endParaRPr>
          </a:p>
        </p:txBody>
      </p:sp>
      <p:pic>
        <p:nvPicPr>
          <p:cNvPr id="2050" name="Picture 2" descr="Image result for foursquare logo">
            <a:extLst>
              <a:ext uri="{FF2B5EF4-FFF2-40B4-BE49-F238E27FC236}">
                <a16:creationId xmlns:a16="http://schemas.microsoft.com/office/drawing/2014/main" id="{7C989472-A132-4673-A660-FA7AE8020C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256" y="1845289"/>
            <a:ext cx="5266220" cy="17779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EBBCB03-0D6E-474F-A06B-8A29AF53672A}"/>
              </a:ext>
            </a:extLst>
          </p:cNvPr>
          <p:cNvPicPr>
            <a:picLocks noChangeAspect="1"/>
          </p:cNvPicPr>
          <p:nvPr/>
        </p:nvPicPr>
        <p:blipFill>
          <a:blip r:embed="rId5"/>
          <a:stretch>
            <a:fillRect/>
          </a:stretch>
        </p:blipFill>
        <p:spPr>
          <a:xfrm>
            <a:off x="6268666" y="3813938"/>
            <a:ext cx="5867400" cy="1426662"/>
          </a:xfrm>
          <a:prstGeom prst="rect">
            <a:avLst/>
          </a:prstGeom>
        </p:spPr>
      </p:pic>
      <p:sp>
        <p:nvSpPr>
          <p:cNvPr id="9" name="Rectangle 8">
            <a:extLst>
              <a:ext uri="{FF2B5EF4-FFF2-40B4-BE49-F238E27FC236}">
                <a16:creationId xmlns:a16="http://schemas.microsoft.com/office/drawing/2014/main" id="{D5C46B54-2B31-4B90-9731-3E08EE8DD556}"/>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87361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ACE7EAE-83EE-4176-86E6-955F4626D300}"/>
              </a:ext>
            </a:extLst>
          </p:cNvPr>
          <p:cNvSpPr/>
          <p:nvPr/>
        </p:nvSpPr>
        <p:spPr>
          <a:xfrm>
            <a:off x="357300" y="564713"/>
            <a:ext cx="8234250"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Methodology &amp; Result</a:t>
            </a:r>
            <a:endParaRPr lang="en-US" sz="4800" b="0" cap="none" spc="0" dirty="0">
              <a:ln w="0">
                <a:noFill/>
              </a:ln>
              <a:latin typeface="Helvetica Neue"/>
              <a:ea typeface="Roboto" pitchFamily="2" charset="0"/>
              <a:cs typeface="Helvetica" panose="020B0604020202020204" pitchFamily="34" charset="0"/>
            </a:endParaRPr>
          </a:p>
        </p:txBody>
      </p:sp>
      <p:sp>
        <p:nvSpPr>
          <p:cNvPr id="9" name="Rectangle 8">
            <a:extLst>
              <a:ext uri="{FF2B5EF4-FFF2-40B4-BE49-F238E27FC236}">
                <a16:creationId xmlns:a16="http://schemas.microsoft.com/office/drawing/2014/main" id="{D5C46B54-2B31-4B90-9731-3E08EE8DD556}"/>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FC877A4C-353C-4577-9C3F-B2D8D8EFCA64}"/>
              </a:ext>
            </a:extLst>
          </p:cNvPr>
          <p:cNvSpPr/>
          <p:nvPr/>
        </p:nvSpPr>
        <p:spPr>
          <a:xfrm>
            <a:off x="463347" y="1410632"/>
            <a:ext cx="5493876" cy="369332"/>
          </a:xfrm>
          <a:prstGeom prst="rect">
            <a:avLst/>
          </a:prstGeom>
          <a:noFill/>
        </p:spPr>
        <p:txBody>
          <a:bodyPr wrap="none" lIns="91440" tIns="45720" rIns="91440" bIns="45720">
            <a:spAutoFit/>
          </a:bodyPr>
          <a:lstStyle/>
          <a:p>
            <a:r>
              <a:rPr lang="en-US" b="1" i="1" dirty="0"/>
              <a:t>Part 1: Gathering Neighborhoods and Their Coordinates</a:t>
            </a:r>
          </a:p>
        </p:txBody>
      </p:sp>
      <p:sp>
        <p:nvSpPr>
          <p:cNvPr id="11" name="Rectangle 10">
            <a:extLst>
              <a:ext uri="{FF2B5EF4-FFF2-40B4-BE49-F238E27FC236}">
                <a16:creationId xmlns:a16="http://schemas.microsoft.com/office/drawing/2014/main" id="{4A157A43-F721-4381-86BA-B22EC95D408A}"/>
              </a:ext>
            </a:extLst>
          </p:cNvPr>
          <p:cNvSpPr/>
          <p:nvPr/>
        </p:nvSpPr>
        <p:spPr>
          <a:xfrm>
            <a:off x="463347" y="1890276"/>
            <a:ext cx="5731056" cy="2246769"/>
          </a:xfrm>
          <a:prstGeom prst="rect">
            <a:avLst/>
          </a:prstGeom>
        </p:spPr>
        <p:txBody>
          <a:bodyPr wrap="square">
            <a:spAutoFit/>
          </a:bodyPr>
          <a:lstStyle/>
          <a:p>
            <a:pPr marL="342900" indent="-342900" algn="just">
              <a:buAutoNum type="arabicPeriod"/>
            </a:pPr>
            <a:r>
              <a:rPr lang="en-ID" sz="2000" dirty="0">
                <a:latin typeface="Helvetica Neue"/>
              </a:rPr>
              <a:t>Load JSON file</a:t>
            </a:r>
          </a:p>
          <a:p>
            <a:pPr marL="342900" indent="-342900" algn="just">
              <a:buAutoNum type="arabicPeriod"/>
            </a:pPr>
            <a:r>
              <a:rPr lang="en-ID" sz="2000" dirty="0">
                <a:latin typeface="Helvetica Neue"/>
              </a:rPr>
              <a:t>Extract boroughs, neighbourhood and coordinates. </a:t>
            </a:r>
          </a:p>
          <a:p>
            <a:pPr marL="342900" indent="-342900" algn="just">
              <a:buAutoNum type="arabicPeriod"/>
            </a:pPr>
            <a:r>
              <a:rPr lang="en-ID" sz="2000" dirty="0">
                <a:latin typeface="Helvetica Neue"/>
              </a:rPr>
              <a:t>Understand the number of boroughs and </a:t>
            </a:r>
            <a:r>
              <a:rPr lang="en-ID" sz="2000" dirty="0" err="1">
                <a:latin typeface="Helvetica Neue"/>
              </a:rPr>
              <a:t>neighbors</a:t>
            </a:r>
            <a:r>
              <a:rPr lang="en-ID" sz="2000" dirty="0">
                <a:latin typeface="Helvetica Neue"/>
              </a:rPr>
              <a:t>: 26 boroughs and 139 </a:t>
            </a:r>
            <a:r>
              <a:rPr lang="en-ID" sz="2000" dirty="0" err="1">
                <a:latin typeface="Helvetica Neue"/>
              </a:rPr>
              <a:t>neighborhoods</a:t>
            </a:r>
            <a:r>
              <a:rPr lang="en-ID" sz="2000" dirty="0">
                <a:latin typeface="Helvetica Neue"/>
              </a:rPr>
              <a:t>.</a:t>
            </a:r>
          </a:p>
          <a:p>
            <a:pPr marL="342900" indent="-342900" algn="just">
              <a:buAutoNum type="arabicPeriod"/>
            </a:pPr>
            <a:r>
              <a:rPr lang="en-ID" sz="2000" dirty="0">
                <a:latin typeface="Helvetica Neue"/>
              </a:rPr>
              <a:t>Plot to Bandung Map using Folium</a:t>
            </a:r>
          </a:p>
        </p:txBody>
      </p:sp>
      <p:pic>
        <p:nvPicPr>
          <p:cNvPr id="7" name="Picture 6">
            <a:extLst>
              <a:ext uri="{FF2B5EF4-FFF2-40B4-BE49-F238E27FC236}">
                <a16:creationId xmlns:a16="http://schemas.microsoft.com/office/drawing/2014/main" id="{57DF77F7-8174-438D-AE99-41D2743CE6E4}"/>
              </a:ext>
            </a:extLst>
          </p:cNvPr>
          <p:cNvPicPr>
            <a:picLocks noChangeAspect="1"/>
          </p:cNvPicPr>
          <p:nvPr/>
        </p:nvPicPr>
        <p:blipFill>
          <a:blip r:embed="rId3"/>
          <a:stretch>
            <a:fillRect/>
          </a:stretch>
        </p:blipFill>
        <p:spPr>
          <a:xfrm>
            <a:off x="838200" y="4172691"/>
            <a:ext cx="4286250" cy="2417311"/>
          </a:xfrm>
          <a:prstGeom prst="rect">
            <a:avLst/>
          </a:prstGeom>
        </p:spPr>
      </p:pic>
      <p:pic>
        <p:nvPicPr>
          <p:cNvPr id="12" name="Picture 11">
            <a:extLst>
              <a:ext uri="{FF2B5EF4-FFF2-40B4-BE49-F238E27FC236}">
                <a16:creationId xmlns:a16="http://schemas.microsoft.com/office/drawing/2014/main" id="{2289F8A6-E6EC-402D-92F6-2BD67659C78C}"/>
              </a:ext>
            </a:extLst>
          </p:cNvPr>
          <p:cNvPicPr>
            <a:picLocks noChangeAspect="1"/>
          </p:cNvPicPr>
          <p:nvPr/>
        </p:nvPicPr>
        <p:blipFill>
          <a:blip r:embed="rId4"/>
          <a:stretch>
            <a:fillRect/>
          </a:stretch>
        </p:blipFill>
        <p:spPr>
          <a:xfrm>
            <a:off x="6512909" y="2122310"/>
            <a:ext cx="5530486" cy="3546534"/>
          </a:xfrm>
          <a:prstGeom prst="rect">
            <a:avLst/>
          </a:prstGeom>
        </p:spPr>
      </p:pic>
    </p:spTree>
    <p:extLst>
      <p:ext uri="{BB962C8B-B14F-4D97-AF65-F5344CB8AC3E}">
        <p14:creationId xmlns:p14="http://schemas.microsoft.com/office/powerpoint/2010/main" val="323813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5C46B54-2B31-4B90-9731-3E08EE8DD556}"/>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FC877A4C-353C-4577-9C3F-B2D8D8EFCA64}"/>
              </a:ext>
            </a:extLst>
          </p:cNvPr>
          <p:cNvSpPr/>
          <p:nvPr/>
        </p:nvSpPr>
        <p:spPr>
          <a:xfrm>
            <a:off x="463347" y="1410632"/>
            <a:ext cx="6139886" cy="369332"/>
          </a:xfrm>
          <a:prstGeom prst="rect">
            <a:avLst/>
          </a:prstGeom>
          <a:noFill/>
        </p:spPr>
        <p:txBody>
          <a:bodyPr wrap="none" lIns="91440" tIns="45720" rIns="91440" bIns="45720">
            <a:spAutoFit/>
          </a:bodyPr>
          <a:lstStyle/>
          <a:p>
            <a:r>
              <a:rPr lang="en-US" b="1" i="1" dirty="0"/>
              <a:t>Part 2: Gathering Venues Data in Bandung and Cleaning Them</a:t>
            </a:r>
          </a:p>
        </p:txBody>
      </p:sp>
      <p:sp>
        <p:nvSpPr>
          <p:cNvPr id="11" name="Rectangle 10">
            <a:extLst>
              <a:ext uri="{FF2B5EF4-FFF2-40B4-BE49-F238E27FC236}">
                <a16:creationId xmlns:a16="http://schemas.microsoft.com/office/drawing/2014/main" id="{4A157A43-F721-4381-86BA-B22EC95D408A}"/>
              </a:ext>
            </a:extLst>
          </p:cNvPr>
          <p:cNvSpPr/>
          <p:nvPr/>
        </p:nvSpPr>
        <p:spPr>
          <a:xfrm>
            <a:off x="463347" y="1890276"/>
            <a:ext cx="5731056" cy="1938992"/>
          </a:xfrm>
          <a:prstGeom prst="rect">
            <a:avLst/>
          </a:prstGeom>
        </p:spPr>
        <p:txBody>
          <a:bodyPr wrap="square">
            <a:spAutoFit/>
          </a:bodyPr>
          <a:lstStyle/>
          <a:p>
            <a:pPr marL="342900" indent="-342900" algn="just">
              <a:buAutoNum type="arabicPeriod"/>
            </a:pPr>
            <a:r>
              <a:rPr lang="en-ID" sz="2000" dirty="0">
                <a:latin typeface="Helvetica Neue"/>
              </a:rPr>
              <a:t>Pass in Foursquare Credentials</a:t>
            </a:r>
          </a:p>
          <a:p>
            <a:pPr marL="342900" indent="-342900" algn="just">
              <a:buAutoNum type="arabicPeriod"/>
            </a:pPr>
            <a:r>
              <a:rPr lang="en-ID" sz="2000" dirty="0">
                <a:latin typeface="Helvetica Neue"/>
              </a:rPr>
              <a:t>Using crawler, send GET request to crawl for venues data and gather their </a:t>
            </a:r>
            <a:r>
              <a:rPr lang="en-ID" sz="2000" dirty="0" err="1">
                <a:latin typeface="Helvetica Neue"/>
              </a:rPr>
              <a:t>longlat</a:t>
            </a:r>
            <a:r>
              <a:rPr lang="en-ID" sz="2000" dirty="0">
                <a:latin typeface="Helvetica Neue"/>
              </a:rPr>
              <a:t>, venue name, summary, category and distance</a:t>
            </a:r>
          </a:p>
          <a:p>
            <a:pPr marL="342900" indent="-342900" algn="just">
              <a:buAutoNum type="arabicPeriod"/>
            </a:pPr>
            <a:r>
              <a:rPr lang="en-ID" sz="2000" dirty="0">
                <a:latin typeface="Helvetica Neue"/>
              </a:rPr>
              <a:t>Transform into pandas </a:t>
            </a:r>
            <a:r>
              <a:rPr lang="en-ID" sz="2000" dirty="0" err="1">
                <a:latin typeface="Helvetica Neue"/>
              </a:rPr>
              <a:t>DataFrame</a:t>
            </a:r>
            <a:endParaRPr lang="en-ID" sz="2000" dirty="0">
              <a:latin typeface="Helvetica Neue"/>
            </a:endParaRPr>
          </a:p>
          <a:p>
            <a:pPr marL="342900" indent="-342900" algn="just">
              <a:buAutoNum type="arabicPeriod"/>
            </a:pPr>
            <a:r>
              <a:rPr lang="en-ID" sz="2000" dirty="0">
                <a:latin typeface="Helvetica Neue"/>
              </a:rPr>
              <a:t>Save to CSV</a:t>
            </a:r>
          </a:p>
        </p:txBody>
      </p:sp>
      <p:pic>
        <p:nvPicPr>
          <p:cNvPr id="6" name="Picture 5">
            <a:extLst>
              <a:ext uri="{FF2B5EF4-FFF2-40B4-BE49-F238E27FC236}">
                <a16:creationId xmlns:a16="http://schemas.microsoft.com/office/drawing/2014/main" id="{619A6AF5-A125-4EC9-B4A3-44554F8CE7B1}"/>
              </a:ext>
            </a:extLst>
          </p:cNvPr>
          <p:cNvPicPr>
            <a:picLocks noChangeAspect="1"/>
          </p:cNvPicPr>
          <p:nvPr/>
        </p:nvPicPr>
        <p:blipFill>
          <a:blip r:embed="rId3"/>
          <a:stretch>
            <a:fillRect/>
          </a:stretch>
        </p:blipFill>
        <p:spPr>
          <a:xfrm>
            <a:off x="463347" y="4091058"/>
            <a:ext cx="9601200" cy="2238375"/>
          </a:xfrm>
          <a:prstGeom prst="rect">
            <a:avLst/>
          </a:prstGeom>
        </p:spPr>
      </p:pic>
      <p:sp>
        <p:nvSpPr>
          <p:cNvPr id="14" name="Rectangle 13">
            <a:extLst>
              <a:ext uri="{FF2B5EF4-FFF2-40B4-BE49-F238E27FC236}">
                <a16:creationId xmlns:a16="http://schemas.microsoft.com/office/drawing/2014/main" id="{D86407A5-B5E4-4341-9CE4-6B4B79077CFF}"/>
              </a:ext>
            </a:extLst>
          </p:cNvPr>
          <p:cNvSpPr/>
          <p:nvPr/>
        </p:nvSpPr>
        <p:spPr>
          <a:xfrm>
            <a:off x="357300" y="564713"/>
            <a:ext cx="8234250"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Methodology &amp; Result</a:t>
            </a:r>
            <a:endParaRPr lang="en-US" sz="4800" b="0" cap="none" spc="0" dirty="0">
              <a:ln w="0">
                <a:noFill/>
              </a:ln>
              <a:latin typeface="Helvetica Neue"/>
              <a:ea typeface="Roboto" pitchFamily="2" charset="0"/>
              <a:cs typeface="Helvetica" panose="020B0604020202020204" pitchFamily="34" charset="0"/>
            </a:endParaRPr>
          </a:p>
        </p:txBody>
      </p:sp>
    </p:spTree>
    <p:extLst>
      <p:ext uri="{BB962C8B-B14F-4D97-AF65-F5344CB8AC3E}">
        <p14:creationId xmlns:p14="http://schemas.microsoft.com/office/powerpoint/2010/main" val="152907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5C46B54-2B31-4B90-9731-3E08EE8DD556}"/>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FC877A4C-353C-4577-9C3F-B2D8D8EFCA64}"/>
              </a:ext>
            </a:extLst>
          </p:cNvPr>
          <p:cNvSpPr/>
          <p:nvPr/>
        </p:nvSpPr>
        <p:spPr>
          <a:xfrm>
            <a:off x="463347" y="1410632"/>
            <a:ext cx="3573542" cy="369332"/>
          </a:xfrm>
          <a:prstGeom prst="rect">
            <a:avLst/>
          </a:prstGeom>
          <a:noFill/>
        </p:spPr>
        <p:txBody>
          <a:bodyPr wrap="none" lIns="91440" tIns="45720" rIns="91440" bIns="45720">
            <a:spAutoFit/>
          </a:bodyPr>
          <a:lstStyle/>
          <a:p>
            <a:r>
              <a:rPr lang="en-US" b="1" dirty="0"/>
              <a:t>Part 3: One-hot Encoding of Venues</a:t>
            </a:r>
          </a:p>
        </p:txBody>
      </p:sp>
      <p:sp>
        <p:nvSpPr>
          <p:cNvPr id="11" name="Rectangle 10">
            <a:extLst>
              <a:ext uri="{FF2B5EF4-FFF2-40B4-BE49-F238E27FC236}">
                <a16:creationId xmlns:a16="http://schemas.microsoft.com/office/drawing/2014/main" id="{4A157A43-F721-4381-86BA-B22EC95D408A}"/>
              </a:ext>
            </a:extLst>
          </p:cNvPr>
          <p:cNvSpPr/>
          <p:nvPr/>
        </p:nvSpPr>
        <p:spPr>
          <a:xfrm>
            <a:off x="463346" y="1890276"/>
            <a:ext cx="8356803" cy="1323439"/>
          </a:xfrm>
          <a:prstGeom prst="rect">
            <a:avLst/>
          </a:prstGeom>
        </p:spPr>
        <p:txBody>
          <a:bodyPr wrap="square">
            <a:spAutoFit/>
          </a:bodyPr>
          <a:lstStyle/>
          <a:p>
            <a:pPr marL="342900" indent="-342900" algn="just">
              <a:buAutoNum type="arabicPeriod"/>
            </a:pPr>
            <a:r>
              <a:rPr lang="en-ID" sz="2000" dirty="0">
                <a:latin typeface="Helvetica Neue"/>
              </a:rPr>
              <a:t>Extract unique categories</a:t>
            </a:r>
          </a:p>
          <a:p>
            <a:pPr marL="342900" indent="-342900" algn="just">
              <a:buAutoNum type="arabicPeriod"/>
            </a:pPr>
            <a:r>
              <a:rPr lang="en-ID" sz="2000" dirty="0">
                <a:latin typeface="Helvetica Neue"/>
              </a:rPr>
              <a:t>Make one-hot encoding data frame</a:t>
            </a:r>
          </a:p>
          <a:p>
            <a:pPr marL="342900" indent="-342900" algn="just">
              <a:buAutoNum type="arabicPeriod"/>
            </a:pPr>
            <a:r>
              <a:rPr lang="en-ID" sz="2000" dirty="0">
                <a:latin typeface="Helvetica Neue"/>
              </a:rPr>
              <a:t>Manually eliminate non-traveling destination categories.</a:t>
            </a:r>
          </a:p>
          <a:p>
            <a:pPr marL="342900" indent="-342900" algn="just">
              <a:buAutoNum type="arabicPeriod"/>
            </a:pPr>
            <a:r>
              <a:rPr lang="en-ID" sz="2000" dirty="0">
                <a:latin typeface="Helvetica Neue"/>
              </a:rPr>
              <a:t>Group by neighbourhood, plot to the selected unique categories</a:t>
            </a:r>
          </a:p>
        </p:txBody>
      </p:sp>
      <p:pic>
        <p:nvPicPr>
          <p:cNvPr id="7" name="Picture 6">
            <a:extLst>
              <a:ext uri="{FF2B5EF4-FFF2-40B4-BE49-F238E27FC236}">
                <a16:creationId xmlns:a16="http://schemas.microsoft.com/office/drawing/2014/main" id="{667E8624-76D1-444E-A037-6E84CF089F33}"/>
              </a:ext>
            </a:extLst>
          </p:cNvPr>
          <p:cNvPicPr>
            <a:picLocks noChangeAspect="1"/>
          </p:cNvPicPr>
          <p:nvPr/>
        </p:nvPicPr>
        <p:blipFill>
          <a:blip r:embed="rId3"/>
          <a:stretch>
            <a:fillRect/>
          </a:stretch>
        </p:blipFill>
        <p:spPr>
          <a:xfrm>
            <a:off x="912688" y="3395751"/>
            <a:ext cx="7907461" cy="3037025"/>
          </a:xfrm>
          <a:prstGeom prst="rect">
            <a:avLst/>
          </a:prstGeom>
        </p:spPr>
      </p:pic>
      <p:sp>
        <p:nvSpPr>
          <p:cNvPr id="12" name="Rectangle 11">
            <a:extLst>
              <a:ext uri="{FF2B5EF4-FFF2-40B4-BE49-F238E27FC236}">
                <a16:creationId xmlns:a16="http://schemas.microsoft.com/office/drawing/2014/main" id="{3E90CA12-D98D-42C6-A501-30A6934A75B5}"/>
              </a:ext>
            </a:extLst>
          </p:cNvPr>
          <p:cNvSpPr/>
          <p:nvPr/>
        </p:nvSpPr>
        <p:spPr>
          <a:xfrm>
            <a:off x="357300" y="564713"/>
            <a:ext cx="8234250"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Methodology &amp; Result</a:t>
            </a:r>
            <a:endParaRPr lang="en-US" sz="4800" b="0" cap="none" spc="0" dirty="0">
              <a:ln w="0">
                <a:noFill/>
              </a:ln>
              <a:latin typeface="Helvetica Neue"/>
              <a:ea typeface="Roboto" pitchFamily="2" charset="0"/>
              <a:cs typeface="Helvetica" panose="020B0604020202020204" pitchFamily="34" charset="0"/>
            </a:endParaRPr>
          </a:p>
        </p:txBody>
      </p:sp>
    </p:spTree>
    <p:extLst>
      <p:ext uri="{BB962C8B-B14F-4D97-AF65-F5344CB8AC3E}">
        <p14:creationId xmlns:p14="http://schemas.microsoft.com/office/powerpoint/2010/main" val="328092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5C46B54-2B31-4B90-9731-3E08EE8DD556}"/>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FC877A4C-353C-4577-9C3F-B2D8D8EFCA64}"/>
              </a:ext>
            </a:extLst>
          </p:cNvPr>
          <p:cNvSpPr/>
          <p:nvPr/>
        </p:nvSpPr>
        <p:spPr>
          <a:xfrm>
            <a:off x="463347" y="1410632"/>
            <a:ext cx="5276316" cy="369332"/>
          </a:xfrm>
          <a:prstGeom prst="rect">
            <a:avLst/>
          </a:prstGeom>
          <a:noFill/>
        </p:spPr>
        <p:txBody>
          <a:bodyPr wrap="none" lIns="91440" tIns="45720" rIns="91440" bIns="45720">
            <a:spAutoFit/>
          </a:bodyPr>
          <a:lstStyle/>
          <a:p>
            <a:r>
              <a:rPr lang="en-US" b="1" dirty="0"/>
              <a:t>Part 4: Machine Learning Step, Clustering by K Means</a:t>
            </a:r>
          </a:p>
        </p:txBody>
      </p:sp>
      <p:sp>
        <p:nvSpPr>
          <p:cNvPr id="11" name="Rectangle 10">
            <a:extLst>
              <a:ext uri="{FF2B5EF4-FFF2-40B4-BE49-F238E27FC236}">
                <a16:creationId xmlns:a16="http://schemas.microsoft.com/office/drawing/2014/main" id="{4A157A43-F721-4381-86BA-B22EC95D408A}"/>
              </a:ext>
            </a:extLst>
          </p:cNvPr>
          <p:cNvSpPr/>
          <p:nvPr/>
        </p:nvSpPr>
        <p:spPr>
          <a:xfrm>
            <a:off x="463346" y="1890276"/>
            <a:ext cx="8356803" cy="1015663"/>
          </a:xfrm>
          <a:prstGeom prst="rect">
            <a:avLst/>
          </a:prstGeom>
        </p:spPr>
        <p:txBody>
          <a:bodyPr wrap="square">
            <a:spAutoFit/>
          </a:bodyPr>
          <a:lstStyle/>
          <a:p>
            <a:pPr marL="342900" indent="-342900" algn="just">
              <a:buAutoNum type="arabicPeriod"/>
            </a:pPr>
            <a:r>
              <a:rPr lang="en-ID" sz="2000" dirty="0">
                <a:latin typeface="Helvetica Neue"/>
              </a:rPr>
              <a:t>Run k-means clustering on one-shot </a:t>
            </a:r>
            <a:r>
              <a:rPr lang="en-ID" sz="2000" dirty="0" err="1">
                <a:latin typeface="Helvetica Neue"/>
              </a:rPr>
              <a:t>dataframe</a:t>
            </a:r>
            <a:r>
              <a:rPr lang="en-ID" sz="2000" dirty="0">
                <a:latin typeface="Helvetica Neue"/>
              </a:rPr>
              <a:t>. Number of clusters = 5</a:t>
            </a:r>
          </a:p>
          <a:p>
            <a:pPr marL="342900" indent="-342900" algn="just">
              <a:buAutoNum type="arabicPeriod"/>
            </a:pPr>
            <a:r>
              <a:rPr lang="en-ID" sz="2000" dirty="0">
                <a:latin typeface="Helvetica Neue"/>
              </a:rPr>
              <a:t>Calculate each centroids of venue categories</a:t>
            </a:r>
          </a:p>
        </p:txBody>
      </p:sp>
      <p:pic>
        <p:nvPicPr>
          <p:cNvPr id="6" name="Picture 5">
            <a:extLst>
              <a:ext uri="{FF2B5EF4-FFF2-40B4-BE49-F238E27FC236}">
                <a16:creationId xmlns:a16="http://schemas.microsoft.com/office/drawing/2014/main" id="{97E4D48C-26BA-4827-9418-2B0D3618F35D}"/>
              </a:ext>
            </a:extLst>
          </p:cNvPr>
          <p:cNvPicPr>
            <a:picLocks noChangeAspect="1"/>
          </p:cNvPicPr>
          <p:nvPr/>
        </p:nvPicPr>
        <p:blipFill>
          <a:blip r:embed="rId3"/>
          <a:stretch>
            <a:fillRect/>
          </a:stretch>
        </p:blipFill>
        <p:spPr>
          <a:xfrm>
            <a:off x="575291" y="3053556"/>
            <a:ext cx="11041417" cy="3123407"/>
          </a:xfrm>
          <a:prstGeom prst="rect">
            <a:avLst/>
          </a:prstGeom>
        </p:spPr>
      </p:pic>
      <p:sp>
        <p:nvSpPr>
          <p:cNvPr id="12" name="Rectangle 11">
            <a:extLst>
              <a:ext uri="{FF2B5EF4-FFF2-40B4-BE49-F238E27FC236}">
                <a16:creationId xmlns:a16="http://schemas.microsoft.com/office/drawing/2014/main" id="{2124E0C1-0960-486F-8DD3-39516DD308DB}"/>
              </a:ext>
            </a:extLst>
          </p:cNvPr>
          <p:cNvSpPr/>
          <p:nvPr/>
        </p:nvSpPr>
        <p:spPr>
          <a:xfrm>
            <a:off x="357300" y="564713"/>
            <a:ext cx="8234250"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Methodology &amp; Result</a:t>
            </a:r>
            <a:endParaRPr lang="en-US" sz="4800" b="0" cap="none" spc="0" dirty="0">
              <a:ln w="0">
                <a:noFill/>
              </a:ln>
              <a:latin typeface="Helvetica Neue"/>
              <a:ea typeface="Roboto" pitchFamily="2" charset="0"/>
              <a:cs typeface="Helvetica" panose="020B0604020202020204" pitchFamily="34" charset="0"/>
            </a:endParaRPr>
          </a:p>
        </p:txBody>
      </p:sp>
    </p:spTree>
    <p:extLst>
      <p:ext uri="{BB962C8B-B14F-4D97-AF65-F5344CB8AC3E}">
        <p14:creationId xmlns:p14="http://schemas.microsoft.com/office/powerpoint/2010/main" val="46306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A37-F11F-452C-A9E0-85B750E49A2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AEAC5BD-A162-4F98-B4CD-3A3FD08EB23F}"/>
              </a:ext>
            </a:extLst>
          </p:cNvPr>
          <p:cNvSpPr>
            <a:spLocks noGrp="1"/>
          </p:cNvSpPr>
          <p:nvPr>
            <p:ph idx="1"/>
          </p:nvPr>
        </p:nvSpPr>
        <p:spPr/>
        <p:txBody>
          <a:bodyPr/>
          <a:lstStyle/>
          <a:p>
            <a:endParaRPr lang="en-ID"/>
          </a:p>
        </p:txBody>
      </p:sp>
      <p:pic>
        <p:nvPicPr>
          <p:cNvPr id="4" name="Picture 12" descr="Image result for bandung">
            <a:extLst>
              <a:ext uri="{FF2B5EF4-FFF2-40B4-BE49-F238E27FC236}">
                <a16:creationId xmlns:a16="http://schemas.microsoft.com/office/drawing/2014/main" id="{DB95E899-C6F7-4F74-9429-61A57113926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6497"/>
            <a:ext cx="12228939" cy="692449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5C46B54-2B31-4B90-9731-3E08EE8DD556}"/>
              </a:ext>
            </a:extLst>
          </p:cNvPr>
          <p:cNvSpPr/>
          <p:nvPr/>
        </p:nvSpPr>
        <p:spPr>
          <a:xfrm>
            <a:off x="463347" y="1315184"/>
            <a:ext cx="6267450" cy="64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FC877A4C-353C-4577-9C3F-B2D8D8EFCA64}"/>
              </a:ext>
            </a:extLst>
          </p:cNvPr>
          <p:cNvSpPr/>
          <p:nvPr/>
        </p:nvSpPr>
        <p:spPr>
          <a:xfrm>
            <a:off x="463347" y="1410632"/>
            <a:ext cx="6350265" cy="369332"/>
          </a:xfrm>
          <a:prstGeom prst="rect">
            <a:avLst/>
          </a:prstGeom>
          <a:noFill/>
        </p:spPr>
        <p:txBody>
          <a:bodyPr wrap="none" lIns="91440" tIns="45720" rIns="91440" bIns="45720">
            <a:spAutoFit/>
          </a:bodyPr>
          <a:lstStyle/>
          <a:p>
            <a:r>
              <a:rPr lang="en-US" b="1" dirty="0"/>
              <a:t>Part 4: Machine Learning Step, Clustering by K Means, continued</a:t>
            </a:r>
          </a:p>
        </p:txBody>
      </p:sp>
      <p:sp>
        <p:nvSpPr>
          <p:cNvPr id="11" name="Rectangle 10">
            <a:extLst>
              <a:ext uri="{FF2B5EF4-FFF2-40B4-BE49-F238E27FC236}">
                <a16:creationId xmlns:a16="http://schemas.microsoft.com/office/drawing/2014/main" id="{4A157A43-F721-4381-86BA-B22EC95D408A}"/>
              </a:ext>
            </a:extLst>
          </p:cNvPr>
          <p:cNvSpPr/>
          <p:nvPr/>
        </p:nvSpPr>
        <p:spPr>
          <a:xfrm>
            <a:off x="463346" y="1890276"/>
            <a:ext cx="8356803" cy="3170099"/>
          </a:xfrm>
          <a:prstGeom prst="rect">
            <a:avLst/>
          </a:prstGeom>
        </p:spPr>
        <p:txBody>
          <a:bodyPr wrap="square">
            <a:spAutoFit/>
          </a:bodyPr>
          <a:lstStyle/>
          <a:p>
            <a:pPr marL="457200" indent="-457200" algn="just">
              <a:buFont typeface="+mj-lt"/>
              <a:buAutoNum type="arabicPeriod" startAt="3"/>
            </a:pPr>
            <a:r>
              <a:rPr lang="en-ID" sz="2000" dirty="0">
                <a:latin typeface="Helvetica Neue"/>
              </a:rPr>
              <a:t>Rank them by the sum of centroids per cluster</a:t>
            </a:r>
          </a:p>
          <a:p>
            <a:pPr marL="457200" indent="-457200" algn="just">
              <a:buFont typeface="+mj-lt"/>
              <a:buAutoNum type="arabicPeriod" startAt="3"/>
            </a:pPr>
            <a:r>
              <a:rPr lang="en-ID" sz="2000" dirty="0">
                <a:latin typeface="Helvetica Neue"/>
              </a:rPr>
              <a:t>It is found that:</a:t>
            </a:r>
          </a:p>
          <a:p>
            <a:pPr marL="457200" indent="-457200" algn="just">
              <a:buFont typeface="+mj-lt"/>
              <a:buAutoNum type="arabicPeriod" startAt="3"/>
            </a:pPr>
            <a:endParaRPr lang="en-ID" sz="2000" dirty="0">
              <a:latin typeface="Helvetica Neue"/>
            </a:endParaRPr>
          </a:p>
          <a:p>
            <a:pPr marL="457200" indent="-457200" algn="just">
              <a:buFont typeface="+mj-lt"/>
              <a:buAutoNum type="arabicPeriod" startAt="3"/>
            </a:pPr>
            <a:endParaRPr lang="en-ID" sz="2000" dirty="0">
              <a:latin typeface="Helvetica Neue"/>
            </a:endParaRPr>
          </a:p>
          <a:p>
            <a:pPr marL="457200" indent="-457200" algn="just">
              <a:buFont typeface="+mj-lt"/>
              <a:buAutoNum type="arabicPeriod" startAt="3"/>
            </a:pPr>
            <a:endParaRPr lang="en-ID" sz="2000" dirty="0">
              <a:latin typeface="Helvetica Neue"/>
            </a:endParaRPr>
          </a:p>
          <a:p>
            <a:pPr marL="457200" indent="-457200" algn="just">
              <a:buFont typeface="+mj-lt"/>
              <a:buAutoNum type="arabicPeriod" startAt="3"/>
            </a:pPr>
            <a:endParaRPr lang="en-ID" sz="2000" dirty="0">
              <a:latin typeface="Helvetica Neue"/>
            </a:endParaRPr>
          </a:p>
          <a:p>
            <a:pPr marL="457200" indent="-457200" algn="just">
              <a:buFont typeface="+mj-lt"/>
              <a:buAutoNum type="arabicPeriod" startAt="3"/>
            </a:pPr>
            <a:endParaRPr lang="en-ID" sz="2000" dirty="0">
              <a:latin typeface="Helvetica Neue"/>
            </a:endParaRPr>
          </a:p>
          <a:p>
            <a:pPr marL="457200" indent="-457200" algn="just">
              <a:buFont typeface="+mj-lt"/>
              <a:buAutoNum type="arabicPeriod" startAt="3"/>
            </a:pPr>
            <a:endParaRPr lang="en-ID" sz="2000" dirty="0">
              <a:latin typeface="Helvetica Neue"/>
            </a:endParaRPr>
          </a:p>
          <a:p>
            <a:pPr marL="457200" indent="-457200" algn="just">
              <a:buFont typeface="+mj-lt"/>
              <a:buAutoNum type="arabicPeriod" startAt="3"/>
            </a:pPr>
            <a:endParaRPr lang="en-ID" sz="2000" dirty="0">
              <a:latin typeface="Helvetica Neue"/>
            </a:endParaRPr>
          </a:p>
          <a:p>
            <a:pPr marL="457200" indent="-457200" algn="just">
              <a:buFont typeface="+mj-lt"/>
              <a:buAutoNum type="arabicPeriod" startAt="3"/>
            </a:pPr>
            <a:r>
              <a:rPr lang="en-ID" sz="2000" dirty="0">
                <a:latin typeface="Helvetica Neue"/>
              </a:rPr>
              <a:t>And the neighbourhood belonging to Cluster 5 are:</a:t>
            </a:r>
          </a:p>
        </p:txBody>
      </p:sp>
      <p:pic>
        <p:nvPicPr>
          <p:cNvPr id="8" name="Picture 7">
            <a:extLst>
              <a:ext uri="{FF2B5EF4-FFF2-40B4-BE49-F238E27FC236}">
                <a16:creationId xmlns:a16="http://schemas.microsoft.com/office/drawing/2014/main" id="{741329D0-300A-4720-AC51-97EC646D911F}"/>
              </a:ext>
            </a:extLst>
          </p:cNvPr>
          <p:cNvPicPr>
            <a:picLocks noChangeAspect="1"/>
          </p:cNvPicPr>
          <p:nvPr/>
        </p:nvPicPr>
        <p:blipFill>
          <a:blip r:embed="rId3"/>
          <a:stretch>
            <a:fillRect/>
          </a:stretch>
        </p:blipFill>
        <p:spPr>
          <a:xfrm>
            <a:off x="1200150" y="2674213"/>
            <a:ext cx="3699957" cy="1790302"/>
          </a:xfrm>
          <a:prstGeom prst="rect">
            <a:avLst/>
          </a:prstGeom>
        </p:spPr>
      </p:pic>
      <p:pic>
        <p:nvPicPr>
          <p:cNvPr id="12" name="Picture 11">
            <a:extLst>
              <a:ext uri="{FF2B5EF4-FFF2-40B4-BE49-F238E27FC236}">
                <a16:creationId xmlns:a16="http://schemas.microsoft.com/office/drawing/2014/main" id="{A64EAD4E-4301-48B5-B6C6-688C50EECE14}"/>
              </a:ext>
            </a:extLst>
          </p:cNvPr>
          <p:cNvPicPr>
            <a:picLocks noChangeAspect="1"/>
          </p:cNvPicPr>
          <p:nvPr/>
        </p:nvPicPr>
        <p:blipFill>
          <a:blip r:embed="rId4"/>
          <a:stretch>
            <a:fillRect/>
          </a:stretch>
        </p:blipFill>
        <p:spPr>
          <a:xfrm>
            <a:off x="7120446" y="2750413"/>
            <a:ext cx="3085592" cy="3845122"/>
          </a:xfrm>
          <a:prstGeom prst="rect">
            <a:avLst/>
          </a:prstGeom>
        </p:spPr>
      </p:pic>
      <p:sp>
        <p:nvSpPr>
          <p:cNvPr id="13" name="Rectangle 12">
            <a:extLst>
              <a:ext uri="{FF2B5EF4-FFF2-40B4-BE49-F238E27FC236}">
                <a16:creationId xmlns:a16="http://schemas.microsoft.com/office/drawing/2014/main" id="{274D6B72-82F6-4C85-A928-FD0687193A43}"/>
              </a:ext>
            </a:extLst>
          </p:cNvPr>
          <p:cNvSpPr/>
          <p:nvPr/>
        </p:nvSpPr>
        <p:spPr>
          <a:xfrm>
            <a:off x="357300" y="564713"/>
            <a:ext cx="8234250" cy="830997"/>
          </a:xfrm>
          <a:prstGeom prst="rect">
            <a:avLst/>
          </a:prstGeom>
          <a:noFill/>
        </p:spPr>
        <p:txBody>
          <a:bodyPr wrap="square" lIns="91440" tIns="45720" rIns="91440" bIns="45720">
            <a:spAutoFit/>
          </a:bodyPr>
          <a:lstStyle/>
          <a:p>
            <a:r>
              <a:rPr lang="en-US" sz="4800" dirty="0">
                <a:ln w="0">
                  <a:noFill/>
                </a:ln>
                <a:latin typeface="Helvetica Neue"/>
                <a:ea typeface="Roboto" pitchFamily="2" charset="0"/>
                <a:cs typeface="Helvetica" panose="020B0604020202020204" pitchFamily="34" charset="0"/>
              </a:rPr>
              <a:t>Methodology &amp; Result</a:t>
            </a:r>
            <a:endParaRPr lang="en-US" sz="4800" b="0" cap="none" spc="0" dirty="0">
              <a:ln w="0">
                <a:noFill/>
              </a:ln>
              <a:latin typeface="Helvetica Neue"/>
              <a:ea typeface="Roboto" pitchFamily="2" charset="0"/>
              <a:cs typeface="Helvetica" panose="020B0604020202020204" pitchFamily="34" charset="0"/>
            </a:endParaRPr>
          </a:p>
        </p:txBody>
      </p:sp>
    </p:spTree>
    <p:extLst>
      <p:ext uri="{BB962C8B-B14F-4D97-AF65-F5344CB8AC3E}">
        <p14:creationId xmlns:p14="http://schemas.microsoft.com/office/powerpoint/2010/main" val="4192394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386</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vt:lpstr>
      <vt:lpstr>Helvetica Neue</vt:lpstr>
      <vt:lpstr>Roboto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satria.arief.wicaksono@outlook.com</dc:creator>
  <cp:lastModifiedBy>satria.arief.wicaksono@outlook.com</cp:lastModifiedBy>
  <cp:revision>21</cp:revision>
  <dcterms:created xsi:type="dcterms:W3CDTF">2019-05-27T06:00:24Z</dcterms:created>
  <dcterms:modified xsi:type="dcterms:W3CDTF">2019-05-27T07:04:24Z</dcterms:modified>
</cp:coreProperties>
</file>