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ookman Old Style" panose="02050604050505020204" pitchFamily="18"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E905-DABD-4395-9552-86043B35964F}">
  <a:tblStyle styleId="{ED25E905-DABD-4395-9552-86043B3596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fe6477930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ffe647793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fe6477930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fe647793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ad1feba3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ad1feba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8ad1feba3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8ad1feba3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ab20ad9c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8ab20ad9c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10273f8f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10273f8f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10273f8f8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010273f8f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8af1765d5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8af1765d5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10273f8f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010273f8f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ff5e773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ff5e773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fe6477930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fe647793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fe6477930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fe6477930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8ab20ad9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8ab20ad9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fe647793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fe647793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1e7b4f4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1e7b4f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fe6477930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fe647793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42900" y="1230875"/>
            <a:ext cx="6353400" cy="9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latin typeface="Bookman Old Style"/>
                <a:ea typeface="Bookman Old Style"/>
                <a:cs typeface="Bookman Old Style"/>
                <a:sym typeface="Bookman Old Style"/>
              </a:rPr>
              <a:t>ANALISIS SENTIMEN</a:t>
            </a:r>
            <a:endParaRPr>
              <a:latin typeface="Bookman Old Style"/>
              <a:ea typeface="Bookman Old Style"/>
              <a:cs typeface="Bookman Old Style"/>
              <a:sym typeface="Bookman Old Style"/>
            </a:endParaRPr>
          </a:p>
        </p:txBody>
      </p:sp>
      <p:sp>
        <p:nvSpPr>
          <p:cNvPr id="87" name="Google Shape;87;p13"/>
          <p:cNvSpPr txBox="1"/>
          <p:nvPr/>
        </p:nvSpPr>
        <p:spPr>
          <a:xfrm>
            <a:off x="1357450" y="2571750"/>
            <a:ext cx="49224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accent1"/>
                </a:solidFill>
                <a:latin typeface="Bookman Old Style"/>
                <a:ea typeface="Bookman Old Style"/>
                <a:cs typeface="Bookman Old Style"/>
                <a:sym typeface="Bookman Old Style"/>
              </a:rPr>
              <a:t>Team 7 Binar X Kominfo tangsel</a:t>
            </a:r>
            <a:endParaRPr sz="1300">
              <a:solidFill>
                <a:schemeClr val="accent1"/>
              </a:solidFill>
              <a:latin typeface="Bookman Old Style"/>
              <a:ea typeface="Bookman Old Style"/>
              <a:cs typeface="Bookman Old Style"/>
              <a:sym typeface="Bookman Old Style"/>
            </a:endParaRPr>
          </a:p>
          <a:p>
            <a:pPr marL="0" lvl="0" indent="0" algn="just" rtl="0">
              <a:spcBef>
                <a:spcPts val="0"/>
              </a:spcBef>
              <a:spcAft>
                <a:spcPts val="0"/>
              </a:spcAft>
              <a:buNone/>
            </a:pPr>
            <a:r>
              <a:rPr lang="id" sz="1300">
                <a:solidFill>
                  <a:schemeClr val="accent1"/>
                </a:solidFill>
                <a:latin typeface="Bookman Old Style"/>
                <a:ea typeface="Bookman Old Style"/>
                <a:cs typeface="Bookman Old Style"/>
                <a:sym typeface="Bookman Old Style"/>
              </a:rPr>
              <a:t>Nama Anggota kelompok:</a:t>
            </a:r>
            <a:endParaRPr sz="1300">
              <a:solidFill>
                <a:schemeClr val="accent1"/>
              </a:solidFill>
              <a:latin typeface="Bookman Old Style"/>
              <a:ea typeface="Bookman Old Style"/>
              <a:cs typeface="Bookman Old Style"/>
              <a:sym typeface="Bookman Old Style"/>
            </a:endParaRPr>
          </a:p>
          <a:p>
            <a:pPr marL="0" lvl="0" indent="0" algn="just" rtl="0">
              <a:spcBef>
                <a:spcPts val="0"/>
              </a:spcBef>
              <a:spcAft>
                <a:spcPts val="0"/>
              </a:spcAft>
              <a:buNone/>
            </a:pPr>
            <a:endParaRPr sz="1300">
              <a:solidFill>
                <a:schemeClr val="accent1"/>
              </a:solidFill>
              <a:latin typeface="Bookman Old Style"/>
              <a:ea typeface="Bookman Old Style"/>
              <a:cs typeface="Bookman Old Style"/>
              <a:sym typeface="Bookman Old Style"/>
            </a:endParaRPr>
          </a:p>
          <a:p>
            <a:pPr marL="457200" lvl="0" indent="-311150" algn="just" rtl="0">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Riyan Sobirin</a:t>
            </a:r>
            <a:endParaRPr sz="1300">
              <a:solidFill>
                <a:schemeClr val="accent1"/>
              </a:solidFill>
              <a:latin typeface="Bookman Old Style"/>
              <a:ea typeface="Bookman Old Style"/>
              <a:cs typeface="Bookman Old Style"/>
              <a:sym typeface="Bookman Old Style"/>
            </a:endParaRPr>
          </a:p>
          <a:p>
            <a:pPr marL="457200" lvl="0" indent="-311150" algn="just" rtl="0">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Ilham Setiawan</a:t>
            </a:r>
            <a:endParaRPr sz="1300">
              <a:solidFill>
                <a:schemeClr val="accent1"/>
              </a:solidFill>
              <a:latin typeface="Bookman Old Style"/>
              <a:ea typeface="Bookman Old Style"/>
              <a:cs typeface="Bookman Old Style"/>
              <a:sym typeface="Bookman Old Style"/>
            </a:endParaRPr>
          </a:p>
          <a:p>
            <a:pPr marL="457200" lvl="0" indent="-311150" algn="just" rtl="0">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Fahmi Indra Setiawan</a:t>
            </a:r>
            <a:endParaRPr sz="1300">
              <a:solidFill>
                <a:schemeClr val="accent1"/>
              </a:solidFill>
              <a:latin typeface="Bookman Old Style"/>
              <a:ea typeface="Bookman Old Style"/>
              <a:cs typeface="Bookman Old Style"/>
              <a:sym typeface="Bookman Old Style"/>
            </a:endParaRPr>
          </a:p>
          <a:p>
            <a:pPr marL="457200" lvl="0" indent="-311150" algn="just" rtl="0">
              <a:spcBef>
                <a:spcPts val="0"/>
              </a:spcBef>
              <a:spcAft>
                <a:spcPts val="0"/>
              </a:spcAft>
              <a:buClr>
                <a:schemeClr val="accent1"/>
              </a:buClr>
              <a:buSzPts val="1300"/>
              <a:buFont typeface="Bookman Old Style"/>
              <a:buChar char="●"/>
            </a:pPr>
            <a:r>
              <a:rPr lang="id" sz="1300">
                <a:solidFill>
                  <a:schemeClr val="accent1"/>
                </a:solidFill>
                <a:latin typeface="Bookman Old Style"/>
                <a:ea typeface="Bookman Old Style"/>
                <a:cs typeface="Bookman Old Style"/>
                <a:sym typeface="Bookman Old Style"/>
              </a:rPr>
              <a:t>Satria Alfarizki</a:t>
            </a:r>
            <a:endParaRPr sz="1300">
              <a:solidFill>
                <a:schemeClr val="accent1"/>
              </a:solidFill>
              <a:latin typeface="Bookman Old Style"/>
              <a:ea typeface="Bookman Old Style"/>
              <a:cs typeface="Bookman Old Style"/>
              <a:sym typeface="Bookman Old Style"/>
            </a:endParaRPr>
          </a:p>
          <a:p>
            <a:pPr marL="0" lvl="0" indent="0" algn="l" rtl="0">
              <a:spcBef>
                <a:spcPts val="0"/>
              </a:spcBef>
              <a:spcAft>
                <a:spcPts val="0"/>
              </a:spcAft>
              <a:buNone/>
            </a:pPr>
            <a:endParaRPr sz="1300">
              <a:solidFill>
                <a:schemeClr val="accent1"/>
              </a:solidFill>
              <a:latin typeface="Bookman Old Style"/>
              <a:ea typeface="Bookman Old Style"/>
              <a:cs typeface="Bookman Old Style"/>
              <a:sym typeface="Bookman Old Style"/>
            </a:endParaRPr>
          </a:p>
        </p:txBody>
      </p:sp>
      <p:sp>
        <p:nvSpPr>
          <p:cNvPr id="88" name="Google Shape;88;p13"/>
          <p:cNvSpPr txBox="1">
            <a:spLocks noGrp="1"/>
          </p:cNvSpPr>
          <p:nvPr>
            <p:ph type="ctrTitle"/>
          </p:nvPr>
        </p:nvSpPr>
        <p:spPr>
          <a:xfrm>
            <a:off x="1257000" y="1991725"/>
            <a:ext cx="7688100" cy="5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sz="2580">
                <a:latin typeface="Bookman Old Style"/>
                <a:ea typeface="Bookman Old Style"/>
                <a:cs typeface="Bookman Old Style"/>
                <a:sym typeface="Bookman Old Style"/>
              </a:rPr>
              <a:t>Dengan Model Neural Network dan LSTM</a:t>
            </a:r>
            <a:endParaRPr sz="2580">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9450" y="595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FEATURE EXTRACTION</a:t>
            </a:r>
            <a:endParaRPr/>
          </a:p>
        </p:txBody>
      </p:sp>
      <p:sp>
        <p:nvSpPr>
          <p:cNvPr id="163" name="Google Shape;163;p22"/>
          <p:cNvSpPr txBox="1">
            <a:spLocks noGrp="1"/>
          </p:cNvSpPr>
          <p:nvPr>
            <p:ph type="body" idx="1"/>
          </p:nvPr>
        </p:nvSpPr>
        <p:spPr>
          <a:xfrm>
            <a:off x="729450" y="1441200"/>
            <a:ext cx="7688700" cy="3549600"/>
          </a:xfrm>
          <a:prstGeom prst="rect">
            <a:avLst/>
          </a:prstGeom>
          <a:noFill/>
          <a:ln>
            <a:noFill/>
          </a:ln>
        </p:spPr>
        <p:txBody>
          <a:bodyPr spcFirstLastPara="1" wrap="square" lIns="91425" tIns="91425" rIns="91425" bIns="91425" anchor="t" anchorCtr="0">
            <a:normAutofit fontScale="92500" lnSpcReduction="20000"/>
          </a:bodyPr>
          <a:lstStyle/>
          <a:p>
            <a:pPr marL="0" lvl="0" indent="457200" algn="just" rtl="0">
              <a:spcBef>
                <a:spcPts val="0"/>
              </a:spcBef>
              <a:spcAft>
                <a:spcPts val="0"/>
              </a:spcAft>
              <a:buNone/>
            </a:pPr>
            <a:r>
              <a:rPr lang="id" sz="1600">
                <a:solidFill>
                  <a:schemeClr val="dk2"/>
                </a:solidFill>
                <a:latin typeface="Bookman Old Style"/>
                <a:ea typeface="Bookman Old Style"/>
                <a:cs typeface="Bookman Old Style"/>
                <a:sym typeface="Bookman Old Style"/>
              </a:rPr>
              <a:t>Feature extraction dalam analisis sentimen adalah proses mengidentifikasi dan mengekstrak fitur-fitur penting dari data teks yang akan digunakan untuk model machine learning atau teknik analisis lainnya. Tujuan dari feature extraction adalah untuk mengubah teks mentah menjadi representasi numerik atau format lain yang bisa dipahami dan diproses oleh algoritma. Berikut beberapa metodenya:</a:t>
            </a:r>
            <a:endParaRPr sz="1600">
              <a:solidFill>
                <a:schemeClr val="dk2"/>
              </a:solidFill>
              <a:latin typeface="Bookman Old Style"/>
              <a:ea typeface="Bookman Old Style"/>
              <a:cs typeface="Bookman Old Style"/>
              <a:sym typeface="Bookman Old Style"/>
            </a:endParaRPr>
          </a:p>
          <a:p>
            <a:pPr marL="457200" lvl="0" indent="-322580" algn="just" rtl="0">
              <a:spcBef>
                <a:spcPts val="120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Bag-of-Words (BoW): Mengubah teks menjadi representasi numerik berdasarkan frekuensi kata. </a:t>
            </a:r>
            <a:endParaRPr sz="1600">
              <a:solidFill>
                <a:schemeClr val="dk2"/>
              </a:solidFill>
              <a:latin typeface="Bookman Old Style"/>
              <a:ea typeface="Bookman Old Style"/>
              <a:cs typeface="Bookman Old Style"/>
              <a:sym typeface="Bookman Old Style"/>
            </a:endParaRPr>
          </a:p>
          <a:p>
            <a:pPr marL="457200" lvl="0" indent="-322580" algn="just" rtl="0">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Term Frequency-Inverse Document Frequency (TF-IDF): Menilai pentingnya kata dalam dokumen dengan mempertimbangkan seberapa sering kata muncul di dokumen tersebut dibandingkan dengan seberapa sering kata muncul di seluruh korpus. Ini membantu mengurangi pengaruh kata-kata yang sangat umum dan meningkatkan bobot kata-kata yang lebih spesifik dan relevan.</a:t>
            </a:r>
            <a:endParaRPr sz="1600">
              <a:solidFill>
                <a:schemeClr val="dk2"/>
              </a:solidFill>
              <a:latin typeface="Bookman Old Style"/>
              <a:ea typeface="Bookman Old Style"/>
              <a:cs typeface="Bookman Old Style"/>
              <a:sym typeface="Bookman Old Style"/>
            </a:endParaRPr>
          </a:p>
        </p:txBody>
      </p:sp>
      <p:pic>
        <p:nvPicPr>
          <p:cNvPr id="164" name="Google Shape;164;p22"/>
          <p:cNvPicPr preferRelativeResize="0"/>
          <p:nvPr/>
        </p:nvPicPr>
        <p:blipFill>
          <a:blip r:embed="rId3">
            <a:alphaModFix/>
          </a:blip>
          <a:stretch>
            <a:fillRect/>
          </a:stretch>
        </p:blipFill>
        <p:spPr>
          <a:xfrm>
            <a:off x="4235075" y="-76200"/>
            <a:ext cx="4893675" cy="97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727650" y="474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MODEL</a:t>
            </a:r>
            <a:endParaRPr/>
          </a:p>
        </p:txBody>
      </p:sp>
      <p:sp>
        <p:nvSpPr>
          <p:cNvPr id="170" name="Google Shape;170;p23"/>
          <p:cNvSpPr txBox="1">
            <a:spLocks noGrp="1"/>
          </p:cNvSpPr>
          <p:nvPr>
            <p:ph type="body" idx="1"/>
          </p:nvPr>
        </p:nvSpPr>
        <p:spPr>
          <a:xfrm>
            <a:off x="727650" y="1308400"/>
            <a:ext cx="4725900" cy="1395000"/>
          </a:xfrm>
          <a:prstGeom prst="rect">
            <a:avLst/>
          </a:prstGeom>
          <a:noFill/>
          <a:ln>
            <a:noFill/>
          </a:ln>
        </p:spPr>
        <p:txBody>
          <a:bodyPr spcFirstLastPara="1" wrap="square" lIns="91425" tIns="91425" rIns="91425" bIns="91425" anchor="t" anchorCtr="0">
            <a:normAutofit fontScale="77500" lnSpcReduction="20000"/>
          </a:bodyPr>
          <a:lstStyle/>
          <a:p>
            <a:pPr marL="457200" lvl="0" indent="0" algn="just" rtl="0">
              <a:spcBef>
                <a:spcPts val="0"/>
              </a:spcBef>
              <a:spcAft>
                <a:spcPts val="0"/>
              </a:spcAft>
              <a:buNone/>
            </a:pPr>
            <a:r>
              <a:rPr lang="id" sz="1500">
                <a:solidFill>
                  <a:schemeClr val="dk2"/>
                </a:solidFill>
                <a:latin typeface="Bookman Old Style"/>
                <a:ea typeface="Bookman Old Style"/>
                <a:cs typeface="Bookman Old Style"/>
                <a:sym typeface="Bookman Old Style"/>
              </a:rPr>
              <a:t>Model yang digunakan pada Analisis Sentimen ada dua yaitu:</a:t>
            </a:r>
            <a:endParaRPr sz="1500">
              <a:solidFill>
                <a:schemeClr val="dk2"/>
              </a:solidFill>
              <a:latin typeface="Bookman Old Style"/>
              <a:ea typeface="Bookman Old Style"/>
              <a:cs typeface="Bookman Old Style"/>
              <a:sym typeface="Bookman Old Style"/>
            </a:endParaRPr>
          </a:p>
          <a:p>
            <a:pPr marL="457200" lvl="0" indent="-302418" algn="just" rtl="0">
              <a:spcBef>
                <a:spcPts val="1200"/>
              </a:spcBef>
              <a:spcAft>
                <a:spcPts val="0"/>
              </a:spcAft>
              <a:buClr>
                <a:schemeClr val="dk2"/>
              </a:buClr>
              <a:buSzPct val="100000"/>
              <a:buFont typeface="Bookman Old Style"/>
              <a:buChar char="●"/>
            </a:pPr>
            <a:r>
              <a:rPr lang="id" sz="1500">
                <a:solidFill>
                  <a:schemeClr val="dk2"/>
                </a:solidFill>
                <a:latin typeface="Bookman Old Style"/>
                <a:ea typeface="Bookman Old Style"/>
                <a:cs typeface="Bookman Old Style"/>
                <a:sym typeface="Bookman Old Style"/>
              </a:rPr>
              <a:t>Neural Netwok, Model neural network (jaringan saraf tiruan) adalah salah satu metode dalam kecerdasan buatan (AI) yang dirancang untuk meniru cara kerja otak manusia dalam memproses informasi.</a:t>
            </a:r>
            <a:endParaRPr sz="1500">
              <a:solidFill>
                <a:schemeClr val="dk2"/>
              </a:solidFill>
              <a:latin typeface="Bookman Old Style"/>
              <a:ea typeface="Bookman Old Style"/>
              <a:cs typeface="Bookman Old Style"/>
              <a:sym typeface="Bookman Old Style"/>
            </a:endParaRPr>
          </a:p>
        </p:txBody>
      </p:sp>
      <p:pic>
        <p:nvPicPr>
          <p:cNvPr id="171" name="Google Shape;171;p23"/>
          <p:cNvPicPr preferRelativeResize="0"/>
          <p:nvPr/>
        </p:nvPicPr>
        <p:blipFill rotWithShape="1">
          <a:blip r:embed="rId3">
            <a:alphaModFix/>
          </a:blip>
          <a:srcRect l="3720" r="2339" b="3716"/>
          <a:stretch/>
        </p:blipFill>
        <p:spPr>
          <a:xfrm>
            <a:off x="5453550" y="1391925"/>
            <a:ext cx="3509650" cy="2166650"/>
          </a:xfrm>
          <a:prstGeom prst="rect">
            <a:avLst/>
          </a:prstGeom>
          <a:noFill/>
          <a:ln>
            <a:noFill/>
          </a:ln>
        </p:spPr>
      </p:pic>
      <p:pic>
        <p:nvPicPr>
          <p:cNvPr id="172" name="Google Shape;172;p23"/>
          <p:cNvPicPr preferRelativeResize="0"/>
          <p:nvPr/>
        </p:nvPicPr>
        <p:blipFill>
          <a:blip r:embed="rId4">
            <a:alphaModFix/>
          </a:blip>
          <a:stretch>
            <a:fillRect/>
          </a:stretch>
        </p:blipFill>
        <p:spPr>
          <a:xfrm>
            <a:off x="4081266" y="0"/>
            <a:ext cx="5062734" cy="10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29000" y="47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MODEL</a:t>
            </a:r>
            <a:endParaRPr/>
          </a:p>
        </p:txBody>
      </p:sp>
      <p:sp>
        <p:nvSpPr>
          <p:cNvPr id="178" name="Google Shape;178;p24"/>
          <p:cNvSpPr txBox="1">
            <a:spLocks noGrp="1"/>
          </p:cNvSpPr>
          <p:nvPr>
            <p:ph type="body" idx="1"/>
          </p:nvPr>
        </p:nvSpPr>
        <p:spPr>
          <a:xfrm>
            <a:off x="484350" y="1173375"/>
            <a:ext cx="3377400" cy="1968900"/>
          </a:xfrm>
          <a:prstGeom prst="rect">
            <a:avLst/>
          </a:prstGeom>
          <a:noFill/>
          <a:ln>
            <a:noFill/>
          </a:ln>
        </p:spPr>
        <p:txBody>
          <a:bodyPr spcFirstLastPara="1" wrap="square" lIns="91425" tIns="91425" rIns="91425" bIns="91425" anchor="t" anchorCtr="0">
            <a:normAutofit/>
          </a:bodyPr>
          <a:lstStyle/>
          <a:p>
            <a:pPr marL="457200" lvl="0" indent="-317500" algn="just" rtl="0">
              <a:spcBef>
                <a:spcPts val="0"/>
              </a:spcBef>
              <a:spcAft>
                <a:spcPts val="0"/>
              </a:spcAft>
              <a:buClr>
                <a:schemeClr val="dk2"/>
              </a:buClr>
              <a:buSzPts val="1400"/>
              <a:buFont typeface="Bookman Old Style"/>
              <a:buChar char="●"/>
            </a:pPr>
            <a:r>
              <a:rPr lang="id" sz="1400">
                <a:solidFill>
                  <a:schemeClr val="dk2"/>
                </a:solidFill>
                <a:latin typeface="Bookman Old Style"/>
                <a:ea typeface="Bookman Old Style"/>
                <a:cs typeface="Bookman Old Style"/>
                <a:sym typeface="Bookman Old Style"/>
              </a:rPr>
              <a:t>LSTM, adalah jenis khusus dari jaringan saraf tiruan yang dirancang untuk menangani masalah dalam pemrosesan data sekuensial, seperti teks atau data waktu. </a:t>
            </a:r>
            <a:endParaRPr sz="1400">
              <a:solidFill>
                <a:schemeClr val="dk2"/>
              </a:solidFill>
              <a:latin typeface="Bookman Old Style"/>
              <a:ea typeface="Bookman Old Style"/>
              <a:cs typeface="Bookman Old Style"/>
              <a:sym typeface="Bookman Old Style"/>
            </a:endParaRPr>
          </a:p>
        </p:txBody>
      </p:sp>
      <p:pic>
        <p:nvPicPr>
          <p:cNvPr id="179" name="Google Shape;179;p24"/>
          <p:cNvPicPr preferRelativeResize="0"/>
          <p:nvPr/>
        </p:nvPicPr>
        <p:blipFill>
          <a:blip r:embed="rId3">
            <a:alphaModFix/>
          </a:blip>
          <a:stretch>
            <a:fillRect/>
          </a:stretch>
        </p:blipFill>
        <p:spPr>
          <a:xfrm>
            <a:off x="4040500" y="1168675"/>
            <a:ext cx="4875375" cy="3601125"/>
          </a:xfrm>
          <a:prstGeom prst="rect">
            <a:avLst/>
          </a:prstGeom>
          <a:noFill/>
          <a:ln>
            <a:noFill/>
          </a:ln>
        </p:spPr>
      </p:pic>
      <p:pic>
        <p:nvPicPr>
          <p:cNvPr id="180" name="Google Shape;180;p24"/>
          <p:cNvPicPr preferRelativeResize="0"/>
          <p:nvPr/>
        </p:nvPicPr>
        <p:blipFill>
          <a:blip r:embed="rId4">
            <a:alphaModFix/>
          </a:blip>
          <a:stretch>
            <a:fillRect/>
          </a:stretch>
        </p:blipFill>
        <p:spPr>
          <a:xfrm>
            <a:off x="4068035" y="0"/>
            <a:ext cx="5075966" cy="101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727650" y="54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PERBANDINGAN MODEL NN DAN MODEL LSTM</a:t>
            </a:r>
            <a:endParaRPr/>
          </a:p>
        </p:txBody>
      </p:sp>
      <p:graphicFrame>
        <p:nvGraphicFramePr>
          <p:cNvPr id="186" name="Google Shape;186;p25"/>
          <p:cNvGraphicFramePr/>
          <p:nvPr/>
        </p:nvGraphicFramePr>
        <p:xfrm>
          <a:off x="853850" y="1165475"/>
          <a:ext cx="3000000" cy="3000000"/>
        </p:xfrm>
        <a:graphic>
          <a:graphicData uri="http://schemas.openxmlformats.org/drawingml/2006/table">
            <a:tbl>
              <a:tblPr>
                <a:noFill/>
                <a:tableStyleId>{ED25E905-DABD-4395-9552-86043B35964F}</a:tableStyleId>
              </a:tblPr>
              <a:tblGrid>
                <a:gridCol w="3971125">
                  <a:extLst>
                    <a:ext uri="{9D8B030D-6E8A-4147-A177-3AD203B41FA5}">
                      <a16:colId xmlns:a16="http://schemas.microsoft.com/office/drawing/2014/main" val="20000"/>
                    </a:ext>
                  </a:extLst>
                </a:gridCol>
                <a:gridCol w="3971125">
                  <a:extLst>
                    <a:ext uri="{9D8B030D-6E8A-4147-A177-3AD203B41FA5}">
                      <a16:colId xmlns:a16="http://schemas.microsoft.com/office/drawing/2014/main" val="20001"/>
                    </a:ext>
                  </a:extLst>
                </a:gridCol>
              </a:tblGrid>
              <a:tr h="250000">
                <a:tc>
                  <a:txBody>
                    <a:bodyPr/>
                    <a:lstStyle/>
                    <a:p>
                      <a:pPr marL="0" lvl="0" indent="0" algn="ctr" rtl="0">
                        <a:lnSpc>
                          <a:spcPct val="80000"/>
                        </a:lnSpc>
                        <a:spcBef>
                          <a:spcPts val="0"/>
                        </a:spcBef>
                        <a:spcAft>
                          <a:spcPts val="0"/>
                        </a:spcAft>
                        <a:buNone/>
                      </a:pPr>
                      <a:r>
                        <a:rPr lang="id" sz="1300" b="1">
                          <a:latin typeface="Bookman Old Style"/>
                          <a:ea typeface="Bookman Old Style"/>
                          <a:cs typeface="Bookman Old Style"/>
                          <a:sym typeface="Bookman Old Style"/>
                        </a:rPr>
                        <a:t>NN</a:t>
                      </a:r>
                      <a:endParaRPr sz="1300" b="1">
                        <a:latin typeface="Bookman Old Style"/>
                        <a:ea typeface="Bookman Old Style"/>
                        <a:cs typeface="Bookman Old Style"/>
                        <a:sym typeface="Bookman Old Style"/>
                      </a:endParaRPr>
                    </a:p>
                  </a:txBody>
                  <a:tcPr marL="91425" marR="91425" marT="91425" marB="91425"/>
                </a:tc>
                <a:tc>
                  <a:txBody>
                    <a:bodyPr/>
                    <a:lstStyle/>
                    <a:p>
                      <a:pPr marL="0" lvl="0" indent="0" algn="ctr" rtl="0">
                        <a:lnSpc>
                          <a:spcPct val="80000"/>
                        </a:lnSpc>
                        <a:spcBef>
                          <a:spcPts val="0"/>
                        </a:spcBef>
                        <a:spcAft>
                          <a:spcPts val="0"/>
                        </a:spcAft>
                        <a:buNone/>
                      </a:pPr>
                      <a:r>
                        <a:rPr lang="id" sz="1300" b="1">
                          <a:latin typeface="Bookman Old Style"/>
                          <a:ea typeface="Bookman Old Style"/>
                          <a:cs typeface="Bookman Old Style"/>
                          <a:sym typeface="Bookman Old Style"/>
                        </a:rPr>
                        <a:t>LSTM</a:t>
                      </a:r>
                      <a:endParaRPr sz="1300" b="1">
                        <a:latin typeface="Bookman Old Style"/>
                        <a:ea typeface="Bookman Old Style"/>
                        <a:cs typeface="Bookman Old Style"/>
                        <a:sym typeface="Bookman Old Style"/>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80000"/>
                        </a:lnSpc>
                        <a:spcBef>
                          <a:spcPts val="0"/>
                        </a:spcBef>
                        <a:spcAft>
                          <a:spcPts val="0"/>
                        </a:spcAft>
                        <a:buNone/>
                      </a:pPr>
                      <a:r>
                        <a:rPr lang="id" sz="1300">
                          <a:latin typeface="Bookman Old Style"/>
                          <a:ea typeface="Bookman Old Style"/>
                          <a:cs typeface="Bookman Old Style"/>
                          <a:sym typeface="Bookman Old Style"/>
                        </a:rPr>
                        <a:t>Kelebihan:</a:t>
                      </a:r>
                      <a:endParaRPr sz="1300">
                        <a:latin typeface="Bookman Old Style"/>
                        <a:ea typeface="Bookman Old Style"/>
                        <a:cs typeface="Bookman Old Style"/>
                        <a:sym typeface="Bookman Old Styl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80000"/>
                        </a:lnSpc>
                        <a:spcBef>
                          <a:spcPts val="0"/>
                        </a:spcBef>
                        <a:spcAft>
                          <a:spcPts val="0"/>
                        </a:spcAft>
                        <a:buNone/>
                      </a:pPr>
                      <a:r>
                        <a:rPr lang="id" sz="1300">
                          <a:latin typeface="Bookman Old Style"/>
                          <a:ea typeface="Bookman Old Style"/>
                          <a:cs typeface="Bookman Old Style"/>
                          <a:sym typeface="Bookman Old Style"/>
                        </a:rPr>
                        <a:t>Kelebihan:</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Sederhana dan mudah diterapkan untuk banyak masalah klasifikasi atau regresi</a:t>
                      </a:r>
                      <a:endParaRPr sz="1300">
                        <a:latin typeface="Bookman Old Style"/>
                        <a:ea typeface="Bookman Old Style"/>
                        <a:cs typeface="Bookman Old Style"/>
                        <a:sym typeface="Bookman Old Style"/>
                      </a:endParaRPr>
                    </a:p>
                  </a:txBody>
                  <a:tcPr marL="91425" marR="91425" marT="91425" marB="91425">
                    <a:lnR w="9525" cap="flat" cmpd="sng">
                      <a:solidFill>
                        <a:srgbClr val="9E9E9E"/>
                      </a:solidFill>
                      <a:prstDash val="solid"/>
                      <a:round/>
                      <a:headEnd type="none" w="sm" len="sm"/>
                      <a:tailEnd type="none" w="sm" len="sm"/>
                    </a:lnR>
                  </a:tcPr>
                </a:tc>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Kemampuan untuk menangani ketergantungan jangka panjang dan memori dalam data sekuensial</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Biasa digunakan untuk data yang tidak memiliki struktur waktu, seperti gambar atau data tabular</a:t>
                      </a:r>
                      <a:endParaRPr sz="1300">
                        <a:latin typeface="Bookman Old Style"/>
                        <a:ea typeface="Bookman Old Style"/>
                        <a:cs typeface="Bookman Old Style"/>
                        <a:sym typeface="Bookman Old Style"/>
                      </a:endParaRPr>
                    </a:p>
                  </a:txBody>
                  <a:tcPr marL="91425" marR="91425" marT="91425" marB="91425">
                    <a:lnR w="9525" cap="flat" cmpd="sng">
                      <a:solidFill>
                        <a:srgbClr val="9E9E9E"/>
                      </a:solidFill>
                      <a:prstDash val="solid"/>
                      <a:round/>
                      <a:headEnd type="none" w="sm" len="sm"/>
                      <a:tailEnd type="none" w="sm" len="sm"/>
                    </a:lnR>
                  </a:tcPr>
                </a:tc>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Lebih baik dalam memproses urutan data dan mempertahankan informasi penting untuk waktu yang lebih lama</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80000"/>
                        </a:lnSpc>
                        <a:spcBef>
                          <a:spcPts val="0"/>
                        </a:spcBef>
                        <a:spcAft>
                          <a:spcPts val="0"/>
                        </a:spcAft>
                        <a:buNone/>
                      </a:pPr>
                      <a:r>
                        <a:rPr lang="id" sz="1300">
                          <a:latin typeface="Bookman Old Style"/>
                          <a:ea typeface="Bookman Old Style"/>
                          <a:cs typeface="Bookman Old Style"/>
                          <a:sym typeface="Bookman Old Style"/>
                        </a:rPr>
                        <a:t>Kekurangan</a:t>
                      </a:r>
                      <a:endParaRPr sz="1300">
                        <a:latin typeface="Bookman Old Style"/>
                        <a:ea typeface="Bookman Old Style"/>
                        <a:cs typeface="Bookman Old Style"/>
                        <a:sym typeface="Bookman Old Style"/>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id" sz="1300">
                          <a:latin typeface="Bookman Old Style"/>
                          <a:ea typeface="Bookman Old Style"/>
                          <a:cs typeface="Bookman Old Style"/>
                          <a:sym typeface="Bookman Old Style"/>
                        </a:rPr>
                        <a:t>Kekurangan</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Tidak cocok untuk data sekuensial atau masalah yang memerlukan pemahaman konteks jangka panjang</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Lebih kompleks dan membutuhkan lebih banyak sumber daya komputasi dibandingkan dengan feedforward neural networks.</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Terbatas dalam menangani ketergantungan temporal</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1150" algn="l" rtl="0">
                        <a:lnSpc>
                          <a:spcPct val="80000"/>
                        </a:lnSpc>
                        <a:spcBef>
                          <a:spcPts val="0"/>
                        </a:spcBef>
                        <a:spcAft>
                          <a:spcPts val="0"/>
                        </a:spcAft>
                        <a:buSzPts val="1300"/>
                        <a:buFont typeface="Bookman Old Style"/>
                        <a:buChar char="●"/>
                      </a:pPr>
                      <a:r>
                        <a:rPr lang="id" sz="1300">
                          <a:latin typeface="Bookman Old Style"/>
                          <a:ea typeface="Bookman Old Style"/>
                          <a:cs typeface="Bookman Old Style"/>
                          <a:sym typeface="Bookman Old Style"/>
                        </a:rPr>
                        <a:t>Pelatihan bisa lebih lambat karena kompleksitas tambahan dari gerbang dan sel memori.</a:t>
                      </a:r>
                      <a:endParaRPr sz="1300">
                        <a:latin typeface="Bookman Old Style"/>
                        <a:ea typeface="Bookman Old Style"/>
                        <a:cs typeface="Bookman Old Style"/>
                        <a:sym typeface="Bookman Old Sty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187" name="Google Shape;187;p25"/>
          <p:cNvPicPr preferRelativeResize="0"/>
          <p:nvPr/>
        </p:nvPicPr>
        <p:blipFill>
          <a:blip r:embed="rId3">
            <a:alphaModFix/>
          </a:blip>
          <a:stretch>
            <a:fillRect/>
          </a:stretch>
        </p:blipFill>
        <p:spPr>
          <a:xfrm>
            <a:off x="4349925" y="-88175"/>
            <a:ext cx="4794073" cy="9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727650" y="535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 Testing	Neural Network</a:t>
            </a:r>
            <a:endParaRPr/>
          </a:p>
        </p:txBody>
      </p:sp>
      <p:pic>
        <p:nvPicPr>
          <p:cNvPr id="193" name="Google Shape;193;p26"/>
          <p:cNvPicPr preferRelativeResize="0"/>
          <p:nvPr/>
        </p:nvPicPr>
        <p:blipFill>
          <a:blip r:embed="rId3">
            <a:alphaModFix/>
          </a:blip>
          <a:stretch>
            <a:fillRect/>
          </a:stretch>
        </p:blipFill>
        <p:spPr>
          <a:xfrm>
            <a:off x="727650" y="1441200"/>
            <a:ext cx="7688700" cy="3258205"/>
          </a:xfrm>
          <a:prstGeom prst="rect">
            <a:avLst/>
          </a:prstGeom>
          <a:noFill/>
          <a:ln>
            <a:noFill/>
          </a:ln>
        </p:spPr>
      </p:pic>
      <p:pic>
        <p:nvPicPr>
          <p:cNvPr id="194" name="Google Shape;194;p26"/>
          <p:cNvPicPr preferRelativeResize="0"/>
          <p:nvPr/>
        </p:nvPicPr>
        <p:blipFill>
          <a:blip r:embed="rId4">
            <a:alphaModFix/>
          </a:blip>
          <a:stretch>
            <a:fillRect/>
          </a:stretch>
        </p:blipFill>
        <p:spPr>
          <a:xfrm>
            <a:off x="5426000" y="-116250"/>
            <a:ext cx="3718000" cy="65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2139050" y="642650"/>
            <a:ext cx="50382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Accuracy and Loss Graph LSTM</a:t>
            </a:r>
            <a:endParaRPr/>
          </a:p>
        </p:txBody>
      </p:sp>
      <p:pic>
        <p:nvPicPr>
          <p:cNvPr id="200" name="Google Shape;200;p27"/>
          <p:cNvPicPr preferRelativeResize="0"/>
          <p:nvPr/>
        </p:nvPicPr>
        <p:blipFill>
          <a:blip r:embed="rId3">
            <a:alphaModFix/>
          </a:blip>
          <a:stretch>
            <a:fillRect/>
          </a:stretch>
        </p:blipFill>
        <p:spPr>
          <a:xfrm>
            <a:off x="1409800" y="1425475"/>
            <a:ext cx="6496699" cy="2172900"/>
          </a:xfrm>
          <a:prstGeom prst="rect">
            <a:avLst/>
          </a:prstGeom>
          <a:noFill/>
          <a:ln>
            <a:noFill/>
          </a:ln>
        </p:spPr>
      </p:pic>
      <p:pic>
        <p:nvPicPr>
          <p:cNvPr id="201" name="Google Shape;201;p27"/>
          <p:cNvPicPr preferRelativeResize="0"/>
          <p:nvPr/>
        </p:nvPicPr>
        <p:blipFill>
          <a:blip r:embed="rId4">
            <a:alphaModFix/>
          </a:blip>
          <a:stretch>
            <a:fillRect/>
          </a:stretch>
        </p:blipFill>
        <p:spPr>
          <a:xfrm>
            <a:off x="5426000" y="-116250"/>
            <a:ext cx="3718000" cy="651325"/>
          </a:xfrm>
          <a:prstGeom prst="rect">
            <a:avLst/>
          </a:prstGeom>
          <a:noFill/>
          <a:ln>
            <a:noFill/>
          </a:ln>
        </p:spPr>
      </p:pic>
      <p:pic>
        <p:nvPicPr>
          <p:cNvPr id="202" name="Google Shape;202;p27"/>
          <p:cNvPicPr preferRelativeResize="0"/>
          <p:nvPr/>
        </p:nvPicPr>
        <p:blipFill>
          <a:blip r:embed="rId5">
            <a:alphaModFix/>
          </a:blip>
          <a:stretch>
            <a:fillRect/>
          </a:stretch>
        </p:blipFill>
        <p:spPr>
          <a:xfrm>
            <a:off x="1892262" y="3846000"/>
            <a:ext cx="5359474" cy="7354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729450" y="635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Kesimpulan</a:t>
            </a:r>
            <a:endParaRPr/>
          </a:p>
        </p:txBody>
      </p:sp>
      <p:sp>
        <p:nvSpPr>
          <p:cNvPr id="208" name="Google Shape;208;p28"/>
          <p:cNvSpPr txBox="1">
            <a:spLocks noGrp="1"/>
          </p:cNvSpPr>
          <p:nvPr>
            <p:ph type="body" idx="1"/>
          </p:nvPr>
        </p:nvSpPr>
        <p:spPr>
          <a:xfrm>
            <a:off x="729450" y="2078875"/>
            <a:ext cx="7688700" cy="1462200"/>
          </a:xfrm>
          <a:prstGeom prst="rect">
            <a:avLst/>
          </a:prstGeom>
        </p:spPr>
        <p:txBody>
          <a:bodyPr spcFirstLastPara="1" wrap="square" lIns="91425" tIns="91425" rIns="91425" bIns="91425" anchor="b" anchorCtr="0">
            <a:noAutofit/>
          </a:bodyPr>
          <a:lstStyle/>
          <a:p>
            <a:pPr marL="457200" lvl="0" indent="-311467" algn="just" rtl="0">
              <a:lnSpc>
                <a:spcPct val="95000"/>
              </a:lnSpc>
              <a:spcBef>
                <a:spcPts val="0"/>
              </a:spcBef>
              <a:spcAft>
                <a:spcPts val="0"/>
              </a:spcAft>
              <a:buSzPts val="1305"/>
              <a:buFont typeface="Bookman Old Style"/>
              <a:buChar char="-"/>
            </a:pPr>
            <a:r>
              <a:rPr lang="id" sz="1305">
                <a:latin typeface="Bookman Old Style"/>
                <a:ea typeface="Bookman Old Style"/>
                <a:cs typeface="Bookman Old Style"/>
                <a:sym typeface="Bookman Old Style"/>
              </a:rPr>
              <a:t>Akurasi model NN untuk data training adalah 95% dan untuk data testing sebesar 85% Ini menunjukkan bahwa model memiliki tingkat keakuratan yang tinggi dalam melakukan klasifikasi</a:t>
            </a:r>
            <a:endParaRPr sz="1305">
              <a:latin typeface="Bookman Old Style"/>
              <a:ea typeface="Bookman Old Style"/>
              <a:cs typeface="Bookman Old Style"/>
              <a:sym typeface="Bookman Old Style"/>
            </a:endParaRPr>
          </a:p>
          <a:p>
            <a:pPr marL="457200" lvl="0" indent="-311467" algn="just" rtl="0">
              <a:lnSpc>
                <a:spcPct val="95000"/>
              </a:lnSpc>
              <a:spcBef>
                <a:spcPts val="0"/>
              </a:spcBef>
              <a:spcAft>
                <a:spcPts val="0"/>
              </a:spcAft>
              <a:buSzPts val="1305"/>
              <a:buFont typeface="Bookman Old Style"/>
              <a:buChar char="-"/>
            </a:pPr>
            <a:r>
              <a:rPr lang="id" sz="1305">
                <a:latin typeface="Bookman Old Style"/>
                <a:ea typeface="Bookman Old Style"/>
                <a:cs typeface="Bookman Old Style"/>
                <a:sym typeface="Bookman Old Style"/>
              </a:rPr>
              <a:t>Akurasi model LSTM untuk data training adalah 98% dan untuk data testing sebesar 85% Ini menunjukkan bahwa model memiliki tingkat keakuratan yang tinggi dalam melakukan klasifikasi</a:t>
            </a:r>
            <a:endParaRPr sz="1305">
              <a:latin typeface="Bookman Old Style"/>
              <a:ea typeface="Bookman Old Style"/>
              <a:cs typeface="Bookman Old Style"/>
              <a:sym typeface="Bookman Old Style"/>
            </a:endParaRPr>
          </a:p>
          <a:p>
            <a:pPr marL="457200" lvl="0" indent="0" algn="just" rtl="0">
              <a:lnSpc>
                <a:spcPct val="95000"/>
              </a:lnSpc>
              <a:spcBef>
                <a:spcPts val="1200"/>
              </a:spcBef>
              <a:spcAft>
                <a:spcPts val="0"/>
              </a:spcAft>
              <a:buSzPts val="935"/>
              <a:buNone/>
            </a:pPr>
            <a:endParaRPr sz="1305">
              <a:latin typeface="Bookman Old Style"/>
              <a:ea typeface="Bookman Old Style"/>
              <a:cs typeface="Bookman Old Style"/>
              <a:sym typeface="Bookman Old Style"/>
            </a:endParaRPr>
          </a:p>
          <a:p>
            <a:pPr marL="457200" lvl="0" indent="0" algn="l" rtl="0">
              <a:lnSpc>
                <a:spcPct val="95000"/>
              </a:lnSpc>
              <a:spcBef>
                <a:spcPts val="1200"/>
              </a:spcBef>
              <a:spcAft>
                <a:spcPts val="1200"/>
              </a:spcAft>
              <a:buSzPts val="935"/>
              <a:buNone/>
            </a:pPr>
            <a:endParaRPr sz="1305">
              <a:latin typeface="Bookman Old Style"/>
              <a:ea typeface="Bookman Old Style"/>
              <a:cs typeface="Bookman Old Style"/>
              <a:sym typeface="Bookman Old Style"/>
            </a:endParaRPr>
          </a:p>
        </p:txBody>
      </p:sp>
      <p:pic>
        <p:nvPicPr>
          <p:cNvPr id="209" name="Google Shape;209;p28"/>
          <p:cNvPicPr preferRelativeResize="0"/>
          <p:nvPr/>
        </p:nvPicPr>
        <p:blipFill>
          <a:blip r:embed="rId3">
            <a:alphaModFix/>
          </a:blip>
          <a:stretch>
            <a:fillRect/>
          </a:stretch>
        </p:blipFill>
        <p:spPr>
          <a:xfrm>
            <a:off x="6261450" y="3229150"/>
            <a:ext cx="2156700" cy="1583725"/>
          </a:xfrm>
          <a:prstGeom prst="rect">
            <a:avLst/>
          </a:prstGeom>
          <a:noFill/>
          <a:ln>
            <a:noFill/>
          </a:ln>
        </p:spPr>
      </p:pic>
      <p:pic>
        <p:nvPicPr>
          <p:cNvPr id="210" name="Google Shape;210;p28"/>
          <p:cNvPicPr preferRelativeResize="0"/>
          <p:nvPr/>
        </p:nvPicPr>
        <p:blipFill>
          <a:blip r:embed="rId4">
            <a:alphaModFix/>
          </a:blip>
          <a:stretch>
            <a:fillRect/>
          </a:stretch>
        </p:blipFill>
        <p:spPr>
          <a:xfrm>
            <a:off x="7292000" y="3750000"/>
            <a:ext cx="590234" cy="60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727650" y="692250"/>
            <a:ext cx="1157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Saran</a:t>
            </a:r>
            <a:endParaRPr/>
          </a:p>
        </p:txBody>
      </p:sp>
      <p:sp>
        <p:nvSpPr>
          <p:cNvPr id="216" name="Google Shape;216;p29"/>
          <p:cNvSpPr txBox="1">
            <a:spLocks noGrp="1"/>
          </p:cNvSpPr>
          <p:nvPr>
            <p:ph type="body" idx="1"/>
          </p:nvPr>
        </p:nvSpPr>
        <p:spPr>
          <a:xfrm>
            <a:off x="727650" y="1441200"/>
            <a:ext cx="7688700" cy="2061600"/>
          </a:xfrm>
          <a:prstGeom prst="rect">
            <a:avLst/>
          </a:prstGeom>
        </p:spPr>
        <p:txBody>
          <a:bodyPr spcFirstLastPara="1" wrap="square" lIns="91425" tIns="91425" rIns="91425" bIns="91425" anchor="b" anchorCtr="0">
            <a:normAutofit/>
          </a:bodyPr>
          <a:lstStyle/>
          <a:p>
            <a:pPr marL="0" lvl="0" indent="0" algn="just" rtl="0">
              <a:spcBef>
                <a:spcPts val="0"/>
              </a:spcBef>
              <a:spcAft>
                <a:spcPts val="1200"/>
              </a:spcAft>
              <a:buNone/>
            </a:pPr>
            <a:r>
              <a:rPr lang="id" sz="1500">
                <a:latin typeface="Bookman Old Style"/>
                <a:ea typeface="Bookman Old Style"/>
                <a:cs typeface="Bookman Old Style"/>
                <a:sym typeface="Bookman Old Style"/>
              </a:rPr>
              <a:t>Jika dalam project uji coba dengan metode neural network harus ada perbandingan seperti dalam kasus ini kita menggunakan MLPClassifier (Multi-layer Perceptron) dan membandingkan dengan metode Logistic Regression, Support Vector Machines (SVM), Random Forest sehingga baru bisa menyimpulkan mana metode dengan hasil akurasi yang tinggi dengan maksimal akurasi. Begitu pun dengan metode dan model LSTM supaya kita bisa mendapatkan hasil yang sesuai</a:t>
            </a:r>
            <a:endParaRPr/>
          </a:p>
        </p:txBody>
      </p:sp>
      <p:pic>
        <p:nvPicPr>
          <p:cNvPr id="217" name="Google Shape;217;p29"/>
          <p:cNvPicPr preferRelativeResize="0"/>
          <p:nvPr/>
        </p:nvPicPr>
        <p:blipFill>
          <a:blip r:embed="rId3">
            <a:alphaModFix/>
          </a:blip>
          <a:stretch>
            <a:fillRect/>
          </a:stretch>
        </p:blipFill>
        <p:spPr>
          <a:xfrm>
            <a:off x="7258726" y="3656297"/>
            <a:ext cx="1157624" cy="115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814825" y="470075"/>
            <a:ext cx="7315500" cy="646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id" sz="4000" b="0">
                <a:solidFill>
                  <a:srgbClr val="000000"/>
                </a:solidFill>
                <a:latin typeface="Arial"/>
                <a:ea typeface="Arial"/>
                <a:cs typeface="Arial"/>
                <a:sym typeface="Arial"/>
              </a:rPr>
              <a:t>Table Of Contents</a:t>
            </a: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94" name="Google Shape;94;p14"/>
          <p:cNvSpPr txBox="1">
            <a:spLocks noGrp="1"/>
          </p:cNvSpPr>
          <p:nvPr>
            <p:ph type="subTitle" idx="1"/>
          </p:nvPr>
        </p:nvSpPr>
        <p:spPr>
          <a:xfrm>
            <a:off x="2752526" y="2467525"/>
            <a:ext cx="39306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95" name="Google Shape;95;p14"/>
          <p:cNvPicPr preferRelativeResize="0"/>
          <p:nvPr/>
        </p:nvPicPr>
        <p:blipFill>
          <a:blip r:embed="rId3">
            <a:alphaModFix/>
          </a:blip>
          <a:stretch>
            <a:fillRect/>
          </a:stretch>
        </p:blipFill>
        <p:spPr>
          <a:xfrm>
            <a:off x="2397375" y="1629850"/>
            <a:ext cx="4349257" cy="2697025"/>
          </a:xfrm>
          <a:prstGeom prst="rect">
            <a:avLst/>
          </a:prstGeom>
          <a:noFill/>
          <a:ln>
            <a:noFill/>
          </a:ln>
        </p:spPr>
      </p:pic>
      <p:sp>
        <p:nvSpPr>
          <p:cNvPr id="96" name="Google Shape;96;p14"/>
          <p:cNvSpPr txBox="1">
            <a:spLocks noGrp="1"/>
          </p:cNvSpPr>
          <p:nvPr>
            <p:ph type="ctrTitle"/>
          </p:nvPr>
        </p:nvSpPr>
        <p:spPr>
          <a:xfrm>
            <a:off x="2145550" y="2414725"/>
            <a:ext cx="3541500" cy="646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id" sz="2800">
                <a:solidFill>
                  <a:srgbClr val="FFFFFF"/>
                </a:solidFill>
                <a:latin typeface="Arial"/>
                <a:ea typeface="Arial"/>
                <a:cs typeface="Arial"/>
                <a:sym typeface="Arial"/>
              </a:rPr>
              <a:t>Pendahuluan</a:t>
            </a:r>
            <a:endParaRPr sz="4000" b="0">
              <a:solidFill>
                <a:schemeClr val="lt1"/>
              </a:solidFill>
              <a:latin typeface="Arial"/>
              <a:ea typeface="Arial"/>
              <a:cs typeface="Arial"/>
              <a:sym typeface="Arial"/>
            </a:endParaRPr>
          </a:p>
          <a:p>
            <a:pPr marL="0" lvl="0" indent="0" algn="l" rtl="0">
              <a:spcBef>
                <a:spcPts val="0"/>
              </a:spcBef>
              <a:spcAft>
                <a:spcPts val="0"/>
              </a:spcAft>
              <a:buNone/>
            </a:pPr>
            <a:endParaRPr/>
          </a:p>
        </p:txBody>
      </p:sp>
      <p:sp>
        <p:nvSpPr>
          <p:cNvPr id="97" name="Google Shape;97;p14"/>
          <p:cNvSpPr txBox="1">
            <a:spLocks noGrp="1"/>
          </p:cNvSpPr>
          <p:nvPr>
            <p:ph type="ctrTitle"/>
          </p:nvPr>
        </p:nvSpPr>
        <p:spPr>
          <a:xfrm>
            <a:off x="2542325" y="3008713"/>
            <a:ext cx="3541500" cy="5412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id" sz="2800">
                <a:solidFill>
                  <a:srgbClr val="FFFFFF"/>
                </a:solidFill>
                <a:latin typeface="Arial"/>
                <a:ea typeface="Arial"/>
                <a:cs typeface="Arial"/>
                <a:sym typeface="Arial"/>
              </a:rPr>
              <a:t>Metode Penelitian</a:t>
            </a:r>
            <a:endParaRPr sz="4000" b="0">
              <a:solidFill>
                <a:srgbClr val="FF00FF"/>
              </a:solidFill>
              <a:latin typeface="Arial"/>
              <a:ea typeface="Arial"/>
              <a:cs typeface="Arial"/>
              <a:sym typeface="Arial"/>
            </a:endParaRPr>
          </a:p>
          <a:p>
            <a:pPr marL="0" lvl="0" indent="0" algn="l" rtl="0">
              <a:spcBef>
                <a:spcPts val="0"/>
              </a:spcBef>
              <a:spcAft>
                <a:spcPts val="0"/>
              </a:spcAft>
              <a:buNone/>
            </a:pPr>
            <a:endParaRPr/>
          </a:p>
        </p:txBody>
      </p:sp>
      <p:sp>
        <p:nvSpPr>
          <p:cNvPr id="98" name="Google Shape;98;p14"/>
          <p:cNvSpPr txBox="1"/>
          <p:nvPr/>
        </p:nvSpPr>
        <p:spPr>
          <a:xfrm>
            <a:off x="2833925" y="3549925"/>
            <a:ext cx="363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2500" b="1">
                <a:solidFill>
                  <a:srgbClr val="FFFFFF"/>
                </a:solidFill>
              </a:rPr>
              <a:t>Hasil dan Kesimpulan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LATAR BELAKANG</a:t>
            </a:r>
            <a:endParaRPr/>
          </a:p>
        </p:txBody>
      </p:sp>
      <p:sp>
        <p:nvSpPr>
          <p:cNvPr id="104" name="Google Shape;104;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62500"/>
          </a:bodyPr>
          <a:lstStyle/>
          <a:p>
            <a:pPr marL="0" lvl="0" indent="457200" algn="just" rtl="0">
              <a:spcBef>
                <a:spcPts val="0"/>
              </a:spcBef>
              <a:spcAft>
                <a:spcPts val="0"/>
              </a:spcAft>
              <a:buNone/>
            </a:pPr>
            <a:r>
              <a:rPr lang="id" sz="1600">
                <a:solidFill>
                  <a:schemeClr val="dk2"/>
                </a:solidFill>
                <a:latin typeface="Bookman Old Style"/>
                <a:ea typeface="Bookman Old Style"/>
                <a:cs typeface="Bookman Old Style"/>
                <a:sym typeface="Bookman Old Style"/>
              </a:rPr>
              <a:t>Dalam era digital saat ini, penggunaan internet dan platform media sosial telah meningkat secara signifikan. Masyarakat semakin aktif berinteraksi melalui berbagai platform seperti Facebook, Twitter, Instagram, dan forum online. Meskipun internet menyediakan ruang untuk berbagi informasi dan berkomunikasi, fenomena ujaran kebencian dan penggunaan bahasa kasar juga semakin marak. maka dibutuhkan adanya </a:t>
            </a:r>
            <a:r>
              <a:rPr lang="id" sz="1600" b="1">
                <a:solidFill>
                  <a:schemeClr val="dk2"/>
                </a:solidFill>
                <a:latin typeface="Bookman Old Style"/>
                <a:ea typeface="Bookman Old Style"/>
                <a:cs typeface="Bookman Old Style"/>
                <a:sym typeface="Bookman Old Style"/>
              </a:rPr>
              <a:t>Analisis Sentimen</a:t>
            </a:r>
            <a:r>
              <a:rPr lang="id" sz="1600">
                <a:solidFill>
                  <a:schemeClr val="dk2"/>
                </a:solidFill>
                <a:latin typeface="Bookman Old Style"/>
                <a:ea typeface="Bookman Old Style"/>
                <a:cs typeface="Bookman Old Style"/>
                <a:sym typeface="Bookman Old Style"/>
              </a:rPr>
              <a:t> untuk menerapkan kebijakan dan algoritma untuk mendeteksi dan menghapus konten tersebut.</a:t>
            </a:r>
            <a:endParaRPr sz="1600">
              <a:solidFill>
                <a:schemeClr val="dk2"/>
              </a:solidFill>
              <a:latin typeface="Bookman Old Style"/>
              <a:ea typeface="Bookman Old Style"/>
              <a:cs typeface="Bookman Old Style"/>
              <a:sym typeface="Bookman Old Style"/>
            </a:endParaRPr>
          </a:p>
          <a:p>
            <a:pPr marL="0" lvl="0" indent="457200" algn="just" rtl="0">
              <a:spcBef>
                <a:spcPts val="1200"/>
              </a:spcBef>
              <a:spcAft>
                <a:spcPts val="0"/>
              </a:spcAft>
              <a:buNone/>
            </a:pPr>
            <a:r>
              <a:rPr lang="id" sz="1600" b="1">
                <a:solidFill>
                  <a:schemeClr val="dk2"/>
                </a:solidFill>
                <a:latin typeface="Bookman Old Style"/>
                <a:ea typeface="Bookman Old Style"/>
                <a:cs typeface="Bookman Old Style"/>
                <a:sym typeface="Bookman Old Style"/>
              </a:rPr>
              <a:t>Analisis Sentimen</a:t>
            </a:r>
            <a:r>
              <a:rPr lang="id" sz="1600">
                <a:solidFill>
                  <a:schemeClr val="dk2"/>
                </a:solidFill>
                <a:latin typeface="Bookman Old Style"/>
                <a:ea typeface="Bookman Old Style"/>
                <a:cs typeface="Bookman Old Style"/>
                <a:sym typeface="Bookman Old Style"/>
              </a:rPr>
              <a:t> adalah proses memahami dan mengklasifikasikan emosi atau pendapat yang terkandung dalam teks yang bertujuan untuk menentukan apakah teks yang dianalisis memiliki sentimen positif, negatif, atau netral. </a:t>
            </a:r>
            <a:r>
              <a:rPr lang="id" sz="1600" b="1">
                <a:solidFill>
                  <a:schemeClr val="dk2"/>
                </a:solidFill>
                <a:latin typeface="Bookman Old Style"/>
                <a:ea typeface="Bookman Old Style"/>
                <a:cs typeface="Bookman Old Style"/>
                <a:sym typeface="Bookman Old Style"/>
              </a:rPr>
              <a:t>Analisis Sentimen </a:t>
            </a:r>
            <a:r>
              <a:rPr lang="id" sz="1600">
                <a:solidFill>
                  <a:schemeClr val="dk2"/>
                </a:solidFill>
                <a:latin typeface="Bookman Old Style"/>
                <a:ea typeface="Bookman Old Style"/>
                <a:cs typeface="Bookman Old Style"/>
                <a:sym typeface="Bookman Old Style"/>
              </a:rPr>
              <a:t>menjadi alat yang sangat berharga untuk suatu organisasi atau individu agar bisa memahami opini publik dan mengadaptasi strategi mereka dengan lebih efektif.</a:t>
            </a:r>
            <a:endParaRPr sz="1600">
              <a:solidFill>
                <a:schemeClr val="dk2"/>
              </a:solidFill>
              <a:latin typeface="Bookman Old Style"/>
              <a:ea typeface="Bookman Old Style"/>
              <a:cs typeface="Bookman Old Style"/>
              <a:sym typeface="Bookman Old Style"/>
            </a:endParaRPr>
          </a:p>
          <a:p>
            <a:pPr marL="0" lvl="0" indent="0" algn="l" rtl="0">
              <a:spcBef>
                <a:spcPts val="1200"/>
              </a:spcBef>
              <a:spcAft>
                <a:spcPts val="1200"/>
              </a:spcAft>
              <a:buNone/>
            </a:pPr>
            <a:endParaRPr sz="1600">
              <a:solidFill>
                <a:schemeClr val="dk2"/>
              </a:solidFill>
              <a:latin typeface="Bookman Old Style"/>
              <a:ea typeface="Bookman Old Style"/>
              <a:cs typeface="Bookman Old Style"/>
              <a:sym typeface="Bookman Old Style"/>
            </a:endParaRPr>
          </a:p>
        </p:txBody>
      </p:sp>
      <p:pic>
        <p:nvPicPr>
          <p:cNvPr id="105" name="Google Shape;105;p15"/>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RUMUSAN MASALAH</a:t>
            </a:r>
            <a:endParaRPr/>
          </a:p>
        </p:txBody>
      </p:sp>
      <p:sp>
        <p:nvSpPr>
          <p:cNvPr id="111" name="Google Shape;111;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Bagaimana hasil Analisis Sentimen menggunakan model Neural Network dengan SKLearn ?</a:t>
            </a:r>
            <a:endParaRPr sz="1600">
              <a:solidFill>
                <a:schemeClr val="dk2"/>
              </a:solidFill>
              <a:latin typeface="Bookman Old Style"/>
              <a:ea typeface="Bookman Old Style"/>
              <a:cs typeface="Bookman Old Style"/>
              <a:sym typeface="Bookman Old Style"/>
            </a:endParaRPr>
          </a:p>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Bagaimana hasil Analisis Sentimen menggunakan model LSTM dengan Tensorflow ?</a:t>
            </a:r>
            <a:endParaRPr sz="1600">
              <a:solidFill>
                <a:schemeClr val="dk2"/>
              </a:solidFill>
              <a:latin typeface="Bookman Old Style"/>
              <a:ea typeface="Bookman Old Style"/>
              <a:cs typeface="Bookman Old Style"/>
              <a:sym typeface="Bookman Old Style"/>
            </a:endParaRPr>
          </a:p>
        </p:txBody>
      </p:sp>
      <p:pic>
        <p:nvPicPr>
          <p:cNvPr id="112" name="Google Shape;112;p16"/>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TUJUAN PENELITIAN</a:t>
            </a:r>
            <a:endParaRPr/>
          </a:p>
        </p:txBody>
      </p:sp>
      <p:sp>
        <p:nvSpPr>
          <p:cNvPr id="118" name="Google Shape;118;p17"/>
          <p:cNvSpPr txBox="1">
            <a:spLocks noGrp="1"/>
          </p:cNvSpPr>
          <p:nvPr>
            <p:ph type="body" idx="1"/>
          </p:nvPr>
        </p:nvSpPr>
        <p:spPr>
          <a:xfrm>
            <a:off x="729450" y="2078875"/>
            <a:ext cx="7688700" cy="2261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just"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Mengukur bagaimana model Neural Network (seperti MLPClassifier) dan model LSTM (dalam TensorFlow) melakukan analisis sentimen pada data teks.</a:t>
            </a:r>
            <a:endParaRPr sz="1600">
              <a:solidFill>
                <a:schemeClr val="dk2"/>
              </a:solidFill>
              <a:latin typeface="Bookman Old Style"/>
              <a:ea typeface="Bookman Old Style"/>
              <a:cs typeface="Bookman Old Style"/>
              <a:sym typeface="Bookman Old Style"/>
            </a:endParaRPr>
          </a:p>
          <a:p>
            <a:pPr marL="457200" lvl="0" indent="-330200" algn="just"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Membandingkan akurasi dan efektivitas antara model neural network dan model LSTM dalam mengklasifikasikan sentimen.</a:t>
            </a:r>
            <a:endParaRPr sz="1600">
              <a:solidFill>
                <a:schemeClr val="dk2"/>
              </a:solidFill>
              <a:latin typeface="Bookman Old Style"/>
              <a:ea typeface="Bookman Old Style"/>
              <a:cs typeface="Bookman Old Style"/>
              <a:sym typeface="Bookman Old Style"/>
            </a:endParaRPr>
          </a:p>
        </p:txBody>
      </p:sp>
      <p:pic>
        <p:nvPicPr>
          <p:cNvPr id="119" name="Google Shape;119;p17"/>
          <p:cNvPicPr preferRelativeResize="0"/>
          <p:nvPr/>
        </p:nvPicPr>
        <p:blipFill>
          <a:blip r:embed="rId3">
            <a:alphaModFix/>
          </a:blip>
          <a:stretch>
            <a:fillRect/>
          </a:stretch>
        </p:blipFill>
        <p:spPr>
          <a:xfrm>
            <a:off x="602500" y="-68775"/>
            <a:ext cx="6172200" cy="138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00050" y="1324500"/>
            <a:ext cx="67479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sz="1940"/>
              <a:t>Untuk melakukan Analisis Sentimen ada beberapa hal yang harus dilakukan yaitu</a:t>
            </a:r>
            <a:endParaRPr sz="1940"/>
          </a:p>
        </p:txBody>
      </p:sp>
      <p:sp>
        <p:nvSpPr>
          <p:cNvPr id="125" name="Google Shape;125;p18"/>
          <p:cNvSpPr txBox="1">
            <a:spLocks noGrp="1"/>
          </p:cNvSpPr>
          <p:nvPr>
            <p:ph type="body" idx="1"/>
          </p:nvPr>
        </p:nvSpPr>
        <p:spPr>
          <a:xfrm>
            <a:off x="861725" y="2307225"/>
            <a:ext cx="4427700" cy="1376400"/>
          </a:xfrm>
          <a:prstGeom prst="rect">
            <a:avLst/>
          </a:prstGeom>
          <a:noFill/>
          <a:ln>
            <a:noFill/>
          </a:ln>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Data Preparation</a:t>
            </a:r>
            <a:endParaRPr sz="1600">
              <a:solidFill>
                <a:schemeClr val="dk2"/>
              </a:solidFill>
              <a:latin typeface="Bookman Old Style"/>
              <a:ea typeface="Bookman Old Style"/>
              <a:cs typeface="Bookman Old Style"/>
              <a:sym typeface="Bookman Old Style"/>
            </a:endParaRPr>
          </a:p>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Preprocessing/Cleansing</a:t>
            </a:r>
            <a:endParaRPr sz="1600">
              <a:solidFill>
                <a:schemeClr val="dk2"/>
              </a:solidFill>
              <a:latin typeface="Bookman Old Style"/>
              <a:ea typeface="Bookman Old Style"/>
              <a:cs typeface="Bookman Old Style"/>
              <a:sym typeface="Bookman Old Style"/>
            </a:endParaRPr>
          </a:p>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Feature Extraction</a:t>
            </a:r>
            <a:endParaRPr sz="1600">
              <a:solidFill>
                <a:schemeClr val="dk2"/>
              </a:solidFill>
              <a:latin typeface="Bookman Old Style"/>
              <a:ea typeface="Bookman Old Style"/>
              <a:cs typeface="Bookman Old Style"/>
              <a:sym typeface="Bookman Old Style"/>
            </a:endParaRPr>
          </a:p>
          <a:p>
            <a:pPr marL="457200" lvl="0" indent="-330200" algn="l" rtl="0">
              <a:spcBef>
                <a:spcPts val="0"/>
              </a:spcBef>
              <a:spcAft>
                <a:spcPts val="0"/>
              </a:spcAft>
              <a:buClr>
                <a:schemeClr val="dk2"/>
              </a:buClr>
              <a:buSzPts val="1600"/>
              <a:buFont typeface="Bookman Old Style"/>
              <a:buChar char="●"/>
            </a:pPr>
            <a:r>
              <a:rPr lang="id" sz="1600">
                <a:solidFill>
                  <a:schemeClr val="dk2"/>
                </a:solidFill>
                <a:latin typeface="Bookman Old Style"/>
                <a:ea typeface="Bookman Old Style"/>
                <a:cs typeface="Bookman Old Style"/>
                <a:sym typeface="Bookman Old Style"/>
              </a:rPr>
              <a:t>Model</a:t>
            </a:r>
            <a:endParaRPr sz="1600">
              <a:solidFill>
                <a:schemeClr val="dk2"/>
              </a:solidFill>
              <a:latin typeface="Bookman Old Style"/>
              <a:ea typeface="Bookman Old Style"/>
              <a:cs typeface="Bookman Old Style"/>
              <a:sym typeface="Bookman Old Style"/>
            </a:endParaRPr>
          </a:p>
        </p:txBody>
      </p:sp>
      <p:pic>
        <p:nvPicPr>
          <p:cNvPr id="126" name="Google Shape;126;p18"/>
          <p:cNvPicPr preferRelativeResize="0"/>
          <p:nvPr/>
        </p:nvPicPr>
        <p:blipFill>
          <a:blip r:embed="rId3">
            <a:alphaModFix/>
          </a:blip>
          <a:stretch>
            <a:fillRect/>
          </a:stretch>
        </p:blipFill>
        <p:spPr>
          <a:xfrm>
            <a:off x="700050" y="0"/>
            <a:ext cx="7803757" cy="1376400"/>
          </a:xfrm>
          <a:prstGeom prst="rect">
            <a:avLst/>
          </a:prstGeom>
          <a:noFill/>
          <a:ln>
            <a:noFill/>
          </a:ln>
        </p:spPr>
      </p:pic>
      <p:pic>
        <p:nvPicPr>
          <p:cNvPr id="127" name="Google Shape;127;p18"/>
          <p:cNvPicPr preferRelativeResize="0"/>
          <p:nvPr/>
        </p:nvPicPr>
        <p:blipFill>
          <a:blip r:embed="rId4">
            <a:alphaModFix/>
          </a:blip>
          <a:stretch>
            <a:fillRect/>
          </a:stretch>
        </p:blipFill>
        <p:spPr>
          <a:xfrm>
            <a:off x="4188275" y="1970475"/>
            <a:ext cx="4427700" cy="2619750"/>
          </a:xfrm>
          <a:prstGeom prst="rect">
            <a:avLst/>
          </a:prstGeom>
          <a:noFill/>
          <a:ln>
            <a:noFill/>
          </a:ln>
        </p:spPr>
      </p:pic>
      <p:pic>
        <p:nvPicPr>
          <p:cNvPr id="128" name="Google Shape;128;p18"/>
          <p:cNvPicPr preferRelativeResize="0"/>
          <p:nvPr/>
        </p:nvPicPr>
        <p:blipFill>
          <a:blip r:embed="rId5">
            <a:alphaModFix/>
          </a:blip>
          <a:stretch>
            <a:fillRect/>
          </a:stretch>
        </p:blipFill>
        <p:spPr>
          <a:xfrm>
            <a:off x="4701600" y="3513907"/>
            <a:ext cx="696650" cy="953600"/>
          </a:xfrm>
          <a:prstGeom prst="rect">
            <a:avLst/>
          </a:prstGeom>
          <a:noFill/>
          <a:ln>
            <a:noFill/>
          </a:ln>
        </p:spPr>
      </p:pic>
      <p:pic>
        <p:nvPicPr>
          <p:cNvPr id="129" name="Google Shape;129;p18"/>
          <p:cNvPicPr preferRelativeResize="0"/>
          <p:nvPr/>
        </p:nvPicPr>
        <p:blipFill>
          <a:blip r:embed="rId6">
            <a:alphaModFix/>
          </a:blip>
          <a:stretch>
            <a:fillRect/>
          </a:stretch>
        </p:blipFill>
        <p:spPr>
          <a:xfrm>
            <a:off x="5556477" y="3600338"/>
            <a:ext cx="696650" cy="780734"/>
          </a:xfrm>
          <a:prstGeom prst="rect">
            <a:avLst/>
          </a:prstGeom>
          <a:noFill/>
          <a:ln>
            <a:noFill/>
          </a:ln>
        </p:spPr>
      </p:pic>
      <p:pic>
        <p:nvPicPr>
          <p:cNvPr id="130" name="Google Shape;130;p18"/>
          <p:cNvPicPr preferRelativeResize="0"/>
          <p:nvPr/>
        </p:nvPicPr>
        <p:blipFill>
          <a:blip r:embed="rId7">
            <a:alphaModFix/>
          </a:blip>
          <a:stretch>
            <a:fillRect/>
          </a:stretch>
        </p:blipFill>
        <p:spPr>
          <a:xfrm>
            <a:off x="6337858" y="3600338"/>
            <a:ext cx="733042" cy="780725"/>
          </a:xfrm>
          <a:prstGeom prst="rect">
            <a:avLst/>
          </a:prstGeom>
          <a:noFill/>
          <a:ln>
            <a:noFill/>
          </a:ln>
        </p:spPr>
      </p:pic>
      <p:pic>
        <p:nvPicPr>
          <p:cNvPr id="131" name="Google Shape;131;p18"/>
          <p:cNvPicPr preferRelativeResize="0"/>
          <p:nvPr/>
        </p:nvPicPr>
        <p:blipFill>
          <a:blip r:embed="rId8">
            <a:alphaModFix/>
          </a:blip>
          <a:stretch>
            <a:fillRect/>
          </a:stretch>
        </p:blipFill>
        <p:spPr>
          <a:xfrm>
            <a:off x="7155625" y="3674975"/>
            <a:ext cx="480475" cy="631475"/>
          </a:xfrm>
          <a:prstGeom prst="rect">
            <a:avLst/>
          </a:prstGeom>
          <a:noFill/>
          <a:ln>
            <a:noFill/>
          </a:ln>
        </p:spPr>
      </p:pic>
      <p:pic>
        <p:nvPicPr>
          <p:cNvPr id="132" name="Google Shape;132;p18"/>
          <p:cNvPicPr preferRelativeResize="0"/>
          <p:nvPr/>
        </p:nvPicPr>
        <p:blipFill>
          <a:blip r:embed="rId9">
            <a:alphaModFix/>
          </a:blip>
          <a:stretch>
            <a:fillRect/>
          </a:stretch>
        </p:blipFill>
        <p:spPr>
          <a:xfrm>
            <a:off x="7720814" y="3600338"/>
            <a:ext cx="789211" cy="780725"/>
          </a:xfrm>
          <a:prstGeom prst="rect">
            <a:avLst/>
          </a:prstGeom>
          <a:noFill/>
          <a:ln>
            <a:noFill/>
          </a:ln>
        </p:spPr>
      </p:pic>
      <p:sp>
        <p:nvSpPr>
          <p:cNvPr id="133" name="Google Shape;133;p18"/>
          <p:cNvSpPr txBox="1"/>
          <p:nvPr/>
        </p:nvSpPr>
        <p:spPr>
          <a:xfrm>
            <a:off x="5398250" y="1970475"/>
            <a:ext cx="23052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d" sz="1800"/>
              <a:t>Tools And Libraries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727650" y="595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TENTANG DATA</a:t>
            </a:r>
            <a:endParaRPr/>
          </a:p>
        </p:txBody>
      </p:sp>
      <p:sp>
        <p:nvSpPr>
          <p:cNvPr id="139" name="Google Shape;139;p19"/>
          <p:cNvSpPr txBox="1">
            <a:spLocks noGrp="1"/>
          </p:cNvSpPr>
          <p:nvPr>
            <p:ph type="body" idx="1"/>
          </p:nvPr>
        </p:nvSpPr>
        <p:spPr>
          <a:xfrm>
            <a:off x="727650" y="1207375"/>
            <a:ext cx="7688700" cy="1470600"/>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id" sz="1600">
                <a:solidFill>
                  <a:schemeClr val="dk2"/>
                </a:solidFill>
                <a:latin typeface="Bookman Old Style"/>
                <a:ea typeface="Bookman Old Style"/>
                <a:cs typeface="Bookman Old Style"/>
                <a:sym typeface="Bookman Old Style"/>
              </a:rPr>
              <a:t> 	Data yang kita gunakan untuk Analisis Sentimen bersumber dari platform github IndoNLP sebuah kelompok yang bertujuan untuk mendorong kemajuan dalam pemrosesan bahasa alami (NLP) untuk Bahasa Indonesia dengan merilis sumber daya data dan tolok ukur terbaru.</a:t>
            </a:r>
            <a:endParaRPr sz="1600">
              <a:solidFill>
                <a:schemeClr val="dk2"/>
              </a:solidFill>
              <a:latin typeface="Bookman Old Style"/>
              <a:ea typeface="Bookman Old Style"/>
              <a:cs typeface="Bookman Old Style"/>
              <a:sym typeface="Bookman Old Style"/>
            </a:endParaRPr>
          </a:p>
        </p:txBody>
      </p:sp>
      <p:pic>
        <p:nvPicPr>
          <p:cNvPr id="140" name="Google Shape;140;p19"/>
          <p:cNvPicPr preferRelativeResize="0"/>
          <p:nvPr/>
        </p:nvPicPr>
        <p:blipFill>
          <a:blip r:embed="rId3">
            <a:alphaModFix/>
          </a:blip>
          <a:stretch>
            <a:fillRect/>
          </a:stretch>
        </p:blipFill>
        <p:spPr>
          <a:xfrm>
            <a:off x="3962100" y="0"/>
            <a:ext cx="5181901" cy="1033783"/>
          </a:xfrm>
          <a:prstGeom prst="rect">
            <a:avLst/>
          </a:prstGeom>
          <a:noFill/>
          <a:ln>
            <a:noFill/>
          </a:ln>
        </p:spPr>
      </p:pic>
      <p:pic>
        <p:nvPicPr>
          <p:cNvPr id="141" name="Google Shape;141;p19"/>
          <p:cNvPicPr preferRelativeResize="0"/>
          <p:nvPr/>
        </p:nvPicPr>
        <p:blipFill rotWithShape="1">
          <a:blip r:embed="rId4">
            <a:alphaModFix/>
          </a:blip>
          <a:srcRect l="6818" r="5199"/>
          <a:stretch/>
        </p:blipFill>
        <p:spPr>
          <a:xfrm>
            <a:off x="1631450" y="2571750"/>
            <a:ext cx="2330650" cy="2388700"/>
          </a:xfrm>
          <a:prstGeom prst="rect">
            <a:avLst/>
          </a:prstGeom>
          <a:noFill/>
          <a:ln>
            <a:noFill/>
          </a:ln>
        </p:spPr>
      </p:pic>
      <p:pic>
        <p:nvPicPr>
          <p:cNvPr id="142" name="Google Shape;142;p19"/>
          <p:cNvPicPr preferRelativeResize="0"/>
          <p:nvPr/>
        </p:nvPicPr>
        <p:blipFill>
          <a:blip r:embed="rId5">
            <a:alphaModFix/>
          </a:blip>
          <a:stretch>
            <a:fillRect/>
          </a:stretch>
        </p:blipFill>
        <p:spPr>
          <a:xfrm>
            <a:off x="4325875" y="2638863"/>
            <a:ext cx="3444461" cy="2437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7650" y="595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TENTANG DATA</a:t>
            </a:r>
            <a:endParaRPr/>
          </a:p>
        </p:txBody>
      </p:sp>
      <p:pic>
        <p:nvPicPr>
          <p:cNvPr id="148" name="Google Shape;148;p20"/>
          <p:cNvPicPr preferRelativeResize="0"/>
          <p:nvPr/>
        </p:nvPicPr>
        <p:blipFill>
          <a:blip r:embed="rId3">
            <a:alphaModFix/>
          </a:blip>
          <a:stretch>
            <a:fillRect/>
          </a:stretch>
        </p:blipFill>
        <p:spPr>
          <a:xfrm>
            <a:off x="4122825" y="0"/>
            <a:ext cx="5021175" cy="1001725"/>
          </a:xfrm>
          <a:prstGeom prst="rect">
            <a:avLst/>
          </a:prstGeom>
          <a:noFill/>
          <a:ln>
            <a:noFill/>
          </a:ln>
        </p:spPr>
      </p:pic>
      <p:pic>
        <p:nvPicPr>
          <p:cNvPr id="149" name="Google Shape;149;p20"/>
          <p:cNvPicPr preferRelativeResize="0"/>
          <p:nvPr/>
        </p:nvPicPr>
        <p:blipFill>
          <a:blip r:embed="rId4">
            <a:alphaModFix/>
          </a:blip>
          <a:stretch>
            <a:fillRect/>
          </a:stretch>
        </p:blipFill>
        <p:spPr>
          <a:xfrm>
            <a:off x="727650" y="1467300"/>
            <a:ext cx="4131925" cy="2800200"/>
          </a:xfrm>
          <a:prstGeom prst="rect">
            <a:avLst/>
          </a:prstGeom>
          <a:noFill/>
          <a:ln>
            <a:noFill/>
          </a:ln>
        </p:spPr>
      </p:pic>
      <p:sp>
        <p:nvSpPr>
          <p:cNvPr id="150" name="Google Shape;150;p20"/>
          <p:cNvSpPr txBox="1"/>
          <p:nvPr/>
        </p:nvSpPr>
        <p:spPr>
          <a:xfrm>
            <a:off x="5037450" y="1359750"/>
            <a:ext cx="3038100" cy="174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d" sz="1500">
                <a:latin typeface="Bookman Old Style"/>
                <a:ea typeface="Bookman Old Style"/>
                <a:cs typeface="Bookman Old Style"/>
                <a:sym typeface="Bookman Old Style"/>
              </a:rPr>
              <a:t>Data awal Terdapat 11000 namun setelah pengecekan apakah ada data duplikat atau tidak ternyata ada 67 data terduplikat jadi jumlah data terakhir menjadi 10933</a:t>
            </a:r>
            <a:endParaRPr sz="1500">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29450" y="727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CLEANSING / PREPROCESSING</a:t>
            </a:r>
            <a:endParaRPr/>
          </a:p>
        </p:txBody>
      </p:sp>
      <p:sp>
        <p:nvSpPr>
          <p:cNvPr id="156" name="Google Shape;156;p21"/>
          <p:cNvSpPr txBox="1">
            <a:spLocks noGrp="1"/>
          </p:cNvSpPr>
          <p:nvPr>
            <p:ph type="body" idx="1"/>
          </p:nvPr>
        </p:nvSpPr>
        <p:spPr>
          <a:xfrm>
            <a:off x="729450" y="1354175"/>
            <a:ext cx="7688700" cy="3516000"/>
          </a:xfrm>
          <a:prstGeom prst="rect">
            <a:avLst/>
          </a:prstGeom>
          <a:noFill/>
          <a:ln>
            <a:noFill/>
          </a:ln>
        </p:spPr>
        <p:txBody>
          <a:bodyPr spcFirstLastPara="1" wrap="square" lIns="91425" tIns="91425" rIns="91425" bIns="91425" anchor="t" anchorCtr="0">
            <a:normAutofit fontScale="85000" lnSpcReduction="10000"/>
          </a:bodyPr>
          <a:lstStyle/>
          <a:p>
            <a:pPr marL="0" lvl="0" indent="457200" algn="just" rtl="0">
              <a:spcBef>
                <a:spcPts val="0"/>
              </a:spcBef>
              <a:spcAft>
                <a:spcPts val="0"/>
              </a:spcAft>
              <a:buNone/>
            </a:pPr>
            <a:r>
              <a:rPr lang="id" sz="1600">
                <a:solidFill>
                  <a:schemeClr val="dk2"/>
                </a:solidFill>
                <a:latin typeface="Bookman Old Style"/>
                <a:ea typeface="Bookman Old Style"/>
                <a:cs typeface="Bookman Old Style"/>
                <a:sym typeface="Bookman Old Style"/>
              </a:rPr>
              <a:t>Preprocessing adalah langkah awal dalam analisis sentimen yang tujuannya adalah untuk menyiapkan data teks agar dapat diproses dengan lebih efektif dan efisien oleh model analisis sentimen. Berikut adalah beberapa tujuan utama preprocessing dalam analisis sentimen:</a:t>
            </a:r>
            <a:endParaRPr sz="1600">
              <a:solidFill>
                <a:schemeClr val="dk2"/>
              </a:solidFill>
              <a:latin typeface="Bookman Old Style"/>
              <a:ea typeface="Bookman Old Style"/>
              <a:cs typeface="Bookman Old Style"/>
              <a:sym typeface="Bookman Old Style"/>
            </a:endParaRPr>
          </a:p>
          <a:p>
            <a:pPr marL="457200" lvl="0" indent="-314960" algn="just" rtl="0">
              <a:spcBef>
                <a:spcPts val="120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Membersihkan data dari elemen yang tidak relevan seperti tanda baca, angka, atau karakter khusus seperti emoticon</a:t>
            </a:r>
            <a:endParaRPr sz="1600">
              <a:solidFill>
                <a:schemeClr val="dk2"/>
              </a:solidFill>
              <a:latin typeface="Bookman Old Style"/>
              <a:ea typeface="Bookman Old Style"/>
              <a:cs typeface="Bookman Old Style"/>
              <a:sym typeface="Bookman Old Style"/>
            </a:endParaRPr>
          </a:p>
          <a:p>
            <a:pPr marL="457200" lvl="0" indent="-314960" algn="just" rtl="0">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Normalisasi teks agar konsisten, seperti mengubah semua huruf menjadi kecil, menghapus spasi ekstra serta menjadikan bentuk penulisan kata yang sama</a:t>
            </a:r>
            <a:endParaRPr sz="1600">
              <a:solidFill>
                <a:schemeClr val="dk2"/>
              </a:solidFill>
              <a:latin typeface="Bookman Old Style"/>
              <a:ea typeface="Bookman Old Style"/>
              <a:cs typeface="Bookman Old Style"/>
              <a:sym typeface="Bookman Old Style"/>
            </a:endParaRPr>
          </a:p>
          <a:p>
            <a:pPr marL="457200" lvl="0" indent="-314960" algn="just" rtl="0">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Tokenisasi, tokenisasi bertujuan untuk memecah teks menjadi lebih kecil seperti kata atau frasa</a:t>
            </a:r>
            <a:endParaRPr sz="1600">
              <a:solidFill>
                <a:schemeClr val="dk2"/>
              </a:solidFill>
              <a:latin typeface="Bookman Old Style"/>
              <a:ea typeface="Bookman Old Style"/>
              <a:cs typeface="Bookman Old Style"/>
              <a:sym typeface="Bookman Old Style"/>
            </a:endParaRPr>
          </a:p>
          <a:p>
            <a:pPr marL="457200" lvl="0" indent="-314960" algn="just" rtl="0">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Stop Words, tujuan Stop Words untuk menghapus kata umum yang sering muncul tetapi tidak memberikan informasi signifikan</a:t>
            </a:r>
            <a:endParaRPr sz="1600">
              <a:solidFill>
                <a:schemeClr val="dk2"/>
              </a:solidFill>
              <a:latin typeface="Bookman Old Style"/>
              <a:ea typeface="Bookman Old Style"/>
              <a:cs typeface="Bookman Old Style"/>
              <a:sym typeface="Bookman Old Style"/>
            </a:endParaRPr>
          </a:p>
          <a:p>
            <a:pPr marL="457200" lvl="0" indent="-314960" algn="just" rtl="0">
              <a:spcBef>
                <a:spcPts val="0"/>
              </a:spcBef>
              <a:spcAft>
                <a:spcPts val="0"/>
              </a:spcAft>
              <a:buClr>
                <a:schemeClr val="dk2"/>
              </a:buClr>
              <a:buSzPct val="100000"/>
              <a:buFont typeface="Bookman Old Style"/>
              <a:buChar char="●"/>
            </a:pPr>
            <a:r>
              <a:rPr lang="id" sz="1600">
                <a:solidFill>
                  <a:schemeClr val="dk2"/>
                </a:solidFill>
                <a:latin typeface="Bookman Old Style"/>
                <a:ea typeface="Bookman Old Style"/>
                <a:cs typeface="Bookman Old Style"/>
                <a:sym typeface="Bookman Old Style"/>
              </a:rPr>
              <a:t>Stemming dan Lemmatization, bertujuan untuk mengembalikan kata ke bentuk dasarnya</a:t>
            </a:r>
            <a:endParaRPr sz="1600">
              <a:solidFill>
                <a:schemeClr val="dk2"/>
              </a:solidFill>
              <a:latin typeface="Bookman Old Style"/>
              <a:ea typeface="Bookman Old Style"/>
              <a:cs typeface="Bookman Old Style"/>
              <a:sym typeface="Bookman Old Style"/>
            </a:endParaRPr>
          </a:p>
        </p:txBody>
      </p:sp>
      <p:pic>
        <p:nvPicPr>
          <p:cNvPr id="157" name="Google Shape;157;p21"/>
          <p:cNvPicPr preferRelativeResize="0"/>
          <p:nvPr/>
        </p:nvPicPr>
        <p:blipFill>
          <a:blip r:embed="rId3">
            <a:alphaModFix/>
          </a:blip>
          <a:stretch>
            <a:fillRect/>
          </a:stretch>
        </p:blipFill>
        <p:spPr>
          <a:xfrm>
            <a:off x="4055365" y="-73475"/>
            <a:ext cx="5088636" cy="8011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On-screen Show (16:9)</PresentationFormat>
  <Paragraphs>70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Arial</vt:lpstr>
      <vt:lpstr>Bookman Old Style</vt:lpstr>
      <vt:lpstr>Raleway</vt:lpstr>
      <vt:lpstr>Streamline</vt:lpstr>
      <vt:lpstr>ANALISIS SENTIMEN</vt:lpstr>
      <vt:lpstr>Table Of Contents </vt:lpstr>
      <vt:lpstr>LATAR BELAKANG</vt:lpstr>
      <vt:lpstr>RUMUSAN MASALAH</vt:lpstr>
      <vt:lpstr>TUJUAN PENELITIAN</vt:lpstr>
      <vt:lpstr>Untuk melakukan Analisis Sentimen ada beberapa hal yang harus dilakukan yaitu</vt:lpstr>
      <vt:lpstr>TENTANG DATA</vt:lpstr>
      <vt:lpstr>TENTANG DATA</vt:lpstr>
      <vt:lpstr>CLEANSING / PREPROCESSING</vt:lpstr>
      <vt:lpstr>FEATURE EXTRACTION</vt:lpstr>
      <vt:lpstr>MODEL</vt:lpstr>
      <vt:lpstr>MODEL</vt:lpstr>
      <vt:lpstr>PERBANDINGAN MODEL NN DAN MODEL LSTM</vt:lpstr>
      <vt:lpstr>Data Testing Neural Network</vt:lpstr>
      <vt:lpstr>Accuracy and Loss Graph LSTM</vt:lpstr>
      <vt:lpstr>Kesimpulan</vt:lpstr>
      <vt:lpstr>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SENTIMEN</dc:title>
  <cp:lastModifiedBy>zoid</cp:lastModifiedBy>
  <cp:revision>1</cp:revision>
  <dcterms:modified xsi:type="dcterms:W3CDTF">2024-09-21T01:51:25Z</dcterms:modified>
</cp:coreProperties>
</file>