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
  </p:notesMasterIdLst>
  <p:handoutMasterIdLst>
    <p:handoutMasterId r:id="rId17"/>
  </p:handoutMasterIdLst>
  <p:sldIdLst>
    <p:sldId id="272" r:id="rId2"/>
    <p:sldId id="273" r:id="rId3"/>
    <p:sldId id="274" r:id="rId4"/>
    <p:sldId id="287" r:id="rId5"/>
    <p:sldId id="275" r:id="rId6"/>
    <p:sldId id="276" r:id="rId7"/>
    <p:sldId id="277" r:id="rId8"/>
    <p:sldId id="278" r:id="rId9"/>
    <p:sldId id="280" r:id="rId10"/>
    <p:sldId id="281" r:id="rId11"/>
    <p:sldId id="282" r:id="rId12"/>
    <p:sldId id="283"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186B4-3FB3-46D6-874B-58076C6098A9}" type="datetime1">
              <a:rPr lang="en-US" smtClean="0"/>
              <a:t>4/23/2020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IMDB Data Analysis</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89C295-CAAA-42CE-BAC0-00AD4C01FEB4}" type="slidenum">
              <a:rPr lang="en-IN" smtClean="0"/>
              <a:t>‹#›</a:t>
            </a:fld>
            <a:endParaRPr lang="en-IN"/>
          </a:p>
        </p:txBody>
      </p:sp>
    </p:spTree>
    <p:extLst>
      <p:ext uri="{BB962C8B-B14F-4D97-AF65-F5344CB8AC3E}">
        <p14:creationId xmlns:p14="http://schemas.microsoft.com/office/powerpoint/2010/main" val="14832792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733B-B9B5-4E83-8951-1FFECEAB30DF}" type="datetime1">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IMDB Data Analysis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212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604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E4C3DD-97B9-4138-A366-86632CAEDDA2}" type="datetime1">
              <a:rPr lang="en-US" smtClean="0"/>
              <a:t>4/23/2020</a:t>
            </a:fld>
            <a:endParaRPr lang="en-US"/>
          </a:p>
        </p:txBody>
      </p:sp>
      <p:sp>
        <p:nvSpPr>
          <p:cNvPr id="19" name="Footer Placeholder 18"/>
          <p:cNvSpPr>
            <a:spLocks noGrp="1"/>
          </p:cNvSpPr>
          <p:nvPr>
            <p:ph type="ftr" sz="quarter" idx="11"/>
          </p:nvPr>
        </p:nvSpPr>
        <p:spPr/>
        <p:txBody>
          <a:bodyPr/>
          <a:lstStyle/>
          <a:p>
            <a:r>
              <a:rPr lang="en-US" smtClean="0"/>
              <a:t>CS532 - Database System Project - 3 | IMDB Data Analysis</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517C3C-F070-44A8-946E-C6396901C462}" type="datetime1">
              <a:rPr lang="en-US" smtClean="0"/>
              <a:t>4/23/2020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62D093-5280-4C98-B2BE-CC44549F3693}" type="datetime1">
              <a:rPr lang="en-US" smtClean="0"/>
              <a:t>4/23/2020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62C5E1-6D18-4673-85A9-B84F9A603C62}" type="datetime1">
              <a:rPr lang="en-US" smtClean="0"/>
              <a:t>4/23/2020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793549-A632-40B5-96C9-0C750971BCAA}" type="datetime1">
              <a:rPr lang="en-US" smtClean="0"/>
              <a:t>4/23/2020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A24BAE-6383-471E-8B81-672A765179C2}" type="datetime1">
              <a:rPr lang="en-US" smtClean="0"/>
              <a:t>4/23/2020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E09940-37DC-4CF8-A772-BD64FE784FF4}" type="datetime1">
              <a:rPr lang="en-US" smtClean="0"/>
              <a:t>4/23/2020</a:t>
            </a:fld>
            <a:endParaRPr lang="en-US"/>
          </a:p>
        </p:txBody>
      </p:sp>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E1DB6B-DF0A-4325-B455-629E4CD87C31}" type="datetime1">
              <a:rPr lang="en-US" smtClean="0"/>
              <a:t>4/23/2020</a:t>
            </a:fld>
            <a:endParaRPr lang="en-US"/>
          </a:p>
        </p:txBody>
      </p:sp>
      <p:sp>
        <p:nvSpPr>
          <p:cNvPr id="4" name="Footer Placeholder 3"/>
          <p:cNvSpPr>
            <a:spLocks noGrp="1"/>
          </p:cNvSpPr>
          <p:nvPr>
            <p:ph type="ftr" sz="quarter" idx="11"/>
          </p:nvPr>
        </p:nvSpPr>
        <p:spPr/>
        <p:txBody>
          <a:bodyPr/>
          <a:lstStyle/>
          <a:p>
            <a:r>
              <a:rPr lang="en-US" smtClean="0"/>
              <a:t>CS532 - Database System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9A3C6-B4F5-49A1-AF08-3BFDA296AF9E}" type="datetime1">
              <a:rPr lang="en-US" smtClean="0"/>
              <a:t>4/23/2020</a:t>
            </a:fld>
            <a:endParaRPr lang="en-US"/>
          </a:p>
        </p:txBody>
      </p:sp>
      <p:sp>
        <p:nvSpPr>
          <p:cNvPr id="3" name="Footer Placeholder 2"/>
          <p:cNvSpPr>
            <a:spLocks noGrp="1"/>
          </p:cNvSpPr>
          <p:nvPr>
            <p:ph type="ftr" sz="quarter" idx="11"/>
          </p:nvPr>
        </p:nvSpPr>
        <p:spPr/>
        <p:txBody>
          <a:bodyPr/>
          <a:lstStyle/>
          <a:p>
            <a:r>
              <a:rPr lang="en-US" smtClean="0"/>
              <a:t>CS532 - Database System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A54A73-FF84-46BD-9053-76AF7BE0A3C4}" type="datetime1">
              <a:rPr lang="en-US" smtClean="0"/>
              <a:t>4/23/2020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B3F7F0-CDEA-4047-BA01-11422AE57A1E}" type="datetime1">
              <a:rPr lang="en-US" smtClean="0"/>
              <a:t>4/23/2020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58123F0E-BB49-4BB1-BF17-EC0E5060B3AB}" type="datetime1">
              <a:rPr lang="en-US" smtClean="0"/>
              <a:t>4/23/2020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smtClean="0"/>
              <a:t>CS532 - Database System Project - 3 | IMDB Data Analysis</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owjs.uk/docs" TargetMode="External"/><Relationship Id="rId3" Type="http://schemas.openxmlformats.org/officeDocument/2006/relationships/hyperlink" Target="https://flask.palletsprojects.com/en/1.1.x/" TargetMode="External"/><Relationship Id="rId7" Type="http://schemas.openxmlformats.org/officeDocument/2006/relationships/hyperlink" Target="https://fonts.google.com/" TargetMode="External"/><Relationship Id="rId2" Type="http://schemas.openxmlformats.org/officeDocument/2006/relationships/hyperlink" Target="http://www.kaggle.com/carolzhangdc/imdb-5000-movie-dataset" TargetMode="External"/><Relationship Id="rId1" Type="http://schemas.openxmlformats.org/officeDocument/2006/relationships/slideLayout" Target="../slideLayouts/slideLayout2.xml"/><Relationship Id="rId6" Type="http://schemas.openxmlformats.org/officeDocument/2006/relationships/hyperlink" Target="https://jqueryui.com/" TargetMode="External"/><Relationship Id="rId5" Type="http://schemas.openxmlformats.org/officeDocument/2006/relationships/hyperlink" Target="https://getbootstrap.com/" TargetMode="External"/><Relationship Id="rId10" Type="http://schemas.openxmlformats.org/officeDocument/2006/relationships/hyperlink" Target="https://www.google.com/imghp?hl=en" TargetMode="External"/><Relationship Id="rId4" Type="http://schemas.openxmlformats.org/officeDocument/2006/relationships/hyperlink" Target="https://www.w3schools.com/html/" TargetMode="External"/><Relationship Id="rId9" Type="http://schemas.openxmlformats.org/officeDocument/2006/relationships/hyperlink" Target="https://www.chartj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IMDB </a:t>
            </a:r>
            <a:r>
              <a:rPr lang="en-US" dirty="0" smtClean="0"/>
              <a:t>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p>
          <a:p>
            <a:endParaRPr lang="en-US" dirty="0"/>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5:</a:t>
            </a:r>
            <a:r>
              <a:rPr lang="en-US" sz="2800" dirty="0"/>
              <a:t/>
            </a:r>
            <a:br>
              <a:rPr lang="en-US" sz="2800" dirty="0"/>
            </a:br>
            <a:r>
              <a:rPr lang="en-US" sz="2800" dirty="0"/>
              <a:t>Correlation analysis between movie rating and movie revenue</a:t>
            </a:r>
            <a:endParaRPr lang="en-IN"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768" y="1920875"/>
            <a:ext cx="52846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sz="half" idx="1"/>
          </p:nvPr>
        </p:nvSpPr>
        <p:spPr/>
        <p:txBody>
          <a:bodyPr>
            <a:normAutofit fontScale="77500" lnSpcReduction="20000"/>
          </a:bodyPr>
          <a:lstStyle/>
          <a:p>
            <a:pPr algn="just"/>
            <a:r>
              <a:rPr lang="en-US" dirty="0"/>
              <a:t>This query help us to conclude or derive a relation for movie about how much has earned as compared to the IMDB rating given by the people. </a:t>
            </a:r>
            <a:endParaRPr lang="en-US" dirty="0" smtClean="0"/>
          </a:p>
          <a:p>
            <a:pPr algn="just"/>
            <a:r>
              <a:rPr lang="en-US" dirty="0" smtClean="0"/>
              <a:t>It </a:t>
            </a:r>
            <a:r>
              <a:rPr lang="en-US" dirty="0"/>
              <a:t>happens that the movie has not collected much revenue but based on the story and script makes the movie popular between </a:t>
            </a:r>
            <a:r>
              <a:rPr lang="en-US" dirty="0" smtClean="0"/>
              <a:t>the people </a:t>
            </a:r>
            <a:r>
              <a:rPr lang="en-US" dirty="0"/>
              <a:t>compelling them to give high IMDB Score. </a:t>
            </a:r>
            <a:endParaRPr lang="en-US" dirty="0" smtClean="0"/>
          </a:p>
          <a:p>
            <a:pPr algn="just"/>
            <a:r>
              <a:rPr lang="en-US" dirty="0" smtClean="0"/>
              <a:t>It is </a:t>
            </a:r>
            <a:r>
              <a:rPr lang="en-US" dirty="0"/>
              <a:t>also possible that movie collected a lot revenue </a:t>
            </a:r>
            <a:r>
              <a:rPr lang="en-US" dirty="0" smtClean="0"/>
              <a:t>due to </a:t>
            </a:r>
            <a:r>
              <a:rPr lang="en-US" dirty="0"/>
              <a:t>popularity of its actors but the actual story, script and other things are so-so, normal so it has low IMDB Score. </a:t>
            </a:r>
            <a:endParaRPr lang="en-US" dirty="0" smtClean="0"/>
          </a:p>
          <a:p>
            <a:pPr algn="just"/>
            <a:r>
              <a:rPr lang="en-US" dirty="0" smtClean="0"/>
              <a:t>Here </a:t>
            </a:r>
            <a:r>
              <a:rPr lang="en-US" dirty="0"/>
              <a:t>we take the “year” as the input from the year so generate the scenario for that particular year</a:t>
            </a:r>
            <a:r>
              <a:rPr lang="en-US" dirty="0" smtClean="0"/>
              <a:t>. </a:t>
            </a:r>
            <a:endParaRPr lang="en-IN" dirty="0"/>
          </a:p>
        </p:txBody>
      </p:sp>
      <p:sp>
        <p:nvSpPr>
          <p:cNvPr id="10" name="Footer Placeholder 9"/>
          <p:cNvSpPr>
            <a:spLocks noGrp="1"/>
          </p:cNvSpPr>
          <p:nvPr>
            <p:ph type="ftr" sz="quarter" idx="11"/>
          </p:nvPr>
        </p:nvSpPr>
        <p:spPr/>
        <p:txBody>
          <a:bodyPr/>
          <a:lstStyle/>
          <a:p>
            <a:r>
              <a:rPr lang="en-US" smtClean="0"/>
              <a:t>CS532 - Database System Project - 3 | IMDB Data Analysis</a:t>
            </a:r>
            <a:endParaRPr lang="en-US" dirty="0"/>
          </a:p>
        </p:txBody>
      </p:sp>
      <p:sp>
        <p:nvSpPr>
          <p:cNvPr id="11" name="Slide Number Placeholder 10"/>
          <p:cNvSpPr>
            <a:spLocks noGrp="1"/>
          </p:cNvSpPr>
          <p:nvPr>
            <p:ph type="sldNum" sz="quarter" idx="12"/>
          </p:nvPr>
        </p:nvSpPr>
        <p:spPr/>
        <p:txBody>
          <a:bodyPr/>
          <a:lstStyle/>
          <a:p>
            <a:fld id="{401CF334-2D5C-4859-84A6-CA7E6E43FAEB}" type="slidenum">
              <a:rPr lang="en-US" smtClean="0"/>
              <a:t>10</a:t>
            </a:fld>
            <a:endParaRPr lang="en-US"/>
          </a:p>
        </p:txBody>
      </p:sp>
      <p:sp>
        <p:nvSpPr>
          <p:cNvPr id="12" name="Date Placeholder 11"/>
          <p:cNvSpPr>
            <a:spLocks noGrp="1"/>
          </p:cNvSpPr>
          <p:nvPr>
            <p:ph type="dt" sz="half" idx="10"/>
          </p:nvPr>
        </p:nvSpPr>
        <p:spPr/>
        <p:txBody>
          <a:bodyPr/>
          <a:lstStyle/>
          <a:p>
            <a:fld id="{A84F1356-C1B6-49A4-8E93-C2FFC393265B}" type="datetime1">
              <a:rPr lang="en-US" smtClean="0"/>
              <a:t>4/23/2020</a:t>
            </a:fld>
            <a:endParaRPr lang="en-US"/>
          </a:p>
        </p:txBody>
      </p:sp>
    </p:spTree>
    <p:extLst>
      <p:ext uri="{BB962C8B-B14F-4D97-AF65-F5344CB8AC3E}">
        <p14:creationId xmlns:p14="http://schemas.microsoft.com/office/powerpoint/2010/main" val="38907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6:</a:t>
            </a:r>
            <a:r>
              <a:rPr lang="en-US" sz="2800" dirty="0"/>
              <a:t/>
            </a:r>
            <a:br>
              <a:rPr lang="en-US" sz="2800" dirty="0"/>
            </a:br>
            <a:r>
              <a:rPr lang="en-US" sz="2800" dirty="0"/>
              <a:t>Number of profit-loss movie revenue in each year</a:t>
            </a:r>
            <a:endParaRPr lang="en-IN" sz="2800" dirty="0"/>
          </a:p>
        </p:txBody>
      </p:sp>
      <p:sp>
        <p:nvSpPr>
          <p:cNvPr id="6" name="Content Placeholder 5"/>
          <p:cNvSpPr>
            <a:spLocks noGrp="1"/>
          </p:cNvSpPr>
          <p:nvPr>
            <p:ph sz="half" idx="1"/>
          </p:nvPr>
        </p:nvSpPr>
        <p:spPr/>
        <p:txBody>
          <a:bodyPr>
            <a:normAutofit/>
          </a:bodyPr>
          <a:lstStyle/>
          <a:p>
            <a:pPr algn="just"/>
            <a:endParaRPr lang="en-US" sz="2000" dirty="0" smtClean="0"/>
          </a:p>
          <a:p>
            <a:pPr algn="just"/>
            <a:r>
              <a:rPr lang="en-US" sz="2000" dirty="0" smtClean="0"/>
              <a:t>This </a:t>
            </a:r>
            <a:r>
              <a:rPr lang="en-US" sz="2000" dirty="0"/>
              <a:t>query compares the budget of movies and the gross income made by movie. </a:t>
            </a:r>
            <a:endParaRPr lang="en-US" sz="2000" dirty="0" smtClean="0"/>
          </a:p>
          <a:p>
            <a:pPr algn="just"/>
            <a:r>
              <a:rPr lang="en-US" sz="2000" dirty="0" smtClean="0"/>
              <a:t>We </a:t>
            </a:r>
            <a:r>
              <a:rPr lang="en-US" sz="2000" dirty="0"/>
              <a:t>took a very coarse average of budgets and gross incomes. </a:t>
            </a:r>
            <a:endParaRPr lang="en-US" sz="2000" dirty="0" smtClean="0"/>
          </a:p>
          <a:p>
            <a:pPr algn="just"/>
            <a:r>
              <a:rPr lang="en-US" sz="2000" dirty="0" smtClean="0"/>
              <a:t>We </a:t>
            </a:r>
            <a:r>
              <a:rPr lang="en-US" sz="2000" dirty="0"/>
              <a:t>averaged all budgets and gross income of all movies in each year. The result is displayed using bar chart. </a:t>
            </a:r>
            <a:endParaRPr lang="en-US" sz="2000" dirty="0" smtClean="0"/>
          </a:p>
          <a:p>
            <a:pPr algn="just"/>
            <a:r>
              <a:rPr lang="en-US" sz="2000" dirty="0" smtClean="0"/>
              <a:t>By </a:t>
            </a:r>
            <a:r>
              <a:rPr lang="en-US" sz="2000" dirty="0"/>
              <a:t>using this visualization, we can which years the average budget is greater or lesser than what the movie received as the gross income.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2017906"/>
            <a:ext cx="5816600" cy="345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ooter Placeholder 8"/>
          <p:cNvSpPr>
            <a:spLocks noGrp="1"/>
          </p:cNvSpPr>
          <p:nvPr>
            <p:ph type="ftr" sz="quarter" idx="11"/>
          </p:nvPr>
        </p:nvSpPr>
        <p:spPr/>
        <p:txBody>
          <a:bodyPr/>
          <a:lstStyle/>
          <a:p>
            <a:r>
              <a:rPr lang="en-US" smtClean="0"/>
              <a:t>CS532 - Database System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11</a:t>
            </a:fld>
            <a:endParaRPr lang="en-US"/>
          </a:p>
        </p:txBody>
      </p:sp>
      <p:sp>
        <p:nvSpPr>
          <p:cNvPr id="11" name="Date Placeholder 10"/>
          <p:cNvSpPr>
            <a:spLocks noGrp="1"/>
          </p:cNvSpPr>
          <p:nvPr>
            <p:ph type="dt" sz="half" idx="10"/>
          </p:nvPr>
        </p:nvSpPr>
        <p:spPr/>
        <p:txBody>
          <a:bodyPr/>
          <a:lstStyle/>
          <a:p>
            <a:fld id="{B202A79C-9F35-4BCD-8C7A-D580BAFFC321}" type="datetime1">
              <a:rPr lang="en-US" smtClean="0"/>
              <a:t>4/23/2020</a:t>
            </a:fld>
            <a:endParaRPr lang="en-US"/>
          </a:p>
        </p:txBody>
      </p:sp>
    </p:spTree>
    <p:extLst>
      <p:ext uri="{BB962C8B-B14F-4D97-AF65-F5344CB8AC3E}">
        <p14:creationId xmlns:p14="http://schemas.microsoft.com/office/powerpoint/2010/main" val="35411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7</a:t>
            </a:r>
            <a:r>
              <a:rPr lang="en-US" sz="2800" dirty="0" smtClean="0"/>
              <a:t>:</a:t>
            </a:r>
            <a:r>
              <a:rPr lang="en-US" sz="2800" dirty="0"/>
              <a:t/>
            </a:r>
            <a:br>
              <a:rPr lang="en-US" sz="2800" dirty="0"/>
            </a:br>
            <a:r>
              <a:rPr lang="en-US" sz="2800" dirty="0"/>
              <a:t>Movies to watch based on ratings</a:t>
            </a:r>
            <a:endParaRPr lang="en-IN" sz="2800" dirty="0"/>
          </a:p>
        </p:txBody>
      </p:sp>
      <p:sp>
        <p:nvSpPr>
          <p:cNvPr id="6" name="Content Placeholder 5"/>
          <p:cNvSpPr>
            <a:spLocks noGrp="1"/>
          </p:cNvSpPr>
          <p:nvPr>
            <p:ph sz="half" idx="1"/>
          </p:nvPr>
        </p:nvSpPr>
        <p:spPr/>
        <p:txBody>
          <a:bodyPr>
            <a:normAutofit/>
          </a:bodyPr>
          <a:lstStyle/>
          <a:p>
            <a:pPr algn="just"/>
            <a:endParaRPr lang="en-US" sz="2000" dirty="0" smtClean="0"/>
          </a:p>
          <a:p>
            <a:pPr algn="just"/>
            <a:r>
              <a:rPr lang="en-US" sz="2000" dirty="0" smtClean="0"/>
              <a:t>This </a:t>
            </a:r>
            <a:r>
              <a:rPr lang="en-US" sz="2000" dirty="0"/>
              <a:t>query help us to list the movies </a:t>
            </a:r>
            <a:r>
              <a:rPr lang="en-US" sz="2000" dirty="0" smtClean="0"/>
              <a:t>whose IMDB score lies in between </a:t>
            </a:r>
            <a:r>
              <a:rPr lang="en-US" sz="2000" dirty="0"/>
              <a:t>the </a:t>
            </a:r>
            <a:r>
              <a:rPr lang="en-US" sz="2000" dirty="0" smtClean="0"/>
              <a:t>selected range in </a:t>
            </a:r>
            <a:r>
              <a:rPr lang="en-US" sz="2000" dirty="0"/>
              <a:t>the tabular format. </a:t>
            </a:r>
            <a:endParaRPr lang="en-US" sz="2000" dirty="0" smtClean="0"/>
          </a:p>
          <a:p>
            <a:pPr algn="just"/>
            <a:r>
              <a:rPr lang="en-US" sz="2000" dirty="0" smtClean="0"/>
              <a:t>This </a:t>
            </a:r>
            <a:r>
              <a:rPr lang="en-US" sz="2000" dirty="0"/>
              <a:t>query helps the users to see movies, which other people have rated high. </a:t>
            </a:r>
            <a:endParaRPr lang="en-US" sz="2000" dirty="0" smtClean="0"/>
          </a:p>
          <a:p>
            <a:pPr algn="just"/>
            <a:r>
              <a:rPr lang="en-US" sz="2000" dirty="0" smtClean="0"/>
              <a:t>So user </a:t>
            </a:r>
            <a:r>
              <a:rPr lang="en-US" sz="2000" dirty="0"/>
              <a:t>can filter the movies and choose the movie of his choice to watch. </a:t>
            </a:r>
            <a:endParaRPr lang="en-US" sz="2000" dirty="0" smtClean="0"/>
          </a:p>
          <a:p>
            <a:pPr algn="just"/>
            <a:r>
              <a:rPr lang="en-US" sz="2000" dirty="0" smtClean="0"/>
              <a:t>We </a:t>
            </a:r>
            <a:r>
              <a:rPr lang="en-US" sz="2000" dirty="0"/>
              <a:t>take the “year” as an input so that we can filter the movies as per the year and then from those </a:t>
            </a:r>
            <a:r>
              <a:rPr lang="en-US" sz="2000" dirty="0" smtClean="0"/>
              <a:t>set of movies we </a:t>
            </a:r>
            <a:r>
              <a:rPr lang="en-US" sz="2000" dirty="0"/>
              <a:t>displaying only those IMDB score is in between selected </a:t>
            </a:r>
            <a:r>
              <a:rPr lang="en-US" sz="2000" dirty="0" smtClean="0"/>
              <a:t>range. </a:t>
            </a:r>
            <a:endParaRPr lang="en-IN" sz="20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298701"/>
            <a:ext cx="5384800" cy="3496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Footer Placeholder 10"/>
          <p:cNvSpPr>
            <a:spLocks noGrp="1"/>
          </p:cNvSpPr>
          <p:nvPr>
            <p:ph type="ftr" sz="quarter" idx="11"/>
          </p:nvPr>
        </p:nvSpPr>
        <p:spPr/>
        <p:txBody>
          <a:bodyPr/>
          <a:lstStyle/>
          <a:p>
            <a:r>
              <a:rPr lang="en-US" smtClean="0"/>
              <a:t>CS532 - Database System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12</a:t>
            </a:fld>
            <a:endParaRPr lang="en-US"/>
          </a:p>
        </p:txBody>
      </p:sp>
      <p:sp>
        <p:nvSpPr>
          <p:cNvPr id="13" name="Date Placeholder 12"/>
          <p:cNvSpPr>
            <a:spLocks noGrp="1"/>
          </p:cNvSpPr>
          <p:nvPr>
            <p:ph type="dt" sz="half" idx="10"/>
          </p:nvPr>
        </p:nvSpPr>
        <p:spPr/>
        <p:txBody>
          <a:bodyPr/>
          <a:lstStyle/>
          <a:p>
            <a:fld id="{5EA82EA6-2510-4221-A388-C0688FCA0B3F}" type="datetime1">
              <a:rPr lang="en-US" smtClean="0"/>
              <a:t>4/23/2020</a:t>
            </a:fld>
            <a:endParaRPr lang="en-US"/>
          </a:p>
        </p:txBody>
      </p:sp>
    </p:spTree>
    <p:extLst>
      <p:ext uri="{BB962C8B-B14F-4D97-AF65-F5344CB8AC3E}">
        <p14:creationId xmlns:p14="http://schemas.microsoft.com/office/powerpoint/2010/main" val="167203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Query </a:t>
            </a:r>
            <a:r>
              <a:rPr lang="en-US" sz="2800" dirty="0" smtClean="0"/>
              <a:t>8:</a:t>
            </a:r>
            <a:r>
              <a:rPr lang="en-US" sz="2800" dirty="0"/>
              <a:t/>
            </a:r>
            <a:br>
              <a:rPr lang="en-US" sz="2800" dirty="0"/>
            </a:br>
            <a:r>
              <a:rPr lang="en-US" sz="2800" dirty="0"/>
              <a:t>Increasing/Decreasing trend of the movie genres for different years</a:t>
            </a:r>
            <a:endParaRPr lang="en-IN" sz="2800" dirty="0"/>
          </a:p>
        </p:txBody>
      </p:sp>
      <p:sp>
        <p:nvSpPr>
          <p:cNvPr id="6" name="Content Placeholder 5"/>
          <p:cNvSpPr>
            <a:spLocks noGrp="1"/>
          </p:cNvSpPr>
          <p:nvPr>
            <p:ph sz="half" idx="1"/>
          </p:nvPr>
        </p:nvSpPr>
        <p:spPr/>
        <p:txBody>
          <a:bodyPr>
            <a:normAutofit lnSpcReduction="10000"/>
          </a:bodyPr>
          <a:lstStyle/>
          <a:p>
            <a:pPr algn="just"/>
            <a:r>
              <a:rPr lang="en-US" sz="2000" dirty="0"/>
              <a:t>We have generated the line graph for this query where we are able to see all the genres with different colors and their increasing/decreasing trends over the year. </a:t>
            </a:r>
            <a:endParaRPr lang="en-US" sz="2000" dirty="0" smtClean="0"/>
          </a:p>
          <a:p>
            <a:pPr algn="just"/>
            <a:r>
              <a:rPr lang="en-US" sz="2000" dirty="0" smtClean="0"/>
              <a:t>Like </a:t>
            </a:r>
            <a:r>
              <a:rPr lang="en-US" sz="2000" dirty="0"/>
              <a:t>for e.g. If we consider the genre </a:t>
            </a:r>
            <a:r>
              <a:rPr lang="en-US" sz="2000" dirty="0" smtClean="0"/>
              <a:t>“crime”, </a:t>
            </a:r>
            <a:r>
              <a:rPr lang="en-US" sz="2000" dirty="0"/>
              <a:t>in the </a:t>
            </a:r>
            <a:r>
              <a:rPr lang="en-US" sz="2000" dirty="0" smtClean="0"/>
              <a:t>early years, making </a:t>
            </a:r>
            <a:r>
              <a:rPr lang="en-US" sz="2000" dirty="0"/>
              <a:t>the movie on this genre was </a:t>
            </a:r>
            <a:r>
              <a:rPr lang="en-US" sz="2000" dirty="0" smtClean="0"/>
              <a:t>less popular, </a:t>
            </a:r>
            <a:r>
              <a:rPr lang="en-US" sz="2000" dirty="0"/>
              <a:t>then </a:t>
            </a:r>
            <a:r>
              <a:rPr lang="en-US" sz="2000" dirty="0" smtClean="0"/>
              <a:t>the </a:t>
            </a:r>
            <a:r>
              <a:rPr lang="en-US" sz="2000" dirty="0"/>
              <a:t>directors started </a:t>
            </a:r>
            <a:r>
              <a:rPr lang="en-US" sz="2000" dirty="0" smtClean="0"/>
              <a:t>making more </a:t>
            </a:r>
            <a:r>
              <a:rPr lang="en-US" sz="2000" dirty="0"/>
              <a:t>movies based on this genre, so graph started going up. </a:t>
            </a:r>
            <a:endParaRPr lang="en-US" sz="2000" dirty="0" smtClean="0"/>
          </a:p>
          <a:p>
            <a:pPr algn="just"/>
            <a:r>
              <a:rPr lang="en-US" sz="2000" dirty="0" smtClean="0"/>
              <a:t>Recently </a:t>
            </a:r>
            <a:r>
              <a:rPr lang="en-US" sz="2000" dirty="0"/>
              <a:t>again the graph started coming down. So this way we can get the clear idea of trend of different genres in the </a:t>
            </a:r>
            <a:r>
              <a:rPr lang="en-US" sz="2000" dirty="0" smtClean="0"/>
              <a:t>different </a:t>
            </a:r>
            <a:r>
              <a:rPr lang="en-US" sz="2000" dirty="0"/>
              <a:t>years.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88969"/>
            <a:ext cx="5384800" cy="3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US" smtClean="0"/>
              <a:t>CS532 - Database System Project - 3 | IMDB Data Analysis</a:t>
            </a:r>
            <a:endParaRPr lang="en-US" dirty="0"/>
          </a:p>
        </p:txBody>
      </p:sp>
      <p:sp>
        <p:nvSpPr>
          <p:cNvPr id="8" name="Slide Number Placeholder 7"/>
          <p:cNvSpPr>
            <a:spLocks noGrp="1"/>
          </p:cNvSpPr>
          <p:nvPr>
            <p:ph type="sldNum" sz="quarter" idx="12"/>
          </p:nvPr>
        </p:nvSpPr>
        <p:spPr/>
        <p:txBody>
          <a:bodyPr/>
          <a:lstStyle/>
          <a:p>
            <a:fld id="{401CF334-2D5C-4859-84A6-CA7E6E43FAEB}" type="slidenum">
              <a:rPr lang="en-US" smtClean="0"/>
              <a:t>13</a:t>
            </a:fld>
            <a:endParaRPr lang="en-US"/>
          </a:p>
        </p:txBody>
      </p:sp>
      <p:sp>
        <p:nvSpPr>
          <p:cNvPr id="9" name="Date Placeholder 8"/>
          <p:cNvSpPr>
            <a:spLocks noGrp="1"/>
          </p:cNvSpPr>
          <p:nvPr>
            <p:ph type="dt" sz="half" idx="10"/>
          </p:nvPr>
        </p:nvSpPr>
        <p:spPr/>
        <p:txBody>
          <a:bodyPr/>
          <a:lstStyle/>
          <a:p>
            <a:fld id="{88E89752-07F8-47B8-953B-32FCBBB502FC}" type="datetime1">
              <a:rPr lang="en-US" smtClean="0"/>
              <a:t>4/23/2020</a:t>
            </a:fld>
            <a:endParaRPr lang="en-US"/>
          </a:p>
        </p:txBody>
      </p:sp>
    </p:spTree>
    <p:extLst>
      <p:ext uri="{BB962C8B-B14F-4D97-AF65-F5344CB8AC3E}">
        <p14:creationId xmlns:p14="http://schemas.microsoft.com/office/powerpoint/2010/main" val="12431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References</a:t>
            </a:r>
            <a:endParaRPr lang="en-IN" sz="3600" dirty="0"/>
          </a:p>
        </p:txBody>
      </p:sp>
      <p:sp>
        <p:nvSpPr>
          <p:cNvPr id="3" name="Content Placeholder 2"/>
          <p:cNvSpPr>
            <a:spLocks noGrp="1"/>
          </p:cNvSpPr>
          <p:nvPr>
            <p:ph idx="1"/>
          </p:nvPr>
        </p:nvSpPr>
        <p:spPr/>
        <p:txBody>
          <a:bodyPr>
            <a:normAutofit/>
          </a:bodyPr>
          <a:lstStyle/>
          <a:p>
            <a:r>
              <a:rPr lang="en-IN" sz="2000" dirty="0"/>
              <a:t>IMDB. “What Is IMDb?” IMDb, IMDb.com, help.imdb.com/article/</a:t>
            </a:r>
            <a:r>
              <a:rPr lang="en-IN" sz="2000" dirty="0" err="1"/>
              <a:t>imdb</a:t>
            </a:r>
            <a:r>
              <a:rPr lang="en-IN" sz="2000" dirty="0"/>
              <a:t>/general-information/what-is- </a:t>
            </a:r>
            <a:r>
              <a:rPr lang="en-IN" sz="2000" dirty="0" err="1"/>
              <a:t>imdb</a:t>
            </a:r>
            <a:r>
              <a:rPr lang="en-IN" sz="2000" dirty="0"/>
              <a:t>/G836CY29Z4SGNMK5?ref_=helpart_nav_1</a:t>
            </a:r>
            <a:r>
              <a:rPr lang="en-IN" sz="2000" dirty="0" smtClean="0"/>
              <a:t>#</a:t>
            </a:r>
          </a:p>
          <a:p>
            <a:r>
              <a:rPr lang="en-IN" sz="2000" dirty="0" err="1"/>
              <a:t>Yueming</a:t>
            </a:r>
            <a:r>
              <a:rPr lang="en-IN" sz="2000" dirty="0"/>
              <a:t>. “IMDB 5000 Movie Dataset.” </a:t>
            </a:r>
            <a:r>
              <a:rPr lang="en-IN" sz="2000" dirty="0" err="1"/>
              <a:t>Kaggle</a:t>
            </a:r>
            <a:r>
              <a:rPr lang="en-IN" sz="2000" dirty="0"/>
              <a:t>, 16 Dec. 2017, </a:t>
            </a:r>
            <a:r>
              <a:rPr lang="en-IN" sz="2000" dirty="0" smtClean="0">
                <a:hlinkClick r:id="rId2"/>
              </a:rPr>
              <a:t>www.kaggle.com/carolzhangdc/imdb-5000-movie-dataset</a:t>
            </a:r>
            <a:endParaRPr lang="en-IN" sz="2000" dirty="0" smtClean="0"/>
          </a:p>
          <a:p>
            <a:r>
              <a:rPr lang="en-IN" sz="2000" dirty="0"/>
              <a:t>Flask official Documentation </a:t>
            </a:r>
            <a:r>
              <a:rPr lang="en-IN" sz="2000" dirty="0">
                <a:hlinkClick r:id="rId3"/>
              </a:rPr>
              <a:t>https://flask.palletsprojects.com/en/1.1.x</a:t>
            </a:r>
            <a:r>
              <a:rPr lang="en-IN" sz="2000" dirty="0" smtClean="0">
                <a:hlinkClick r:id="rId3"/>
              </a:rPr>
              <a:t>/</a:t>
            </a:r>
            <a:endParaRPr lang="en-IN" sz="2000" dirty="0" smtClean="0"/>
          </a:p>
          <a:p>
            <a:r>
              <a:rPr lang="en-US" sz="2000" dirty="0"/>
              <a:t>HTML Documentation and tutorial from </a:t>
            </a:r>
            <a:r>
              <a:rPr lang="en-US" sz="2000" dirty="0">
                <a:hlinkClick r:id="rId4"/>
              </a:rPr>
              <a:t>https://www.w3schools.com/html</a:t>
            </a:r>
            <a:r>
              <a:rPr lang="en-US" sz="2000" dirty="0" smtClean="0">
                <a:hlinkClick r:id="rId4"/>
              </a:rPr>
              <a:t>/</a:t>
            </a:r>
            <a:endParaRPr lang="en-US" sz="2000" dirty="0" smtClean="0"/>
          </a:p>
          <a:p>
            <a:r>
              <a:rPr lang="en-US" sz="2000" dirty="0"/>
              <a:t>CSS and Bootstrap from </a:t>
            </a:r>
            <a:r>
              <a:rPr lang="en-US" sz="2000" dirty="0">
                <a:hlinkClick r:id="rId5"/>
              </a:rPr>
              <a:t>https://getbootstrap.com</a:t>
            </a:r>
            <a:r>
              <a:rPr lang="en-US" sz="2000" dirty="0" smtClean="0">
                <a:hlinkClick r:id="rId5"/>
              </a:rPr>
              <a:t>/</a:t>
            </a:r>
            <a:endParaRPr lang="en-US" sz="2000" dirty="0" smtClean="0"/>
          </a:p>
          <a:p>
            <a:r>
              <a:rPr lang="en-IN" sz="2000" dirty="0" smtClean="0"/>
              <a:t>JQuery </a:t>
            </a:r>
            <a:r>
              <a:rPr lang="en-IN" sz="2000" dirty="0"/>
              <a:t>from </a:t>
            </a:r>
            <a:r>
              <a:rPr lang="en-IN" sz="2000" dirty="0">
                <a:hlinkClick r:id="rId6"/>
              </a:rPr>
              <a:t>https://jqueryui.com</a:t>
            </a:r>
            <a:r>
              <a:rPr lang="en-IN" sz="2000" dirty="0" smtClean="0">
                <a:hlinkClick r:id="rId6"/>
              </a:rPr>
              <a:t>/</a:t>
            </a:r>
            <a:endParaRPr lang="en-IN" sz="2000" dirty="0" smtClean="0"/>
          </a:p>
          <a:p>
            <a:r>
              <a:rPr lang="en-US" sz="2000" dirty="0"/>
              <a:t>Referring fonts from </a:t>
            </a:r>
            <a:r>
              <a:rPr lang="en-US" sz="2000" dirty="0">
                <a:hlinkClick r:id="rId7"/>
              </a:rPr>
              <a:t>https://fonts.google.com</a:t>
            </a:r>
            <a:r>
              <a:rPr lang="en-US" sz="2000" dirty="0" smtClean="0">
                <a:hlinkClick r:id="rId7"/>
              </a:rPr>
              <a:t>/</a:t>
            </a:r>
            <a:endParaRPr lang="en-US" sz="2000" dirty="0" smtClean="0"/>
          </a:p>
          <a:p>
            <a:r>
              <a:rPr lang="en-IN" sz="2000" dirty="0" smtClean="0"/>
              <a:t>Animation: </a:t>
            </a:r>
            <a:r>
              <a:rPr lang="en-IN" sz="2000" dirty="0" smtClean="0">
                <a:hlinkClick r:id="rId8"/>
              </a:rPr>
              <a:t>https</a:t>
            </a:r>
            <a:r>
              <a:rPr lang="en-IN" sz="2000" dirty="0">
                <a:hlinkClick r:id="rId8"/>
              </a:rPr>
              <a:t>://</a:t>
            </a:r>
            <a:r>
              <a:rPr lang="en-IN" sz="2000" dirty="0" smtClean="0">
                <a:hlinkClick r:id="rId8"/>
              </a:rPr>
              <a:t>wowjs.uk/docs</a:t>
            </a:r>
            <a:endParaRPr lang="en-IN" sz="2000" dirty="0" smtClean="0"/>
          </a:p>
          <a:p>
            <a:r>
              <a:rPr lang="en-IN" sz="2000" dirty="0"/>
              <a:t>Charts Library: </a:t>
            </a:r>
            <a:r>
              <a:rPr lang="en-IN" sz="2000" dirty="0">
                <a:hlinkClick r:id="rId9"/>
              </a:rPr>
              <a:t>https://www.chartjs.org</a:t>
            </a:r>
            <a:r>
              <a:rPr lang="en-IN" sz="2000" dirty="0" smtClean="0">
                <a:hlinkClick r:id="rId9"/>
              </a:rPr>
              <a:t>/</a:t>
            </a:r>
            <a:endParaRPr lang="en-IN" sz="2000" dirty="0" smtClean="0"/>
          </a:p>
          <a:p>
            <a:r>
              <a:rPr lang="en-IN" sz="2000" dirty="0" smtClean="0"/>
              <a:t>Images of Slider and favicon are referred </a:t>
            </a:r>
            <a:r>
              <a:rPr lang="en-US" sz="2000" dirty="0" smtClean="0">
                <a:hlinkClick r:id="rId10"/>
              </a:rPr>
              <a:t>https</a:t>
            </a:r>
            <a:r>
              <a:rPr lang="en-US" sz="2000" dirty="0">
                <a:hlinkClick r:id="rId10"/>
              </a:rPr>
              <a:t>://</a:t>
            </a:r>
            <a:r>
              <a:rPr lang="en-US" sz="2000" dirty="0" smtClean="0">
                <a:hlinkClick r:id="rId10"/>
              </a:rPr>
              <a:t>www.google.com/imghp?hl=en</a:t>
            </a:r>
            <a:endParaRPr lang="en-US" sz="2000" dirty="0" smtClean="0"/>
          </a:p>
          <a:p>
            <a:pPr marL="0" indent="0">
              <a:buNone/>
            </a:pPr>
            <a:endParaRPr lang="en-IN" sz="2000" dirty="0" smtClean="0"/>
          </a:p>
          <a:p>
            <a:endParaRPr lang="en-IN" sz="2000" dirty="0"/>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14</a:t>
            </a:fld>
            <a:endParaRPr lang="en-US"/>
          </a:p>
        </p:txBody>
      </p:sp>
      <p:sp>
        <p:nvSpPr>
          <p:cNvPr id="8" name="Date Placeholder 7"/>
          <p:cNvSpPr>
            <a:spLocks noGrp="1"/>
          </p:cNvSpPr>
          <p:nvPr>
            <p:ph type="dt" sz="half" idx="10"/>
          </p:nvPr>
        </p:nvSpPr>
        <p:spPr/>
        <p:txBody>
          <a:bodyPr/>
          <a:lstStyle/>
          <a:p>
            <a:fld id="{4B91880D-CA43-482E-890B-4D9A505993A5}" type="datetime1">
              <a:rPr lang="en-US" smtClean="0"/>
              <a:t>4/23/2020</a:t>
            </a:fld>
            <a:endParaRPr lang="en-US"/>
          </a:p>
        </p:txBody>
      </p:sp>
    </p:spTree>
    <p:extLst>
      <p:ext uri="{BB962C8B-B14F-4D97-AF65-F5344CB8AC3E}">
        <p14:creationId xmlns:p14="http://schemas.microsoft.com/office/powerpoint/2010/main" val="2098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pPr algn="just"/>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pPr algn="just"/>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pPr algn="just"/>
            <a:r>
              <a:rPr lang="en-US" sz="2000" dirty="0"/>
              <a:t>Performing all this analysis on such a huge data might be difficult using the structures DB but this is somewhat eased </a:t>
            </a:r>
            <a:r>
              <a:rPr lang="en-US" sz="2000" dirty="0" smtClean="0"/>
              <a:t>by </a:t>
            </a:r>
            <a:r>
              <a:rPr lang="en-US" sz="2000" dirty="0"/>
              <a:t>using the NoSQL-DB</a:t>
            </a:r>
            <a:r>
              <a:rPr lang="en-US" sz="2000" dirty="0" smtClean="0"/>
              <a:t>.</a:t>
            </a:r>
          </a:p>
          <a:p>
            <a:pPr algn="just"/>
            <a:r>
              <a:rPr lang="en-US" sz="2000" dirty="0" smtClean="0"/>
              <a:t>Reading all the analysis in just textual format is also somewhat tedious and time consuming. Hence we have designed the line and bar graphs to visualize the data in a better way.</a:t>
            </a:r>
            <a:endParaRPr lang="en-US" sz="2000" dirty="0"/>
          </a:p>
        </p:txBody>
      </p:sp>
      <p:sp>
        <p:nvSpPr>
          <p:cNvPr id="6" name="Footer Placeholder 5"/>
          <p:cNvSpPr>
            <a:spLocks noGrp="1"/>
          </p:cNvSpPr>
          <p:nvPr>
            <p:ph type="ftr" sz="quarter" idx="11"/>
          </p:nvPr>
        </p:nvSpPr>
        <p:spPr/>
        <p:txBody>
          <a:bodyPr/>
          <a:lstStyle/>
          <a:p>
            <a:r>
              <a:rPr lang="en-US" dirty="0"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2</a:t>
            </a:fld>
            <a:endParaRPr lang="en-US"/>
          </a:p>
        </p:txBody>
      </p:sp>
      <p:sp>
        <p:nvSpPr>
          <p:cNvPr id="8" name="Date Placeholder 7"/>
          <p:cNvSpPr>
            <a:spLocks noGrp="1"/>
          </p:cNvSpPr>
          <p:nvPr>
            <p:ph type="dt" sz="half" idx="10"/>
          </p:nvPr>
        </p:nvSpPr>
        <p:spPr/>
        <p:txBody>
          <a:bodyPr/>
          <a:lstStyle/>
          <a:p>
            <a:fld id="{2A7D06BF-E9EE-4E76-B8B4-6733454F1536}" type="datetime1">
              <a:rPr lang="en-US" smtClean="0"/>
              <a:t>4/23/2020</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pPr algn="just"/>
            <a:r>
              <a:rPr lang="en-US" sz="2000" dirty="0" smtClean="0"/>
              <a:t>Database: We have used the NoSQL DB “MongoDB” to store all the data. It is basically Open source, document based and also it provides the support to store unstructured and can be retrieved in different forms.</a:t>
            </a:r>
          </a:p>
          <a:p>
            <a:pPr algn="just"/>
            <a:r>
              <a:rPr lang="en-US" sz="2000" dirty="0" smtClean="0"/>
              <a:t>Data is stored in database name “movies” and inside the database there is a collection named “movies”.</a:t>
            </a:r>
          </a:p>
          <a:p>
            <a:pPr algn="just"/>
            <a:r>
              <a:rPr lang="en-US" sz="2000" dirty="0" smtClean="0"/>
              <a:t>Frontend: After the data being retrieved in python, we have displayed the data in a user friendly manner using HTML, CSS and JavaScript.HTML</a:t>
            </a:r>
            <a:r>
              <a:rPr lang="en-US" sz="2000" dirty="0"/>
              <a:t>, gives user the provision to give the input to the application by either selecting year, selecting genre, sliding the lower and upper bound of the IMDB Score etc. </a:t>
            </a:r>
            <a:endParaRPr lang="en-US" sz="2000" dirty="0" smtClean="0"/>
          </a:p>
          <a:p>
            <a:pPr algn="just"/>
            <a:r>
              <a:rPr lang="en-US" sz="2000" dirty="0" smtClean="0"/>
              <a:t>Backend: we 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pPr algn="just"/>
            <a:r>
              <a:rPr lang="en-US" sz="2000" dirty="0" smtClean="0"/>
              <a:t>Middleware: 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3</a:t>
            </a:fld>
            <a:endParaRPr lang="en-US"/>
          </a:p>
        </p:txBody>
      </p:sp>
      <p:sp>
        <p:nvSpPr>
          <p:cNvPr id="8" name="Date Placeholder 7"/>
          <p:cNvSpPr>
            <a:spLocks noGrp="1"/>
          </p:cNvSpPr>
          <p:nvPr>
            <p:ph type="dt" sz="half" idx="10"/>
          </p:nvPr>
        </p:nvSpPr>
        <p:spPr/>
        <p:txBody>
          <a:bodyPr/>
          <a:lstStyle/>
          <a:p>
            <a:fld id="{E2D52A79-7C7D-4B80-A73D-C719B728589D}" type="datetime1">
              <a:rPr lang="en-US" smtClean="0"/>
              <a:t>4/23/2020</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Cleaning Proces</a:t>
            </a:r>
            <a:r>
              <a:rPr lang="en-IN" sz="3600" dirty="0"/>
              <a:t>s</a:t>
            </a:r>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have done following things to clean and purify the data: </a:t>
            </a:r>
            <a:endParaRPr lang="en-IN" sz="2000" dirty="0"/>
          </a:p>
          <a:p>
            <a:r>
              <a:rPr lang="en-US" sz="2000" dirty="0"/>
              <a:t>For the Null values in the column with Number as Data type, we have filled it with Average of the column. </a:t>
            </a:r>
            <a:endParaRPr lang="en-IN" sz="2000" dirty="0"/>
          </a:p>
          <a:p>
            <a:r>
              <a:rPr lang="en-US" sz="2000" dirty="0"/>
              <a:t>For the Columns of Revenue, we have generated the random number between the specific ranges to fill out null values. </a:t>
            </a:r>
            <a:endParaRPr lang="en-IN" sz="2000" dirty="0"/>
          </a:p>
          <a:p>
            <a:r>
              <a:rPr lang="en-US" sz="2000" dirty="0"/>
              <a:t>Use of Excel formulas to trim and remove the </a:t>
            </a:r>
            <a:r>
              <a:rPr lang="en-US" sz="2000" dirty="0" smtClean="0"/>
              <a:t>unnecessary </a:t>
            </a:r>
            <a:r>
              <a:rPr lang="en-US" sz="2000" dirty="0"/>
              <a:t>blanks spaces in between the words and at the end</a:t>
            </a:r>
            <a:r>
              <a:rPr lang="en-US" sz="2000" dirty="0" smtClean="0"/>
              <a:t>.</a:t>
            </a:r>
            <a:endParaRPr lang="en-IN" sz="2000" dirty="0"/>
          </a:p>
          <a:p>
            <a:r>
              <a:rPr lang="en-US" sz="2000" dirty="0"/>
              <a:t>For null values in the columns with the string datatype we have replace it with the dummy string</a:t>
            </a:r>
            <a:r>
              <a:rPr lang="en-US" sz="2000" dirty="0" smtClean="0"/>
              <a:t>.</a:t>
            </a:r>
            <a:endParaRPr lang="en-US" sz="2000" dirty="0"/>
          </a:p>
          <a:p>
            <a:endParaRPr lang="en-IN" sz="2000" dirty="0"/>
          </a:p>
        </p:txBody>
      </p:sp>
      <p:sp>
        <p:nvSpPr>
          <p:cNvPr id="4" name="Date Placeholder 3"/>
          <p:cNvSpPr>
            <a:spLocks noGrp="1"/>
          </p:cNvSpPr>
          <p:nvPr>
            <p:ph type="dt" sz="half" idx="10"/>
          </p:nvPr>
        </p:nvSpPr>
        <p:spPr/>
        <p:txBody>
          <a:bodyPr/>
          <a:lstStyle/>
          <a:p>
            <a:fld id="{6962C5E1-6D18-4673-85A9-B84F9A603C62}" type="datetime1">
              <a:rPr lang="en-US" smtClean="0"/>
              <a:t>4/23/2020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6605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pPr algn="just"/>
            <a:r>
              <a:rPr lang="en-US" sz="2000" dirty="0" smtClean="0"/>
              <a:t>All the queries are “select” queries, we fire the queries to the MongoDB Dataset, retrieve the data and we then represent it in the format as needed.</a:t>
            </a:r>
          </a:p>
          <a:p>
            <a:pPr algn="just"/>
            <a:r>
              <a:rPr lang="en-US" sz="2000" dirty="0" smtClean="0"/>
              <a:t>We simply need to pass the parameter as an input like:</a:t>
            </a:r>
          </a:p>
          <a:p>
            <a:pPr lvl="1" algn="just"/>
            <a:r>
              <a:rPr lang="en-US" sz="2000" dirty="0" smtClean="0"/>
              <a:t>Year </a:t>
            </a:r>
            <a:r>
              <a:rPr lang="en-US" sz="2000" dirty="0" smtClean="0">
                <a:sym typeface="Wingdings" panose="05000000000000000000" pitchFamily="2" charset="2"/>
              </a:rPr>
              <a:t> year of the movie released</a:t>
            </a:r>
          </a:p>
          <a:p>
            <a:pPr lvl="1" algn="just"/>
            <a:r>
              <a:rPr lang="en-US" sz="2000" dirty="0" smtClean="0">
                <a:sym typeface="Wingdings" panose="05000000000000000000" pitchFamily="2" charset="2"/>
              </a:rPr>
              <a:t>Genre  Movies from the specific year of specific genre.</a:t>
            </a:r>
          </a:p>
          <a:p>
            <a:pPr lvl="1" algn="just"/>
            <a:r>
              <a:rPr lang="en-US" sz="2000" dirty="0" smtClean="0">
                <a:sym typeface="Wingdings" panose="05000000000000000000" pitchFamily="2" charset="2"/>
              </a:rPr>
              <a:t>Range slider  Slider to give the lower and upper bound of the IMDB Score.</a:t>
            </a:r>
          </a:p>
          <a:p>
            <a:pPr algn="just"/>
            <a:r>
              <a:rPr lang="en-US" sz="2000" dirty="0" smtClean="0"/>
              <a:t>These operations is facilitated by the mongo query ‘</a:t>
            </a:r>
            <a:r>
              <a:rPr lang="en-US" sz="2000" b="1" dirty="0" smtClean="0"/>
              <a:t>find</a:t>
            </a:r>
            <a:r>
              <a:rPr lang="en-US" sz="2000" dirty="0" smtClean="0"/>
              <a:t>’.</a:t>
            </a:r>
          </a:p>
          <a:p>
            <a:pPr algn="just"/>
            <a:r>
              <a:rPr lang="en-US" sz="2000" dirty="0" smtClean="0"/>
              <a:t>Following </a:t>
            </a:r>
            <a:r>
              <a:rPr lang="en-US" sz="2000" dirty="0" smtClean="0"/>
              <a:t>slides describe the </a:t>
            </a:r>
            <a:r>
              <a:rPr lang="en-US" sz="2000" dirty="0" smtClean="0"/>
              <a:t>queries supported by this </a:t>
            </a:r>
            <a:r>
              <a:rPr lang="en-US" sz="2000" dirty="0" smtClean="0"/>
              <a:t>application</a:t>
            </a:r>
            <a:endParaRPr lang="en-US" sz="2000" dirty="0" smtClean="0"/>
          </a:p>
          <a:p>
            <a:pPr marL="0" indent="0" algn="just">
              <a:buNone/>
            </a:pPr>
            <a:endParaRPr lang="en-US" sz="2000" dirty="0"/>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5</a:t>
            </a:fld>
            <a:endParaRPr lang="en-US"/>
          </a:p>
        </p:txBody>
      </p:sp>
      <p:sp>
        <p:nvSpPr>
          <p:cNvPr id="8" name="Date Placeholder 7"/>
          <p:cNvSpPr>
            <a:spLocks noGrp="1"/>
          </p:cNvSpPr>
          <p:nvPr>
            <p:ph type="dt" sz="half" idx="10"/>
          </p:nvPr>
        </p:nvSpPr>
        <p:spPr/>
        <p:txBody>
          <a:bodyPr/>
          <a:lstStyle/>
          <a:p>
            <a:fld id="{390AC118-7456-492B-801C-EBDCE8D827CC}" type="datetime1">
              <a:rPr lang="en-US" smtClean="0"/>
              <a:t>4/23/2020</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92480"/>
            <a:ext cx="10972800" cy="1143000"/>
          </a:xfrm>
        </p:spPr>
        <p:txBody>
          <a:bodyPr>
            <a:noAutofit/>
          </a:bodyPr>
          <a:lstStyle/>
          <a:p>
            <a:r>
              <a:rPr lang="en-US" sz="2800" dirty="0" smtClean="0"/>
              <a:t>Query 1:</a:t>
            </a:r>
            <a:r>
              <a:rPr lang="en-US" sz="2800" dirty="0"/>
              <a:t/>
            </a:r>
            <a:br>
              <a:rPr lang="en-US" sz="2800" dirty="0"/>
            </a:br>
            <a:r>
              <a:rPr lang="en-US" sz="2800" dirty="0"/>
              <a:t>List of movies yearly</a:t>
            </a:r>
          </a:p>
        </p:txBody>
      </p:sp>
      <p:sp>
        <p:nvSpPr>
          <p:cNvPr id="2" name="Content Placeholder 1"/>
          <p:cNvSpPr>
            <a:spLocks noGrp="1"/>
          </p:cNvSpPr>
          <p:nvPr>
            <p:ph idx="1"/>
          </p:nvPr>
        </p:nvSpPr>
        <p:spPr>
          <a:xfrm>
            <a:off x="609600" y="1935480"/>
            <a:ext cx="10972800" cy="1567574"/>
          </a:xfrm>
        </p:spPr>
        <p:txBody>
          <a:bodyPr>
            <a:normAutofit/>
          </a:bodyPr>
          <a:lstStyle/>
          <a:p>
            <a:pPr algn="just"/>
            <a:r>
              <a:rPr lang="en-US" sz="2000" dirty="0" smtClean="0"/>
              <a:t> </a:t>
            </a:r>
            <a:r>
              <a:rPr lang="en-US" sz="2000" dirty="0"/>
              <a:t>This query help us to list the all movies for the selected year in the tabular format. </a:t>
            </a:r>
            <a:endParaRPr lang="en-US" sz="2000" dirty="0" smtClean="0"/>
          </a:p>
          <a:p>
            <a:pPr algn="just"/>
            <a:r>
              <a:rPr lang="en-US" sz="2000" dirty="0" smtClean="0"/>
              <a:t>We </a:t>
            </a:r>
            <a:r>
              <a:rPr lang="en-US" sz="2000" dirty="0"/>
              <a:t>take the “</a:t>
            </a:r>
            <a:r>
              <a:rPr lang="en-US" sz="2000" b="1" dirty="0"/>
              <a:t>year</a:t>
            </a:r>
            <a:r>
              <a:rPr lang="en-US" sz="2000" dirty="0"/>
              <a:t>” as an input from the user via a drop down menu. After he clicks submit, we fire a select query in the MongoDB Database to fetch all the movies released in that particular year.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647" y="3374143"/>
            <a:ext cx="8506853" cy="298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US" smtClean="0"/>
              <a:t>CS532 - Database System Project - 3 | IMDB Data Analysis</a:t>
            </a:r>
            <a:endParaRPr lang="en-US" dirty="0"/>
          </a:p>
        </p:txBody>
      </p:sp>
      <p:sp>
        <p:nvSpPr>
          <p:cNvPr id="8" name="Slide Number Placeholder 7"/>
          <p:cNvSpPr>
            <a:spLocks noGrp="1"/>
          </p:cNvSpPr>
          <p:nvPr>
            <p:ph type="sldNum" sz="quarter" idx="12"/>
          </p:nvPr>
        </p:nvSpPr>
        <p:spPr/>
        <p:txBody>
          <a:bodyPr/>
          <a:lstStyle/>
          <a:p>
            <a:fld id="{401CF334-2D5C-4859-84A6-CA7E6E43FAEB}" type="slidenum">
              <a:rPr lang="en-US" smtClean="0"/>
              <a:t>6</a:t>
            </a:fld>
            <a:endParaRPr lang="en-US"/>
          </a:p>
        </p:txBody>
      </p:sp>
      <p:sp>
        <p:nvSpPr>
          <p:cNvPr id="9" name="Date Placeholder 8"/>
          <p:cNvSpPr>
            <a:spLocks noGrp="1"/>
          </p:cNvSpPr>
          <p:nvPr>
            <p:ph type="dt" sz="half" idx="10"/>
          </p:nvPr>
        </p:nvSpPr>
        <p:spPr/>
        <p:txBody>
          <a:bodyPr/>
          <a:lstStyle/>
          <a:p>
            <a:fld id="{31982ADD-F0FA-4DBB-817F-97207B31F2BA}" type="datetime1">
              <a:rPr lang="en-US" smtClean="0"/>
              <a:t>4/23/2020</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65783"/>
            <a:ext cx="10972800" cy="1143000"/>
          </a:xfrm>
        </p:spPr>
        <p:txBody>
          <a:bodyPr>
            <a:noAutofit/>
          </a:bodyPr>
          <a:lstStyle/>
          <a:p>
            <a:r>
              <a:rPr lang="en-US" sz="2800" dirty="0" smtClean="0"/>
              <a:t>Query </a:t>
            </a:r>
            <a:r>
              <a:rPr lang="en-US" sz="2800" dirty="0" smtClean="0"/>
              <a:t>2:</a:t>
            </a:r>
            <a:r>
              <a:rPr lang="en-US" sz="2800" dirty="0"/>
              <a:t/>
            </a:r>
            <a:br>
              <a:rPr lang="en-US" sz="2800" dirty="0"/>
            </a:br>
            <a:r>
              <a:rPr lang="en-US" sz="2800" dirty="0"/>
              <a:t>List of movies based on genre</a:t>
            </a:r>
            <a:endParaRPr lang="en-US" sz="2800" dirty="0"/>
          </a:p>
        </p:txBody>
      </p:sp>
      <p:sp>
        <p:nvSpPr>
          <p:cNvPr id="2" name="Content Placeholder 1"/>
          <p:cNvSpPr>
            <a:spLocks noGrp="1"/>
          </p:cNvSpPr>
          <p:nvPr>
            <p:ph idx="1"/>
          </p:nvPr>
        </p:nvSpPr>
        <p:spPr>
          <a:xfrm>
            <a:off x="609600" y="1808783"/>
            <a:ext cx="10972800" cy="1567574"/>
          </a:xfrm>
        </p:spPr>
        <p:txBody>
          <a:bodyPr>
            <a:normAutofit lnSpcReduction="10000"/>
          </a:bodyPr>
          <a:lstStyle/>
          <a:p>
            <a:pPr algn="just"/>
            <a:r>
              <a:rPr lang="en-US" sz="2000" dirty="0"/>
              <a:t>This query help us to list the all movies for the selected year and selected genre in the tabular format. </a:t>
            </a:r>
            <a:endParaRPr lang="en-US" sz="2000" dirty="0" smtClean="0"/>
          </a:p>
          <a:p>
            <a:pPr algn="just"/>
            <a:r>
              <a:rPr lang="en-US" sz="2000" dirty="0" smtClean="0"/>
              <a:t>We </a:t>
            </a:r>
            <a:r>
              <a:rPr lang="en-US" sz="2000" dirty="0"/>
              <a:t>take the “</a:t>
            </a:r>
            <a:r>
              <a:rPr lang="en-US" sz="2000" b="1" dirty="0"/>
              <a:t>year</a:t>
            </a:r>
            <a:r>
              <a:rPr lang="en-US" sz="2000" dirty="0"/>
              <a:t>” and “</a:t>
            </a:r>
            <a:r>
              <a:rPr lang="en-US" sz="2000" b="1" dirty="0"/>
              <a:t>genre</a:t>
            </a:r>
            <a:r>
              <a:rPr lang="en-US" sz="2000" dirty="0"/>
              <a:t>” as an input from the user via a drop down menu. After he clicks submit, we fire a select query in the MongoDB database to fetch all the movies released in that particular year and search movies in that year based on genre.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3376357"/>
            <a:ext cx="8953500" cy="2957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7</a:t>
            </a:fld>
            <a:endParaRPr lang="en-US"/>
          </a:p>
        </p:txBody>
      </p:sp>
      <p:sp>
        <p:nvSpPr>
          <p:cNvPr id="10" name="Date Placeholder 9"/>
          <p:cNvSpPr>
            <a:spLocks noGrp="1"/>
          </p:cNvSpPr>
          <p:nvPr>
            <p:ph type="dt" sz="half" idx="10"/>
          </p:nvPr>
        </p:nvSpPr>
        <p:spPr/>
        <p:txBody>
          <a:bodyPr/>
          <a:lstStyle/>
          <a:p>
            <a:fld id="{3B319C02-F2E5-45B7-89A7-029BAB0ED498}" type="datetime1">
              <a:rPr lang="en-US" smtClean="0"/>
              <a:t>4/23/2020</a:t>
            </a:fld>
            <a:endParaRPr lang="en-US"/>
          </a:p>
        </p:txBody>
      </p:sp>
    </p:spTree>
    <p:extLst>
      <p:ext uri="{BB962C8B-B14F-4D97-AF65-F5344CB8AC3E}">
        <p14:creationId xmlns:p14="http://schemas.microsoft.com/office/powerpoint/2010/main" val="204016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65783"/>
            <a:ext cx="10972800" cy="1143000"/>
          </a:xfrm>
        </p:spPr>
        <p:txBody>
          <a:bodyPr>
            <a:noAutofit/>
          </a:bodyPr>
          <a:lstStyle/>
          <a:p>
            <a:r>
              <a:rPr lang="en-US" sz="2800" dirty="0" smtClean="0"/>
              <a:t>Query </a:t>
            </a:r>
            <a:r>
              <a:rPr lang="en-US" sz="2800" dirty="0"/>
              <a:t>3</a:t>
            </a:r>
            <a:r>
              <a:rPr lang="en-US" sz="2800" dirty="0" smtClean="0"/>
              <a:t>:</a:t>
            </a:r>
            <a:r>
              <a:rPr lang="en-US" sz="2800" dirty="0"/>
              <a:t/>
            </a:r>
            <a:br>
              <a:rPr lang="en-US" sz="2800" dirty="0"/>
            </a:br>
            <a:r>
              <a:rPr lang="en-US" sz="2800" dirty="0"/>
              <a:t>List of actors and number of movies starred by the actor</a:t>
            </a:r>
            <a:endParaRPr lang="en-US" sz="2800" dirty="0"/>
          </a:p>
        </p:txBody>
      </p:sp>
      <p:sp>
        <p:nvSpPr>
          <p:cNvPr id="2" name="Content Placeholder 1"/>
          <p:cNvSpPr>
            <a:spLocks noGrp="1"/>
          </p:cNvSpPr>
          <p:nvPr>
            <p:ph idx="1"/>
          </p:nvPr>
        </p:nvSpPr>
        <p:spPr>
          <a:xfrm>
            <a:off x="609600" y="1808783"/>
            <a:ext cx="10972800" cy="1567574"/>
          </a:xfrm>
        </p:spPr>
        <p:txBody>
          <a:bodyPr>
            <a:normAutofit fontScale="92500" lnSpcReduction="10000"/>
          </a:bodyPr>
          <a:lstStyle/>
          <a:p>
            <a:pPr algn="just"/>
            <a:r>
              <a:rPr lang="en-US" sz="2000" dirty="0"/>
              <a:t>This query help us to list the all actors and number of movies they starred in the tabular format. </a:t>
            </a:r>
            <a:endParaRPr lang="en-US" sz="2000" dirty="0" smtClean="0"/>
          </a:p>
          <a:p>
            <a:pPr algn="just"/>
            <a:r>
              <a:rPr lang="en-US" sz="2000" dirty="0" smtClean="0"/>
              <a:t>We </a:t>
            </a:r>
            <a:r>
              <a:rPr lang="en-US" sz="2000" dirty="0"/>
              <a:t>fire a select query in the MongoDB database to fetch all the actors from the dataset, we have 3 columns for the name of </a:t>
            </a:r>
            <a:r>
              <a:rPr lang="en-US" sz="2000" dirty="0" smtClean="0"/>
              <a:t>actors. </a:t>
            </a:r>
          </a:p>
          <a:p>
            <a:pPr algn="just"/>
            <a:r>
              <a:rPr lang="en-US" sz="2000" dirty="0" smtClean="0"/>
              <a:t>Firstly, </a:t>
            </a:r>
            <a:r>
              <a:rPr lang="en-US" sz="2000" dirty="0"/>
              <a:t>we get all the actors and then we count the number of movies they starred in to get the actual count.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359" y="3376357"/>
            <a:ext cx="7686541" cy="2967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8</a:t>
            </a:fld>
            <a:endParaRPr lang="en-US"/>
          </a:p>
        </p:txBody>
      </p:sp>
      <p:sp>
        <p:nvSpPr>
          <p:cNvPr id="10" name="Date Placeholder 9"/>
          <p:cNvSpPr>
            <a:spLocks noGrp="1"/>
          </p:cNvSpPr>
          <p:nvPr>
            <p:ph type="dt" sz="half" idx="10"/>
          </p:nvPr>
        </p:nvSpPr>
        <p:spPr/>
        <p:txBody>
          <a:bodyPr/>
          <a:lstStyle/>
          <a:p>
            <a:fld id="{A434FC06-D5C2-41A0-B390-14CDDE16EBA5}" type="datetime1">
              <a:rPr lang="en-US" smtClean="0"/>
              <a:t>4/23/2020</a:t>
            </a:fld>
            <a:endParaRPr lang="en-US"/>
          </a:p>
        </p:txBody>
      </p:sp>
    </p:spTree>
    <p:extLst>
      <p:ext uri="{BB962C8B-B14F-4D97-AF65-F5344CB8AC3E}">
        <p14:creationId xmlns:p14="http://schemas.microsoft.com/office/powerpoint/2010/main" val="162903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4:</a:t>
            </a:r>
            <a:br>
              <a:rPr lang="en-US" sz="2800" dirty="0"/>
            </a:br>
            <a:r>
              <a:rPr lang="en-US" sz="2800" dirty="0"/>
              <a:t>Visualizing the top 10 movie genre on each year</a:t>
            </a:r>
            <a:endParaRPr lang="en-IN" sz="2400" dirty="0"/>
          </a:p>
        </p:txBody>
      </p:sp>
      <p:sp>
        <p:nvSpPr>
          <p:cNvPr id="3" name="Content Placeholder 2"/>
          <p:cNvSpPr>
            <a:spLocks noGrp="1"/>
          </p:cNvSpPr>
          <p:nvPr>
            <p:ph sz="half" idx="1"/>
          </p:nvPr>
        </p:nvSpPr>
        <p:spPr/>
        <p:txBody>
          <a:bodyPr>
            <a:normAutofit/>
          </a:bodyPr>
          <a:lstStyle/>
          <a:p>
            <a:pPr algn="just"/>
            <a:endParaRPr lang="en-US" sz="2000" dirty="0" smtClean="0"/>
          </a:p>
          <a:p>
            <a:pPr algn="just"/>
            <a:r>
              <a:rPr lang="en-US" sz="2000" dirty="0" smtClean="0"/>
              <a:t>With </a:t>
            </a:r>
            <a:r>
              <a:rPr lang="en-US" sz="2000" dirty="0"/>
              <a:t>the help of this query we visualize the top 10 movies for the selected year in the graphical format. </a:t>
            </a:r>
          </a:p>
          <a:p>
            <a:pPr algn="just"/>
            <a:r>
              <a:rPr lang="en-US" sz="2000" dirty="0"/>
              <a:t>We take the “year” as an input from the user via a drop down menu. </a:t>
            </a:r>
          </a:p>
          <a:p>
            <a:pPr algn="just"/>
            <a:r>
              <a:rPr lang="en-US" sz="2000" dirty="0"/>
              <a:t>We fire a select query in the MongoDB database to fetch all the movies released in that particular year and select the only top 10 of them and give a graph in a user friendly format. We select the top 10 movies based on the IMDB score that we have for the movie in the dataset. </a:t>
            </a:r>
          </a:p>
          <a:p>
            <a:pPr algn="just"/>
            <a:endParaRPr lang="en-IN"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8399" y="1920875"/>
            <a:ext cx="5083202"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9</a:t>
            </a:fld>
            <a:endParaRPr lang="en-US"/>
          </a:p>
        </p:txBody>
      </p:sp>
      <p:sp>
        <p:nvSpPr>
          <p:cNvPr id="10" name="Date Placeholder 9"/>
          <p:cNvSpPr>
            <a:spLocks noGrp="1"/>
          </p:cNvSpPr>
          <p:nvPr>
            <p:ph type="dt" sz="half" idx="10"/>
          </p:nvPr>
        </p:nvSpPr>
        <p:spPr/>
        <p:txBody>
          <a:bodyPr/>
          <a:lstStyle/>
          <a:p>
            <a:fld id="{D2D2B03B-3ED3-4FD4-B020-613C4959E7E1}" type="datetime1">
              <a:rPr lang="en-US" smtClean="0"/>
              <a:t>4/23/2020</a:t>
            </a:fld>
            <a:endParaRPr lang="en-US"/>
          </a:p>
        </p:txBody>
      </p:sp>
    </p:spTree>
    <p:extLst>
      <p:ext uri="{BB962C8B-B14F-4D97-AF65-F5344CB8AC3E}">
        <p14:creationId xmlns:p14="http://schemas.microsoft.com/office/powerpoint/2010/main" val="3131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184</TotalTime>
  <Words>1549</Words>
  <Application>Microsoft Office PowerPoint</Application>
  <PresentationFormat>Widescreen</PresentationFormat>
  <Paragraphs>114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Data Cleaning Process</vt:lpstr>
      <vt:lpstr>Operations/Queries Supported:</vt:lpstr>
      <vt:lpstr>Query 1: List of movies yearly</vt:lpstr>
      <vt:lpstr>Query 2: List of movies based on genre</vt:lpstr>
      <vt:lpstr>Query 3: List of actors and number of movies starred by the actor</vt:lpstr>
      <vt:lpstr>Query 4: Visualizing the top 10 movie genre on each year</vt:lpstr>
      <vt:lpstr>Query 5: Correlation analysis between movie rating and movie revenue</vt:lpstr>
      <vt:lpstr>Query 6: Number of profit-loss movie revenue in each year</vt:lpstr>
      <vt:lpstr>Query 7: Movies to watch based on ratings</vt:lpstr>
      <vt:lpstr>Query 8: Increasing/Decreasing trend of the movie genres for different years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51</cp:revision>
  <dcterms:created xsi:type="dcterms:W3CDTF">2020-04-23T23:00:52Z</dcterms:created>
  <dcterms:modified xsi:type="dcterms:W3CDTF">2020-04-24T02:19:21Z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