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
  </p:notesMasterIdLst>
  <p:sldIdLst>
    <p:sldId id="272" r:id="rId2"/>
    <p:sldId id="273" r:id="rId3"/>
    <p:sldId id="274" r:id="rId4"/>
    <p:sldId id="275" r:id="rId5"/>
    <p:sldId id="276" r:id="rId6"/>
    <p:sldId id="277" r:id="rId7"/>
    <p:sldId id="278" r:id="rId8"/>
    <p:sldId id="27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4/23/2020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smtClean="0"/>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21A1D30-C0A0-4124-A783-34D9F15FA0FE}" type="datetime1">
              <a:rPr lang="en-US" smtClean="0"/>
              <a:t>4/23/2020</a:t>
            </a:fld>
            <a:endParaRPr lang="en-US"/>
          </a:p>
        </p:txBody>
      </p:sp>
      <p:sp>
        <p:nvSpPr>
          <p:cNvPr id="19" name="Footer Placeholder 18"/>
          <p:cNvSpPr>
            <a:spLocks noGrp="1"/>
          </p:cNvSpPr>
          <p:nvPr>
            <p:ph type="ftr" sz="quarter" idx="11"/>
          </p:nvPr>
        </p:nvSpPr>
        <p:spPr/>
        <p:txBody>
          <a:bodyPr/>
          <a:lstStyle/>
          <a:p>
            <a:r>
              <a:rPr lang="en-US" dirty="0" smtClean="0"/>
              <a:t>Add a footer</a:t>
            </a:r>
            <a:endParaRPr lang="en-US" dirty="0"/>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4/23/2020</a:t>
            </a:fld>
            <a:endParaRPr lang="en-US"/>
          </a:p>
        </p:txBody>
      </p:sp>
      <p:sp>
        <p:nvSpPr>
          <p:cNvPr id="5" name="Footer Placeholder 4"/>
          <p:cNvSpPr>
            <a:spLocks noGrp="1"/>
          </p:cNvSpPr>
          <p:nvPr>
            <p:ph type="ftr" sz="quarter" idx="11"/>
          </p:nvPr>
        </p:nvSpPr>
        <p:spPr/>
        <p:txBody>
          <a:bodyPr/>
          <a:lstStyle/>
          <a:p>
            <a:r>
              <a:rPr lang="en-US" dirty="0"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4/23/2020</a:t>
            </a:fld>
            <a:endParaRPr lang="en-US"/>
          </a:p>
        </p:txBody>
      </p:sp>
      <p:sp>
        <p:nvSpPr>
          <p:cNvPr id="5" name="Footer Placeholder 4"/>
          <p:cNvSpPr>
            <a:spLocks noGrp="1"/>
          </p:cNvSpPr>
          <p:nvPr>
            <p:ph type="ftr" sz="quarter" idx="11"/>
          </p:nvPr>
        </p:nvSpPr>
        <p:spPr/>
        <p:txBody>
          <a:bodyPr/>
          <a:lstStyle/>
          <a:p>
            <a:r>
              <a:rPr lang="en-US" dirty="0"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4/23/2020</a:t>
            </a:fld>
            <a:endParaRPr lang="en-US"/>
          </a:p>
        </p:txBody>
      </p:sp>
      <p:sp>
        <p:nvSpPr>
          <p:cNvPr id="5" name="Footer Placeholder 4"/>
          <p:cNvSpPr>
            <a:spLocks noGrp="1"/>
          </p:cNvSpPr>
          <p:nvPr>
            <p:ph type="ftr" sz="quarter" idx="11"/>
          </p:nvPr>
        </p:nvSpPr>
        <p:spPr/>
        <p:txBody>
          <a:bodyPr/>
          <a:lstStyle/>
          <a:p>
            <a:r>
              <a:rPr lang="en-US" dirty="0"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4/23/2020</a:t>
            </a:fld>
            <a:endParaRPr lang="en-US"/>
          </a:p>
        </p:txBody>
      </p:sp>
      <p:sp>
        <p:nvSpPr>
          <p:cNvPr id="5" name="Footer Placeholder 4"/>
          <p:cNvSpPr>
            <a:spLocks noGrp="1"/>
          </p:cNvSpPr>
          <p:nvPr>
            <p:ph type="ftr" sz="quarter" idx="11"/>
          </p:nvPr>
        </p:nvSpPr>
        <p:spPr/>
        <p:txBody>
          <a:bodyPr/>
          <a:lstStyle/>
          <a:p>
            <a:r>
              <a:rPr lang="en-US" dirty="0"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4/23/2020</a:t>
            </a:fld>
            <a:endParaRPr lang="en-US"/>
          </a:p>
        </p:txBody>
      </p:sp>
      <p:sp>
        <p:nvSpPr>
          <p:cNvPr id="6" name="Footer Placeholder 5"/>
          <p:cNvSpPr>
            <a:spLocks noGrp="1"/>
          </p:cNvSpPr>
          <p:nvPr>
            <p:ph type="ftr" sz="quarter" idx="11"/>
          </p:nvPr>
        </p:nvSpPr>
        <p:spPr/>
        <p:txBody>
          <a:bodyPr/>
          <a:lstStyle/>
          <a:p>
            <a:r>
              <a:rPr lang="en-US" dirty="0"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4/23/2020</a:t>
            </a:fld>
            <a:endParaRPr lang="en-US"/>
          </a:p>
        </p:txBody>
      </p:sp>
      <p:sp>
        <p:nvSpPr>
          <p:cNvPr id="8" name="Footer Placeholder 7"/>
          <p:cNvSpPr>
            <a:spLocks noGrp="1"/>
          </p:cNvSpPr>
          <p:nvPr>
            <p:ph type="ftr" sz="quarter" idx="11"/>
          </p:nvPr>
        </p:nvSpPr>
        <p:spPr/>
        <p:txBody>
          <a:bodyPr/>
          <a:lstStyle/>
          <a:p>
            <a:r>
              <a:rPr lang="en-US" dirty="0" smtClean="0"/>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55660E0-FA77-4473-A859-74127B089143}" type="datetime1">
              <a:rPr lang="en-US" smtClean="0"/>
              <a:t>4/23/2020</a:t>
            </a:fld>
            <a:endParaRPr lang="en-US"/>
          </a:p>
        </p:txBody>
      </p:sp>
      <p:sp>
        <p:nvSpPr>
          <p:cNvPr id="4" name="Footer Placeholder 3"/>
          <p:cNvSpPr>
            <a:spLocks noGrp="1"/>
          </p:cNvSpPr>
          <p:nvPr>
            <p:ph type="ftr" sz="quarter" idx="11"/>
          </p:nvPr>
        </p:nvSpPr>
        <p:spPr/>
        <p:txBody>
          <a:bodyPr/>
          <a:lstStyle/>
          <a:p>
            <a:r>
              <a:rPr lang="en-US" dirty="0" smtClean="0"/>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4/23/2020</a:t>
            </a:fld>
            <a:endParaRPr lang="en-US"/>
          </a:p>
        </p:txBody>
      </p:sp>
      <p:sp>
        <p:nvSpPr>
          <p:cNvPr id="3" name="Footer Placeholder 2"/>
          <p:cNvSpPr>
            <a:spLocks noGrp="1"/>
          </p:cNvSpPr>
          <p:nvPr>
            <p:ph type="ftr" sz="quarter" idx="11"/>
          </p:nvPr>
        </p:nvSpPr>
        <p:spPr/>
        <p:txBody>
          <a:bodyPr/>
          <a:lstStyle/>
          <a:p>
            <a:r>
              <a:rPr lang="en-US" dirty="0" smtClean="0"/>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4/23/2020</a:t>
            </a:fld>
            <a:endParaRPr lang="en-US"/>
          </a:p>
        </p:txBody>
      </p:sp>
      <p:sp>
        <p:nvSpPr>
          <p:cNvPr id="6" name="Footer Placeholder 5"/>
          <p:cNvSpPr>
            <a:spLocks noGrp="1"/>
          </p:cNvSpPr>
          <p:nvPr>
            <p:ph type="ftr" sz="quarter" idx="11"/>
          </p:nvPr>
        </p:nvSpPr>
        <p:spPr/>
        <p:txBody>
          <a:bodyPr/>
          <a:lstStyle/>
          <a:p>
            <a:r>
              <a:rPr lang="en-US" dirty="0"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4/23/2020</a:t>
            </a:fld>
            <a:endParaRPr lang="en-US"/>
          </a:p>
        </p:txBody>
      </p:sp>
      <p:sp>
        <p:nvSpPr>
          <p:cNvPr id="6" name="Footer Placeholder 5"/>
          <p:cNvSpPr>
            <a:spLocks noGrp="1"/>
          </p:cNvSpPr>
          <p:nvPr>
            <p:ph type="ftr" sz="quarter" idx="11"/>
          </p:nvPr>
        </p:nvSpPr>
        <p:spPr/>
        <p:txBody>
          <a:bodyPr/>
          <a:lstStyle/>
          <a:p>
            <a:r>
              <a:rPr lang="en-US" dirty="0" smtClean="0"/>
              <a:t>Add a footer</a:t>
            </a:r>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smtClean="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4/23/2020</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smtClean="0"/>
              <a:t>Add a footer</a:t>
            </a:r>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smtClean="0"/>
              <a:t>IMDB Data Analysis</a:t>
            </a:r>
            <a:endParaRPr lang="en-US" dirty="0"/>
          </a:p>
        </p:txBody>
      </p:sp>
      <p:sp>
        <p:nvSpPr>
          <p:cNvPr id="5" name="Subtitle 4"/>
          <p:cNvSpPr>
            <a:spLocks noGrp="1"/>
          </p:cNvSpPr>
          <p:nvPr>
            <p:ph type="subTitle" idx="1"/>
          </p:nvPr>
        </p:nvSpPr>
        <p:spPr/>
        <p:txBody>
          <a:bodyPr/>
          <a:lstStyle/>
          <a:p>
            <a:pPr algn="ctr"/>
            <a:r>
              <a:rPr lang="en-US" dirty="0" smtClean="0"/>
              <a:t>Rohan Ravindra Saraf (B00804752)</a:t>
            </a:r>
          </a:p>
          <a:p>
            <a:pPr algn="ctr"/>
            <a:r>
              <a:rPr lang="en-US" dirty="0" smtClean="0"/>
              <a:t>Satrio Baskoro Yudhoatmojo (</a:t>
            </a:r>
            <a:r>
              <a:rPr lang="en-IN" dirty="0"/>
              <a:t>B00818460)</a:t>
            </a:r>
            <a:r>
              <a:rPr lang="en-US" dirty="0" smtClean="0"/>
              <a:t> </a:t>
            </a:r>
            <a:endParaRPr lang="en-US" dirty="0" smtClean="0"/>
          </a:p>
          <a:p>
            <a:endParaRPr lang="en-US" dirty="0"/>
          </a:p>
          <a:p>
            <a:endParaRPr 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Problem Statement:</a:t>
            </a:r>
            <a:endParaRPr lang="en-US" sz="3600" dirty="0"/>
          </a:p>
        </p:txBody>
      </p:sp>
      <p:sp>
        <p:nvSpPr>
          <p:cNvPr id="2" name="Content Placeholder 1"/>
          <p:cNvSpPr>
            <a:spLocks noGrp="1"/>
          </p:cNvSpPr>
          <p:nvPr>
            <p:ph idx="1"/>
          </p:nvPr>
        </p:nvSpPr>
        <p:spPr/>
        <p:txBody>
          <a:bodyPr/>
          <a:lstStyle/>
          <a:p>
            <a:r>
              <a:rPr lang="en-US" sz="2000" dirty="0"/>
              <a:t>IMDb is the world most popular sites for movies, TV and celebrity content which has been around since </a:t>
            </a:r>
            <a:r>
              <a:rPr lang="en-US" sz="2000" dirty="0" smtClean="0"/>
              <a:t>1990, but being a huge website it difficult to know various details about the movies, celebrities and different correlations in between them.</a:t>
            </a:r>
          </a:p>
          <a:p>
            <a:r>
              <a:rPr lang="en-US" sz="2000" dirty="0"/>
              <a:t>This application aims to give better analysis and experience to the users by giving the curated analysis about the different movies based on their corresponding IMDB scores, revenue generated and also gives a broader view to the user to see what movies they can watch and what is its statistics.</a:t>
            </a:r>
          </a:p>
          <a:p>
            <a:r>
              <a:rPr lang="en-US" sz="2000" dirty="0"/>
              <a:t>Performing all this analysis on such a huge data might be difficult using the structures DB but this is somewhat eased </a:t>
            </a:r>
            <a:r>
              <a:rPr lang="en-US" sz="2000" dirty="0" smtClean="0"/>
              <a:t>by </a:t>
            </a:r>
            <a:r>
              <a:rPr lang="en-US" sz="2000" dirty="0"/>
              <a:t>using the NoSQL-DB</a:t>
            </a:r>
            <a:r>
              <a:rPr lang="en-US" sz="2000" dirty="0" smtClean="0"/>
              <a:t>.</a:t>
            </a:r>
          </a:p>
          <a:p>
            <a:r>
              <a:rPr lang="en-US" sz="2000" dirty="0" smtClean="0"/>
              <a:t>Reading all the analysis in just textual format is also somewhat tedious and time consuming. Hence we have designed the line and bar graphs to visualize the data in a better way.</a:t>
            </a:r>
            <a:endParaRPr lang="en-US" sz="2000" dirty="0"/>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Software Design/Technologies and Tools Used:</a:t>
            </a:r>
            <a:endParaRPr lang="en-US" sz="3600" dirty="0"/>
          </a:p>
        </p:txBody>
      </p:sp>
      <p:sp>
        <p:nvSpPr>
          <p:cNvPr id="2" name="Content Placeholder 1"/>
          <p:cNvSpPr>
            <a:spLocks noGrp="1"/>
          </p:cNvSpPr>
          <p:nvPr>
            <p:ph idx="1"/>
          </p:nvPr>
        </p:nvSpPr>
        <p:spPr/>
        <p:txBody>
          <a:bodyPr>
            <a:normAutofit lnSpcReduction="10000"/>
          </a:bodyPr>
          <a:lstStyle/>
          <a:p>
            <a:r>
              <a:rPr lang="en-US" sz="2000" dirty="0" smtClean="0"/>
              <a:t>Database: We have used the NoSQL DB “MongoDB” to store all the data. It is basically Open source, document based and also it provides the support to store unstructured and can be retrieved in different forms.</a:t>
            </a:r>
          </a:p>
          <a:p>
            <a:r>
              <a:rPr lang="en-US" sz="2000" dirty="0" smtClean="0"/>
              <a:t>Data is stored in database name “movies” and inside the database there is a collection named “movies”.</a:t>
            </a:r>
          </a:p>
          <a:p>
            <a:r>
              <a:rPr lang="en-US" sz="2000" dirty="0" smtClean="0"/>
              <a:t>Frontend: After the data being retrieved in python, we have displayed the data in a user friendly manner using HTML, CSS and JavaScript.HTML</a:t>
            </a:r>
            <a:r>
              <a:rPr lang="en-US" sz="2000" dirty="0"/>
              <a:t>, gives user the provision to give the input to the application by either selecting year, selecting genre, sliding the lower and upper bound of the IMDB Score etc. </a:t>
            </a:r>
            <a:endParaRPr lang="en-US" sz="2000" dirty="0" smtClean="0"/>
          </a:p>
          <a:p>
            <a:r>
              <a:rPr lang="en-US" sz="2000" dirty="0" smtClean="0"/>
              <a:t>Backend:</a:t>
            </a:r>
            <a:r>
              <a:rPr lang="en-US" sz="2000" dirty="0" smtClean="0"/>
              <a:t> we have used </a:t>
            </a:r>
            <a:r>
              <a:rPr lang="en-US" sz="2000" dirty="0"/>
              <a:t>Python programming language for performing the analysis stated in </a:t>
            </a:r>
            <a:r>
              <a:rPr lang="en-US" sz="2000" dirty="0" smtClean="0"/>
              <a:t>the proposal. </a:t>
            </a:r>
            <a:r>
              <a:rPr lang="en-US" sz="2000" dirty="0"/>
              <a:t>Python programming language will be used to retrieve data from MongoDB and transform the data into the needed format for the analysis. </a:t>
            </a:r>
            <a:endParaRPr lang="en-US" sz="2000" dirty="0" smtClean="0"/>
          </a:p>
          <a:p>
            <a:r>
              <a:rPr lang="en-US" sz="2000" dirty="0" smtClean="0"/>
              <a:t>Middleware: To wrap the whole project and create a connection we have used micro-framework “</a:t>
            </a:r>
            <a:r>
              <a:rPr lang="en-US" sz="2000" b="1" dirty="0" smtClean="0"/>
              <a:t>Flask</a:t>
            </a:r>
            <a:r>
              <a:rPr lang="en-US" sz="2000" dirty="0" smtClean="0"/>
              <a:t>” as the scaffolding for developing the web-based application.</a:t>
            </a:r>
            <a:endParaRPr lang="en-US" sz="2000" dirty="0"/>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Operations/Queries Supported:</a:t>
            </a:r>
            <a:endParaRPr lang="en-US" sz="3600" dirty="0"/>
          </a:p>
        </p:txBody>
      </p:sp>
      <p:sp>
        <p:nvSpPr>
          <p:cNvPr id="2" name="Content Placeholder 1"/>
          <p:cNvSpPr>
            <a:spLocks noGrp="1"/>
          </p:cNvSpPr>
          <p:nvPr>
            <p:ph idx="1"/>
          </p:nvPr>
        </p:nvSpPr>
        <p:spPr/>
        <p:txBody>
          <a:bodyPr>
            <a:normAutofit/>
          </a:bodyPr>
          <a:lstStyle/>
          <a:p>
            <a:r>
              <a:rPr lang="en-US" sz="2000" dirty="0" smtClean="0"/>
              <a:t>All the queries are “select” queries, we fire the queries to the MongoDB Dataset, retrieve the data and we then represent it in the format as needed.</a:t>
            </a:r>
          </a:p>
          <a:p>
            <a:r>
              <a:rPr lang="en-US" sz="2000" dirty="0" smtClean="0"/>
              <a:t>We simply need to pass the parameter as an input like:</a:t>
            </a:r>
          </a:p>
          <a:p>
            <a:pPr lvl="1"/>
            <a:r>
              <a:rPr lang="en-US" sz="2000" dirty="0" smtClean="0"/>
              <a:t>Year </a:t>
            </a:r>
            <a:r>
              <a:rPr lang="en-US" sz="2000" dirty="0" smtClean="0">
                <a:sym typeface="Wingdings" panose="05000000000000000000" pitchFamily="2" charset="2"/>
              </a:rPr>
              <a:t> year of the movie released</a:t>
            </a:r>
          </a:p>
          <a:p>
            <a:pPr lvl="1"/>
            <a:r>
              <a:rPr lang="en-US" sz="2000" dirty="0" smtClean="0">
                <a:sym typeface="Wingdings" panose="05000000000000000000" pitchFamily="2" charset="2"/>
              </a:rPr>
              <a:t>Genre  Movies from the specific year of specific genre.</a:t>
            </a:r>
          </a:p>
          <a:p>
            <a:pPr lvl="1"/>
            <a:r>
              <a:rPr lang="en-US" sz="2000" dirty="0" smtClean="0">
                <a:sym typeface="Wingdings" panose="05000000000000000000" pitchFamily="2" charset="2"/>
              </a:rPr>
              <a:t>Range slider  Slider to give the lower and upper bound of the IMDB Score.</a:t>
            </a:r>
          </a:p>
          <a:p>
            <a:r>
              <a:rPr lang="en-US" sz="2000" dirty="0" smtClean="0"/>
              <a:t>These operations is facilitated by the mongo query ‘</a:t>
            </a:r>
            <a:r>
              <a:rPr lang="en-US" sz="2000" b="1" dirty="0" smtClean="0"/>
              <a:t>find</a:t>
            </a:r>
            <a:r>
              <a:rPr lang="en-US" sz="2000" dirty="0" smtClean="0"/>
              <a:t>’.</a:t>
            </a:r>
          </a:p>
          <a:p>
            <a:r>
              <a:rPr lang="en-US" sz="2000" dirty="0" smtClean="0"/>
              <a:t>Following are the queries supported by this application:</a:t>
            </a:r>
          </a:p>
          <a:p>
            <a:pPr marL="0" indent="0">
              <a:buNone/>
            </a:pPr>
            <a:endParaRPr lang="en-US" sz="2000" dirty="0"/>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792480"/>
            <a:ext cx="10972800" cy="1143000"/>
          </a:xfrm>
        </p:spPr>
        <p:txBody>
          <a:bodyPr>
            <a:noAutofit/>
          </a:bodyPr>
          <a:lstStyle/>
          <a:p>
            <a:r>
              <a:rPr lang="en-US" sz="3600" dirty="0" smtClean="0"/>
              <a:t>Query 1:</a:t>
            </a:r>
            <a:r>
              <a:rPr lang="en-US" sz="3600" dirty="0"/>
              <a:t/>
            </a:r>
            <a:br>
              <a:rPr lang="en-US" sz="3600" dirty="0"/>
            </a:br>
            <a:r>
              <a:rPr lang="en-US" sz="3600" dirty="0"/>
              <a:t>List of movies yearly</a:t>
            </a:r>
            <a:endParaRPr lang="en-US" sz="3600" dirty="0"/>
          </a:p>
        </p:txBody>
      </p:sp>
      <p:sp>
        <p:nvSpPr>
          <p:cNvPr id="2" name="Content Placeholder 1"/>
          <p:cNvSpPr>
            <a:spLocks noGrp="1"/>
          </p:cNvSpPr>
          <p:nvPr>
            <p:ph idx="1"/>
          </p:nvPr>
        </p:nvSpPr>
        <p:spPr>
          <a:xfrm>
            <a:off x="609600" y="1935480"/>
            <a:ext cx="10972800" cy="1567574"/>
          </a:xfrm>
        </p:spPr>
        <p:txBody>
          <a:bodyPr>
            <a:normAutofit/>
          </a:bodyPr>
          <a:lstStyle/>
          <a:p>
            <a:r>
              <a:rPr lang="en-US" sz="2000" dirty="0" smtClean="0"/>
              <a:t> </a:t>
            </a:r>
            <a:r>
              <a:rPr lang="en-US" sz="2000" dirty="0"/>
              <a:t>This query help us to list the all movies for the selected year in the tabular format. </a:t>
            </a:r>
            <a:endParaRPr lang="en-US" sz="2000" dirty="0" smtClean="0"/>
          </a:p>
          <a:p>
            <a:r>
              <a:rPr lang="en-US" sz="2000" dirty="0" smtClean="0"/>
              <a:t>We </a:t>
            </a:r>
            <a:r>
              <a:rPr lang="en-US" sz="2000" dirty="0"/>
              <a:t>take the “</a:t>
            </a:r>
            <a:r>
              <a:rPr lang="en-US" sz="2000" b="1" dirty="0"/>
              <a:t>year</a:t>
            </a:r>
            <a:r>
              <a:rPr lang="en-US" sz="2000" dirty="0"/>
              <a:t>” as an input from the user via a drop down menu. After he clicks submit, we fire a select query in the MongoDB Database to fetch all the movies released in that particular year. </a:t>
            </a: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546" y="3331874"/>
            <a:ext cx="9596907" cy="33643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Brainstorming Activity</a:t>
            </a:r>
          </a:p>
        </p:txBody>
      </p:sp>
      <p:sp>
        <p:nvSpPr>
          <p:cNvPr id="2" name="Content Placeholder 1"/>
          <p:cNvSpPr>
            <a:spLocks noGrp="1"/>
          </p:cNvSpPr>
          <p:nvPr>
            <p:ph idx="1"/>
          </p:nvPr>
        </p:nvSpPr>
        <p:spPr/>
        <p:txBody>
          <a:bodyPr/>
          <a:lstStyle/>
          <a:p>
            <a:r>
              <a:rPr lang="en-US" dirty="0"/>
              <a:t>Generate </a:t>
            </a:r>
            <a:r>
              <a:rPr lang="en-US" dirty="0" smtClean="0"/>
              <a:t>ideas.</a:t>
            </a:r>
            <a:endParaRPr lang="en-US" dirty="0"/>
          </a:p>
          <a:p>
            <a:pPr lvl="1"/>
            <a:r>
              <a:rPr lang="en-US" dirty="0"/>
              <a:t>Use games and exercises to “warm up” your creative </a:t>
            </a:r>
            <a:r>
              <a:rPr lang="en-US" dirty="0" smtClean="0"/>
              <a:t>thinking.</a:t>
            </a:r>
            <a:endParaRPr lang="en-US" dirty="0"/>
          </a:p>
          <a:p>
            <a:pPr lvl="1"/>
            <a:r>
              <a:rPr lang="en-US" dirty="0"/>
              <a:t>When ideas slow down, try another exercise to generate fresh </a:t>
            </a:r>
            <a:r>
              <a:rPr lang="en-US" dirty="0" smtClean="0"/>
              <a:t>ideas.</a:t>
            </a:r>
            <a:endParaRPr lang="en-US" dirty="0"/>
          </a:p>
          <a:p>
            <a:pPr lvl="1"/>
            <a:r>
              <a:rPr lang="en-US" dirty="0"/>
              <a:t>Breaking into smaller groups may be </a:t>
            </a:r>
            <a:r>
              <a:rPr lang="en-US" dirty="0" smtClean="0"/>
              <a:t>helpful.</a:t>
            </a:r>
            <a:endParaRPr lang="en-US" dirty="0"/>
          </a:p>
          <a:p>
            <a:r>
              <a:rPr lang="en-US" dirty="0"/>
              <a:t>Use a computer to capture every </a:t>
            </a:r>
            <a:r>
              <a:rPr lang="en-US" dirty="0" smtClean="0"/>
              <a:t>comment/idea.</a:t>
            </a:r>
            <a:endParaRPr lang="en-US" dirty="0"/>
          </a:p>
        </p:txBody>
      </p:sp>
    </p:spTree>
    <p:extLst>
      <p:ext uri="{BB962C8B-B14F-4D97-AF65-F5344CB8AC3E}">
        <p14:creationId xmlns:p14="http://schemas.microsoft.com/office/powerpoint/2010/main" val="14194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Summarize</a:t>
            </a:r>
          </a:p>
        </p:txBody>
      </p:sp>
      <p:sp>
        <p:nvSpPr>
          <p:cNvPr id="2" name="Content Placeholder 1"/>
          <p:cNvSpPr>
            <a:spLocks noGrp="1"/>
          </p:cNvSpPr>
          <p:nvPr>
            <p:ph idx="1"/>
          </p:nvPr>
        </p:nvSpPr>
        <p:spPr/>
        <p:txBody>
          <a:bodyPr/>
          <a:lstStyle/>
          <a:p>
            <a:r>
              <a:rPr lang="en-US" dirty="0"/>
              <a:t>Review ideas.</a:t>
            </a:r>
          </a:p>
          <a:p>
            <a:r>
              <a:rPr lang="en-US" dirty="0"/>
              <a:t>Vote on top candidates and consolidate.</a:t>
            </a:r>
          </a:p>
          <a:p>
            <a:r>
              <a:rPr lang="en-US" dirty="0"/>
              <a:t>Check requirements and restrictions.</a:t>
            </a:r>
          </a:p>
          <a:p>
            <a:r>
              <a:rPr lang="en-US" dirty="0"/>
              <a:t>Trim list to top 5-10 ideas</a:t>
            </a:r>
            <a:r>
              <a:rPr lang="en-US" dirty="0" smtClean="0"/>
              <a:t>.</a:t>
            </a:r>
            <a:endParaRPr lang="en-US" dirty="0"/>
          </a:p>
        </p:txBody>
      </p:sp>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Next Steps</a:t>
            </a:r>
          </a:p>
        </p:txBody>
      </p:sp>
      <p:sp>
        <p:nvSpPr>
          <p:cNvPr id="2" name="Content Placeholder 1"/>
          <p:cNvSpPr>
            <a:spLocks noGrp="1"/>
          </p:cNvSpPr>
          <p:nvPr>
            <p:ph idx="1"/>
          </p:nvPr>
        </p:nvSpPr>
        <p:spPr/>
        <p:txBody>
          <a:bodyPr/>
          <a:lstStyle/>
          <a:p>
            <a:r>
              <a:rPr lang="en-US" dirty="0"/>
              <a:t>Describe what happens next:</a:t>
            </a:r>
          </a:p>
          <a:p>
            <a:pPr lvl="1"/>
            <a:r>
              <a:rPr lang="en-US" dirty="0"/>
              <a:t>Research the ideas generated?</a:t>
            </a:r>
          </a:p>
          <a:p>
            <a:pPr lvl="1"/>
            <a:r>
              <a:rPr lang="en-US" dirty="0"/>
              <a:t>Follow up with larger group?</a:t>
            </a:r>
          </a:p>
          <a:p>
            <a:r>
              <a:rPr lang="en-US" dirty="0"/>
              <a:t>Generate action items for follow-up:</a:t>
            </a:r>
          </a:p>
          <a:p>
            <a:pPr lvl="1"/>
            <a:r>
              <a:rPr lang="en-US" dirty="0"/>
              <a:t>Start turning ideas into reality</a:t>
            </a:r>
            <a:r>
              <a:rPr lang="en-US" dirty="0" smtClean="0"/>
              <a:t>.</a:t>
            </a:r>
            <a:endParaRPr lang="en-US" dirty="0"/>
          </a:p>
        </p:txBody>
      </p:sp>
    </p:spTree>
    <p:extLst>
      <p:ext uri="{BB962C8B-B14F-4D97-AF65-F5344CB8AC3E}">
        <p14:creationId xmlns:p14="http://schemas.microsoft.com/office/powerpoint/2010/main" val="11260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96</TotalTime>
  <Words>635</Words>
  <Application>Microsoft Office PowerPoint</Application>
  <PresentationFormat>Widescreen</PresentationFormat>
  <Paragraphs>43</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Century Gothic</vt:lpstr>
      <vt:lpstr>Palatino Linotype</vt:lpstr>
      <vt:lpstr>Wingdings</vt:lpstr>
      <vt:lpstr>Wingdings 2</vt:lpstr>
      <vt:lpstr>Presentation on brainstorming</vt:lpstr>
      <vt:lpstr>IMDB Data Analysis</vt:lpstr>
      <vt:lpstr>Problem Statement:</vt:lpstr>
      <vt:lpstr>Software Design/Technologies and Tools Used:</vt:lpstr>
      <vt:lpstr>Operations/Queries Supported:</vt:lpstr>
      <vt:lpstr>Query 1: List of movies yearly</vt:lpstr>
      <vt:lpstr>Brainstorming Activity</vt:lpstr>
      <vt:lpstr>Summarize</vt:lpstr>
      <vt:lpstr>Next Steps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Data Analysis</dc:title>
  <dc:creator>Rohan Saraf</dc:creator>
  <cp:lastModifiedBy>Rohan Saraf</cp:lastModifiedBy>
  <cp:revision>19</cp:revision>
  <dcterms:created xsi:type="dcterms:W3CDTF">2020-04-23T23:00:52Z</dcterms:created>
  <dcterms:modified xsi:type="dcterms:W3CDTF">2020-04-24T00:36:56Z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