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72" r:id="rId2"/>
    <p:sldId id="273" r:id="rId3"/>
    <p:sldId id="274" r:id="rId4"/>
    <p:sldId id="287" r:id="rId5"/>
    <p:sldId id="275" r:id="rId6"/>
    <p:sldId id="290" r:id="rId7"/>
    <p:sldId id="291" r:id="rId8"/>
    <p:sldId id="280" r:id="rId9"/>
    <p:sldId id="288" r:id="rId10"/>
    <p:sldId id="281" r:id="rId11"/>
    <p:sldId id="282" r:id="rId12"/>
    <p:sldId id="283" r:id="rId13"/>
    <p:sldId id="285" r:id="rId14"/>
    <p:sldId id="286"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110" d="100"/>
          <a:sy n="110" d="100"/>
        </p:scale>
        <p:origin x="630" y="11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186B4-3FB3-46D6-874B-58076C6098A9}" type="datetime1">
              <a:rPr lang="en-US" smtClean="0"/>
              <a:t>4/29/2020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IMDB Data Analysis</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89C295-CAAA-42CE-BAC0-00AD4C01FEB4}" type="slidenum">
              <a:rPr lang="en-IN" smtClean="0"/>
              <a:t>‹#›</a:t>
            </a:fld>
            <a:endParaRPr lang="en-IN"/>
          </a:p>
        </p:txBody>
      </p:sp>
    </p:spTree>
    <p:extLst>
      <p:ext uri="{BB962C8B-B14F-4D97-AF65-F5344CB8AC3E}">
        <p14:creationId xmlns:p14="http://schemas.microsoft.com/office/powerpoint/2010/main" val="14832792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5733B-B9B5-4E83-8951-1FFECEAB30DF}" type="datetime1">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IMDB Data Analysis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42125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6049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0D4128C-B8E9-47D1-8DE0-24EA99F27F0A}" type="datetime1">
              <a:rPr lang="en-US" smtClean="0"/>
              <a:t>4/29/2020</a:t>
            </a:fld>
            <a:endParaRPr lang="en-US"/>
          </a:p>
        </p:txBody>
      </p:sp>
      <p:sp>
        <p:nvSpPr>
          <p:cNvPr id="19" name="Footer Placeholder 18"/>
          <p:cNvSpPr>
            <a:spLocks noGrp="1"/>
          </p:cNvSpPr>
          <p:nvPr>
            <p:ph type="ftr" sz="quarter" idx="11"/>
          </p:nvPr>
        </p:nvSpPr>
        <p:spPr/>
        <p:txBody>
          <a:bodyPr/>
          <a:lstStyle/>
          <a:p>
            <a:r>
              <a:rPr lang="en-US" smtClean="0"/>
              <a:t>CS532 - Database Systems Project - 3 | IMDB Data Analysis</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981723-2B87-454E-A014-B98B1D82C799}"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A06807-7B99-4354-9869-6A6DA32E8684}"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783A3-C3FD-4578-80AB-7B6E59F46289}"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659408-5014-4FA5-B9F5-BD3DE31FB4A2}"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A76B7E-222D-45A7-BAD6-169BDA6CA23A}" type="datetime1">
              <a:rPr lang="en-US" smtClean="0"/>
              <a:t>4/29/2020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2883884-83F4-46C5-B4D3-C0D13F7262C5}" type="datetime1">
              <a:rPr lang="en-US" smtClean="0"/>
              <a:t>4/29/2020</a:t>
            </a:fld>
            <a:endParaRPr lang="en-US"/>
          </a:p>
        </p:txBody>
      </p:sp>
      <p:sp>
        <p:nvSpPr>
          <p:cNvPr id="8" name="Footer Placeholder 7"/>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50B137-7A2B-4D2D-869F-B6C115E987F3}" type="datetime1">
              <a:rPr lang="en-US" smtClean="0"/>
              <a:t>4/29/2020</a:t>
            </a:fld>
            <a:endParaRPr lang="en-US"/>
          </a:p>
        </p:txBody>
      </p:sp>
      <p:sp>
        <p:nvSpPr>
          <p:cNvPr id="4" name="Footer Placeholder 3"/>
          <p:cNvSpPr>
            <a:spLocks noGrp="1"/>
          </p:cNvSpPr>
          <p:nvPr>
            <p:ph type="ftr" sz="quarter" idx="11"/>
          </p:nvPr>
        </p:nvSpPr>
        <p:spPr/>
        <p:txBody>
          <a:bodyPr/>
          <a:lstStyle/>
          <a:p>
            <a:r>
              <a:rPr lang="en-US" smtClean="0"/>
              <a:t>CS532 - Database Systems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71A27-7B97-4708-A97E-140C76AA9D40}" type="datetime1">
              <a:rPr lang="en-US" smtClean="0"/>
              <a:t>4/29/2020</a:t>
            </a:fld>
            <a:endParaRPr lang="en-US"/>
          </a:p>
        </p:txBody>
      </p:sp>
      <p:sp>
        <p:nvSpPr>
          <p:cNvPr id="3" name="Footer Placeholder 2"/>
          <p:cNvSpPr>
            <a:spLocks noGrp="1"/>
          </p:cNvSpPr>
          <p:nvPr>
            <p:ph type="ftr" sz="quarter" idx="11"/>
          </p:nvPr>
        </p:nvSpPr>
        <p:spPr/>
        <p:txBody>
          <a:bodyPr/>
          <a:lstStyle/>
          <a:p>
            <a:r>
              <a:rPr lang="en-US" smtClean="0"/>
              <a:t>CS532 - Database Systems Project - 3 | IMDB Data Analysis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17520E-B78D-4C38-B0C9-4C0F499751B4}" type="datetime1">
              <a:rPr lang="en-US" smtClean="0"/>
              <a:t>4/29/2020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305D97-2459-46A2-B942-BB1E0A50733A}" type="datetime1">
              <a:rPr lang="en-US" smtClean="0"/>
              <a:t>4/29/2020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9F377E4A-ED13-4D26-8C93-0036F8381BB5}" type="datetime1">
              <a:rPr lang="en-US" smtClean="0"/>
              <a:t>4/29/2020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smtClean="0"/>
              <a:t>CS532 - Database Systems Project - 3 | IMDB Data Analysis</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wowjs.uk/docs" TargetMode="External"/><Relationship Id="rId3" Type="http://schemas.openxmlformats.org/officeDocument/2006/relationships/hyperlink" Target="https://flask.palletsprojects.com/en/1.1.x/" TargetMode="External"/><Relationship Id="rId7" Type="http://schemas.openxmlformats.org/officeDocument/2006/relationships/hyperlink" Target="https://fonts.google.com/" TargetMode="External"/><Relationship Id="rId2" Type="http://schemas.openxmlformats.org/officeDocument/2006/relationships/hyperlink" Target="http://www.kaggle.com/carolzhangdc/imdb-5000-movie-dataset" TargetMode="External"/><Relationship Id="rId1" Type="http://schemas.openxmlformats.org/officeDocument/2006/relationships/slideLayout" Target="../slideLayouts/slideLayout2.xml"/><Relationship Id="rId6" Type="http://schemas.openxmlformats.org/officeDocument/2006/relationships/hyperlink" Target="https://jqueryui.com/" TargetMode="External"/><Relationship Id="rId5" Type="http://schemas.openxmlformats.org/officeDocument/2006/relationships/hyperlink" Target="https://getbootstrap.com/" TargetMode="External"/><Relationship Id="rId10" Type="http://schemas.openxmlformats.org/officeDocument/2006/relationships/hyperlink" Target="https://www.google.com/imghp?hl=en" TargetMode="External"/><Relationship Id="rId4" Type="http://schemas.openxmlformats.org/officeDocument/2006/relationships/hyperlink" Target="https://www.w3schools.com/html/" TargetMode="External"/><Relationship Id="rId9" Type="http://schemas.openxmlformats.org/officeDocument/2006/relationships/hyperlink" Target="https://www.chartjs.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200" y="2253802"/>
            <a:ext cx="10468864" cy="946597"/>
          </a:xfrm>
        </p:spPr>
        <p:txBody>
          <a:bodyPr/>
          <a:lstStyle/>
          <a:p>
            <a:pPr algn="ctr"/>
            <a:r>
              <a:rPr lang="en-US" dirty="0" smtClean="0"/>
              <a:t>IMDB Data Analysis</a:t>
            </a:r>
            <a:endParaRPr lang="en-US" dirty="0"/>
          </a:p>
        </p:txBody>
      </p:sp>
      <p:sp>
        <p:nvSpPr>
          <p:cNvPr id="5" name="Subtitle 4"/>
          <p:cNvSpPr>
            <a:spLocks noGrp="1"/>
          </p:cNvSpPr>
          <p:nvPr>
            <p:ph type="subTitle" idx="1"/>
          </p:nvPr>
        </p:nvSpPr>
        <p:spPr/>
        <p:txBody>
          <a:bodyPr/>
          <a:lstStyle/>
          <a:p>
            <a:pPr algn="ctr"/>
            <a:r>
              <a:rPr lang="en-US" dirty="0" smtClean="0"/>
              <a:t>Rohan Ravindra Saraf (B00804752)</a:t>
            </a:r>
          </a:p>
          <a:p>
            <a:pPr algn="ctr"/>
            <a:r>
              <a:rPr lang="en-US" dirty="0" smtClean="0"/>
              <a:t>Satrio Baskoro Yudhoatmojo (</a:t>
            </a:r>
            <a:r>
              <a:rPr lang="en-IN" dirty="0"/>
              <a:t>B00818460)</a:t>
            </a:r>
            <a:r>
              <a:rPr lang="en-US" dirty="0" smtClean="0"/>
              <a:t> </a:t>
            </a:r>
          </a:p>
          <a:p>
            <a:endParaRPr lang="en-US" dirty="0"/>
          </a:p>
          <a:p>
            <a:endParaRPr lang="en-US" dirty="0"/>
          </a:p>
        </p:txBody>
      </p:sp>
      <p:sp>
        <p:nvSpPr>
          <p:cNvPr id="7" name="Date Placeholder 6"/>
          <p:cNvSpPr>
            <a:spLocks noGrp="1"/>
          </p:cNvSpPr>
          <p:nvPr>
            <p:ph type="dt" sz="half" idx="10"/>
          </p:nvPr>
        </p:nvSpPr>
        <p:spPr/>
        <p:txBody>
          <a:bodyPr/>
          <a:lstStyle/>
          <a:p>
            <a:fld id="{7B14216D-831D-4088-B04A-51E7E29755E3}" type="datetime1">
              <a:rPr lang="en-US" smtClean="0"/>
              <a:t>4/29/2020</a:t>
            </a:fld>
            <a:endParaRPr lang="en-US"/>
          </a:p>
        </p:txBody>
      </p:sp>
      <p:sp>
        <p:nvSpPr>
          <p:cNvPr id="8" name="Footer Placeholder 7"/>
          <p:cNvSpPr>
            <a:spLocks noGrp="1"/>
          </p:cNvSpPr>
          <p:nvPr>
            <p:ph type="ftr" sz="quarter" idx="11"/>
          </p:nvPr>
        </p:nvSpPr>
        <p:spPr/>
        <p:txBody>
          <a:bodyPr/>
          <a:lstStyle/>
          <a:p>
            <a:r>
              <a:rPr lang="en-US" dirty="0"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5:</a:t>
            </a:r>
            <a:r>
              <a:rPr lang="en-US" sz="2800" dirty="0"/>
              <a:t/>
            </a:r>
            <a:br>
              <a:rPr lang="en-US" sz="2800" dirty="0"/>
            </a:br>
            <a:r>
              <a:rPr lang="en-US" sz="2800" dirty="0"/>
              <a:t>Correlation analysis between movie rating and movie revenue</a:t>
            </a:r>
            <a:endParaRPr lang="en-IN" sz="28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7768" y="1920875"/>
            <a:ext cx="5284631"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p:cNvSpPr>
            <a:spLocks noGrp="1"/>
          </p:cNvSpPr>
          <p:nvPr>
            <p:ph sz="half" idx="1"/>
          </p:nvPr>
        </p:nvSpPr>
        <p:spPr/>
        <p:txBody>
          <a:bodyPr>
            <a:normAutofit/>
          </a:bodyPr>
          <a:lstStyle/>
          <a:p>
            <a:pPr algn="just"/>
            <a:r>
              <a:rPr lang="en-US" sz="1400" dirty="0"/>
              <a:t>This query help us to conclude or derive a relation for movie about how much has earned as compared to the </a:t>
            </a:r>
            <a:r>
              <a:rPr lang="en-US" sz="1400" dirty="0" smtClean="0"/>
              <a:t>IMDb </a:t>
            </a:r>
            <a:r>
              <a:rPr lang="en-US" sz="1400" dirty="0"/>
              <a:t>rating given by the people. </a:t>
            </a:r>
            <a:endParaRPr lang="en-US" sz="1400" dirty="0" smtClean="0"/>
          </a:p>
          <a:p>
            <a:pPr algn="just"/>
            <a:r>
              <a:rPr lang="en-US" sz="1400" dirty="0" smtClean="0"/>
              <a:t>It </a:t>
            </a:r>
            <a:r>
              <a:rPr lang="en-US" sz="1400" dirty="0"/>
              <a:t>happens that the movie has not collected much revenue but based on the story and </a:t>
            </a:r>
            <a:r>
              <a:rPr lang="en-US" sz="1400" dirty="0" smtClean="0"/>
              <a:t>script the </a:t>
            </a:r>
            <a:r>
              <a:rPr lang="en-US" sz="1400" dirty="0"/>
              <a:t>movie </a:t>
            </a:r>
            <a:r>
              <a:rPr lang="en-US" sz="1400" dirty="0" smtClean="0"/>
              <a:t>got popular </a:t>
            </a:r>
            <a:r>
              <a:rPr lang="en-US" sz="1400" dirty="0"/>
              <a:t>between </a:t>
            </a:r>
            <a:r>
              <a:rPr lang="en-US" sz="1400" dirty="0" smtClean="0"/>
              <a:t>the people </a:t>
            </a:r>
            <a:r>
              <a:rPr lang="en-US" sz="1400" dirty="0"/>
              <a:t>compelling them to give high </a:t>
            </a:r>
            <a:r>
              <a:rPr lang="en-US" sz="1400" dirty="0" smtClean="0"/>
              <a:t>IMDb Score</a:t>
            </a:r>
            <a:r>
              <a:rPr lang="en-US" sz="1400" dirty="0"/>
              <a:t>. </a:t>
            </a:r>
            <a:endParaRPr lang="en-US" sz="1400" dirty="0" smtClean="0"/>
          </a:p>
          <a:p>
            <a:pPr algn="just"/>
            <a:r>
              <a:rPr lang="en-US" sz="1400" dirty="0" smtClean="0"/>
              <a:t>It is </a:t>
            </a:r>
            <a:r>
              <a:rPr lang="en-US" sz="1400" dirty="0"/>
              <a:t>also possible that movie collected a lot </a:t>
            </a:r>
            <a:r>
              <a:rPr lang="en-US" sz="1400" dirty="0" smtClean="0"/>
              <a:t>of revenue due to </a:t>
            </a:r>
            <a:r>
              <a:rPr lang="en-US" sz="1400" dirty="0"/>
              <a:t>popularity of its actors but the actual story, script and other things are so-so, normal so it has low </a:t>
            </a:r>
            <a:r>
              <a:rPr lang="en-US" sz="1400" dirty="0" smtClean="0"/>
              <a:t>IMDb </a:t>
            </a:r>
            <a:r>
              <a:rPr lang="en-US" sz="1400" dirty="0"/>
              <a:t>Score. </a:t>
            </a:r>
            <a:endParaRPr lang="en-US" sz="1400" dirty="0" smtClean="0"/>
          </a:p>
          <a:p>
            <a:pPr algn="just"/>
            <a:r>
              <a:rPr lang="en-US" sz="1400" dirty="0" smtClean="0"/>
              <a:t>Here </a:t>
            </a:r>
            <a:r>
              <a:rPr lang="en-US" sz="1400" dirty="0"/>
              <a:t>we take the “</a:t>
            </a:r>
            <a:r>
              <a:rPr lang="en-US" sz="1400" b="1" dirty="0"/>
              <a:t>year</a:t>
            </a:r>
            <a:r>
              <a:rPr lang="en-US" sz="1400" dirty="0"/>
              <a:t>” as the input from the </a:t>
            </a:r>
            <a:r>
              <a:rPr lang="en-US" sz="1400" dirty="0" smtClean="0"/>
              <a:t>user and </a:t>
            </a:r>
            <a:r>
              <a:rPr lang="en-US" sz="1400" dirty="0"/>
              <a:t>generate the scenario for that particular year</a:t>
            </a:r>
            <a:r>
              <a:rPr lang="en-US" sz="1400" dirty="0" smtClean="0"/>
              <a:t>. </a:t>
            </a:r>
          </a:p>
          <a:p>
            <a:pPr algn="just"/>
            <a:r>
              <a:rPr lang="en-US" sz="1400" b="1" dirty="0" smtClean="0"/>
              <a:t>Query</a:t>
            </a:r>
            <a:r>
              <a:rPr lang="en-US" sz="1400" dirty="0" smtClean="0"/>
              <a:t>:</a:t>
            </a:r>
          </a:p>
          <a:p>
            <a:pPr marL="0" indent="0">
              <a:buNone/>
            </a:pPr>
            <a:r>
              <a:rPr lang="en-IN" sz="1400" dirty="0" err="1"/>
              <a:t>db.movies.find</a:t>
            </a:r>
            <a:r>
              <a:rPr lang="en-IN" sz="1400" dirty="0"/>
              <a:t>({'</a:t>
            </a:r>
            <a:r>
              <a:rPr lang="en-IN" sz="1400" dirty="0" err="1"/>
              <a:t>title_year</a:t>
            </a:r>
            <a:r>
              <a:rPr lang="en-IN" sz="1400" dirty="0"/>
              <a:t>': </a:t>
            </a:r>
            <a:r>
              <a:rPr lang="en-IN" sz="1400" dirty="0" err="1"/>
              <a:t>int</a:t>
            </a:r>
            <a:r>
              <a:rPr lang="en-IN" sz="1400" dirty="0"/>
              <a:t>(year)})</a:t>
            </a:r>
          </a:p>
        </p:txBody>
      </p:sp>
      <p:sp>
        <p:nvSpPr>
          <p:cNvPr id="3" name="Date Placeholder 2"/>
          <p:cNvSpPr>
            <a:spLocks noGrp="1"/>
          </p:cNvSpPr>
          <p:nvPr>
            <p:ph type="dt" sz="half" idx="10"/>
          </p:nvPr>
        </p:nvSpPr>
        <p:spPr/>
        <p:txBody>
          <a:bodyPr/>
          <a:lstStyle/>
          <a:p>
            <a:fld id="{CF8428C4-0B35-4B9B-BE23-7825C781AF85}" type="datetime1">
              <a:rPr lang="en-US" smtClean="0"/>
              <a:t>4/29/2020</a:t>
            </a:fld>
            <a:endParaRPr lang="en-US"/>
          </a:p>
        </p:txBody>
      </p:sp>
      <p:sp>
        <p:nvSpPr>
          <p:cNvPr id="4" name="Footer Placeholder 3"/>
          <p:cNvSpPr>
            <a:spLocks noGrp="1"/>
          </p:cNvSpPr>
          <p:nvPr>
            <p:ph type="ftr" sz="quarter" idx="11"/>
          </p:nvPr>
        </p:nvSpPr>
        <p:spPr/>
        <p:txBody>
          <a:bodyPr/>
          <a:lstStyle/>
          <a:p>
            <a:r>
              <a:rPr lang="en-US" smtClean="0"/>
              <a:t>CS532 - Database Systems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389079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6:</a:t>
            </a:r>
            <a:r>
              <a:rPr lang="en-US" sz="2800" dirty="0"/>
              <a:t/>
            </a:r>
            <a:br>
              <a:rPr lang="en-US" sz="2800" dirty="0"/>
            </a:br>
            <a:r>
              <a:rPr lang="en-US" sz="2800" dirty="0"/>
              <a:t>Number of profit-loss movie revenue in each year</a:t>
            </a:r>
            <a:endParaRPr lang="en-IN" sz="2800" dirty="0"/>
          </a:p>
        </p:txBody>
      </p:sp>
      <p:sp>
        <p:nvSpPr>
          <p:cNvPr id="6" name="Content Placeholder 5"/>
          <p:cNvSpPr>
            <a:spLocks noGrp="1"/>
          </p:cNvSpPr>
          <p:nvPr>
            <p:ph sz="half" idx="1"/>
          </p:nvPr>
        </p:nvSpPr>
        <p:spPr>
          <a:xfrm>
            <a:off x="609600" y="1920085"/>
            <a:ext cx="5224530" cy="4434840"/>
          </a:xfrm>
        </p:spPr>
        <p:txBody>
          <a:bodyPr>
            <a:normAutofit/>
          </a:bodyPr>
          <a:lstStyle/>
          <a:p>
            <a:pPr algn="just"/>
            <a:r>
              <a:rPr lang="en-US" sz="1600" dirty="0" smtClean="0"/>
              <a:t>This </a:t>
            </a:r>
            <a:r>
              <a:rPr lang="en-US" sz="1600" dirty="0"/>
              <a:t>query compares the budget of movies and the gross income made by </a:t>
            </a:r>
            <a:r>
              <a:rPr lang="en-US" sz="1600" dirty="0" smtClean="0"/>
              <a:t>movies. </a:t>
            </a:r>
          </a:p>
          <a:p>
            <a:pPr algn="just"/>
            <a:r>
              <a:rPr lang="en-US" sz="1600" dirty="0" smtClean="0"/>
              <a:t>We </a:t>
            </a:r>
            <a:r>
              <a:rPr lang="en-US" sz="1600" dirty="0"/>
              <a:t>took a very coarse average of budgets and gross incomes. </a:t>
            </a:r>
            <a:endParaRPr lang="en-US" sz="1600" dirty="0" smtClean="0"/>
          </a:p>
          <a:p>
            <a:pPr algn="just"/>
            <a:r>
              <a:rPr lang="en-US" sz="1600" dirty="0" smtClean="0"/>
              <a:t>We </a:t>
            </a:r>
            <a:r>
              <a:rPr lang="en-US" sz="1600" dirty="0"/>
              <a:t>averaged all budgets and gross income of all movies in each year. The result is displayed using bar chart. </a:t>
            </a:r>
            <a:endParaRPr lang="en-US" sz="1600" dirty="0" smtClean="0"/>
          </a:p>
          <a:p>
            <a:pPr algn="just"/>
            <a:r>
              <a:rPr lang="en-US" sz="1600" dirty="0" smtClean="0"/>
              <a:t>By </a:t>
            </a:r>
            <a:r>
              <a:rPr lang="en-US" sz="1600" dirty="0"/>
              <a:t>using this visualization, we </a:t>
            </a:r>
            <a:r>
              <a:rPr lang="en-US" sz="1600" dirty="0" smtClean="0"/>
              <a:t>can find that in </a:t>
            </a:r>
            <a:r>
              <a:rPr lang="en-US" sz="1600" dirty="0"/>
              <a:t>which years the average budget is greater or lesser than what the </a:t>
            </a:r>
            <a:r>
              <a:rPr lang="en-US" sz="1600" dirty="0" smtClean="0"/>
              <a:t>movies </a:t>
            </a:r>
            <a:r>
              <a:rPr lang="en-US" sz="1600" dirty="0"/>
              <a:t>received as the gross income</a:t>
            </a:r>
            <a:r>
              <a:rPr lang="en-US" sz="1600" dirty="0" smtClean="0"/>
              <a:t>.</a:t>
            </a:r>
          </a:p>
          <a:p>
            <a:pPr algn="just"/>
            <a:r>
              <a:rPr lang="en-US" sz="1600" b="1" dirty="0" smtClean="0"/>
              <a:t>Query:</a:t>
            </a:r>
          </a:p>
          <a:p>
            <a:pPr marL="0" indent="0">
              <a:buNone/>
            </a:pPr>
            <a:r>
              <a:rPr lang="en-IN" sz="1600" dirty="0" err="1"/>
              <a:t>db.movies.aggregate</a:t>
            </a:r>
            <a:r>
              <a:rPr lang="en-IN" sz="1600" dirty="0"/>
              <a:t>([{"$group</a:t>
            </a:r>
            <a:r>
              <a:rPr lang="en-IN" sz="1600" dirty="0" smtClean="0"/>
              <a:t>":{"_</a:t>
            </a:r>
            <a:r>
              <a:rPr lang="en-IN" sz="1600" dirty="0"/>
              <a:t>id</a:t>
            </a:r>
            <a:r>
              <a:rPr lang="en-IN" sz="1600" dirty="0" smtClean="0"/>
              <a:t>":"$</a:t>
            </a:r>
            <a:r>
              <a:rPr lang="en-IN" sz="1600" dirty="0" err="1"/>
              <a:t>title_year</a:t>
            </a:r>
            <a:r>
              <a:rPr lang="en-IN" sz="1600" dirty="0"/>
              <a:t>", "</a:t>
            </a:r>
            <a:r>
              <a:rPr lang="en-IN" sz="1600" dirty="0" err="1"/>
              <a:t>avg_budget</a:t>
            </a:r>
            <a:r>
              <a:rPr lang="en-IN" sz="1600" dirty="0"/>
              <a:t>": {"$</a:t>
            </a:r>
            <a:r>
              <a:rPr lang="en-IN" sz="1600" dirty="0" err="1"/>
              <a:t>avg</a:t>
            </a:r>
            <a:r>
              <a:rPr lang="en-IN" sz="1600" dirty="0"/>
              <a:t>": "$budget"}, "</a:t>
            </a:r>
            <a:r>
              <a:rPr lang="en-IN" sz="1600" dirty="0" err="1"/>
              <a:t>avg_gross</a:t>
            </a:r>
            <a:r>
              <a:rPr lang="en-IN" sz="1600" dirty="0"/>
              <a:t>": {"$</a:t>
            </a:r>
            <a:r>
              <a:rPr lang="en-IN" sz="1600" dirty="0" err="1"/>
              <a:t>avg</a:t>
            </a:r>
            <a:r>
              <a:rPr lang="en-IN" sz="1600" dirty="0"/>
              <a:t>": "$gross"}}}, {"$sort": {"_id": 1}}])</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4400" y="2017906"/>
            <a:ext cx="5816600" cy="3454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CC224B6E-8436-431D-A20C-7858D9EA0252}"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354119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7</a:t>
            </a:r>
            <a:r>
              <a:rPr lang="en-US" sz="2800" dirty="0" smtClean="0"/>
              <a:t>:</a:t>
            </a:r>
            <a:r>
              <a:rPr lang="en-US" sz="2800" dirty="0"/>
              <a:t/>
            </a:r>
            <a:br>
              <a:rPr lang="en-US" sz="2800" dirty="0"/>
            </a:br>
            <a:r>
              <a:rPr lang="en-US" sz="2800" dirty="0"/>
              <a:t>Movies to watch based on ratings</a:t>
            </a:r>
            <a:endParaRPr lang="en-IN" sz="2800" dirty="0"/>
          </a:p>
        </p:txBody>
      </p:sp>
      <p:sp>
        <p:nvSpPr>
          <p:cNvPr id="6" name="Content Placeholder 5"/>
          <p:cNvSpPr>
            <a:spLocks noGrp="1"/>
          </p:cNvSpPr>
          <p:nvPr>
            <p:ph sz="half" idx="1"/>
          </p:nvPr>
        </p:nvSpPr>
        <p:spPr/>
        <p:txBody>
          <a:bodyPr>
            <a:normAutofit/>
          </a:bodyPr>
          <a:lstStyle/>
          <a:p>
            <a:pPr algn="just"/>
            <a:r>
              <a:rPr lang="en-US" sz="1600" dirty="0" smtClean="0"/>
              <a:t>This </a:t>
            </a:r>
            <a:r>
              <a:rPr lang="en-US" sz="1600" dirty="0"/>
              <a:t>query help us to list the movies </a:t>
            </a:r>
            <a:r>
              <a:rPr lang="en-US" sz="1600" dirty="0" smtClean="0"/>
              <a:t>whose IMDb score lies in between </a:t>
            </a:r>
            <a:r>
              <a:rPr lang="en-US" sz="1600" dirty="0"/>
              <a:t>the </a:t>
            </a:r>
            <a:r>
              <a:rPr lang="en-US" sz="1600" dirty="0" smtClean="0"/>
              <a:t>selected range in </a:t>
            </a:r>
            <a:r>
              <a:rPr lang="en-US" sz="1600" dirty="0"/>
              <a:t>the tabular format. </a:t>
            </a:r>
            <a:endParaRPr lang="en-US" sz="1600" dirty="0" smtClean="0"/>
          </a:p>
          <a:p>
            <a:pPr algn="just"/>
            <a:r>
              <a:rPr lang="en-US" sz="1600" dirty="0" smtClean="0"/>
              <a:t>This </a:t>
            </a:r>
            <a:r>
              <a:rPr lang="en-US" sz="1600" dirty="0"/>
              <a:t>query helps the users to see movies, which other people have rated high. </a:t>
            </a:r>
            <a:endParaRPr lang="en-US" sz="1600" dirty="0" smtClean="0"/>
          </a:p>
          <a:p>
            <a:pPr algn="just"/>
            <a:r>
              <a:rPr lang="en-US" sz="1600" dirty="0" smtClean="0"/>
              <a:t>So user </a:t>
            </a:r>
            <a:r>
              <a:rPr lang="en-US" sz="1600" dirty="0"/>
              <a:t>can filter the movies and choose the movie of his choice to watch. </a:t>
            </a:r>
            <a:endParaRPr lang="en-US" sz="1600" dirty="0" smtClean="0"/>
          </a:p>
          <a:p>
            <a:pPr algn="just"/>
            <a:r>
              <a:rPr lang="en-US" sz="1600" dirty="0" smtClean="0"/>
              <a:t>We </a:t>
            </a:r>
            <a:r>
              <a:rPr lang="en-US" sz="1600" dirty="0"/>
              <a:t>take the “</a:t>
            </a:r>
            <a:r>
              <a:rPr lang="en-US" sz="1600" b="1" dirty="0"/>
              <a:t>year</a:t>
            </a:r>
            <a:r>
              <a:rPr lang="en-US" sz="1600" dirty="0"/>
              <a:t>” as an input so that we can filter the movies as per the year and then from those </a:t>
            </a:r>
            <a:r>
              <a:rPr lang="en-US" sz="1600" dirty="0" smtClean="0"/>
              <a:t>set of movies we display </a:t>
            </a:r>
            <a:r>
              <a:rPr lang="en-US" sz="1600" dirty="0"/>
              <a:t>only </a:t>
            </a:r>
            <a:r>
              <a:rPr lang="en-US" sz="1600" dirty="0" smtClean="0"/>
              <a:t>those, </a:t>
            </a:r>
            <a:r>
              <a:rPr lang="en-US" sz="1600" dirty="0" smtClean="0"/>
              <a:t>IMDb score </a:t>
            </a:r>
            <a:r>
              <a:rPr lang="en-US" sz="1600" dirty="0"/>
              <a:t>is in between selected </a:t>
            </a:r>
            <a:r>
              <a:rPr lang="en-US" sz="1600" dirty="0" smtClean="0"/>
              <a:t>range. </a:t>
            </a:r>
          </a:p>
          <a:p>
            <a:pPr algn="just"/>
            <a:r>
              <a:rPr lang="en-US" sz="1600" b="1" dirty="0"/>
              <a:t>Query: </a:t>
            </a:r>
            <a:endParaRPr lang="en-US" sz="1600" b="1" dirty="0" smtClean="0"/>
          </a:p>
          <a:p>
            <a:pPr marL="0" indent="0">
              <a:buNone/>
            </a:pPr>
            <a:r>
              <a:rPr lang="en-US" sz="1600" dirty="0" err="1" smtClean="0"/>
              <a:t>db.movies.find</a:t>
            </a:r>
            <a:r>
              <a:rPr lang="en-US" sz="1600" dirty="0"/>
              <a:t>({"</a:t>
            </a:r>
            <a:r>
              <a:rPr lang="en-US" sz="1600" dirty="0" err="1"/>
              <a:t>imdb_score</a:t>
            </a:r>
            <a:r>
              <a:rPr lang="en-US" sz="1600" dirty="0"/>
              <a:t>": {"$</a:t>
            </a:r>
            <a:r>
              <a:rPr lang="en-US" sz="1600" dirty="0" err="1"/>
              <a:t>gte</a:t>
            </a:r>
            <a:r>
              <a:rPr lang="en-US" sz="1600" dirty="0"/>
              <a:t>": float(</a:t>
            </a:r>
            <a:r>
              <a:rPr lang="en-US" sz="1600" dirty="0" err="1"/>
              <a:t>low_range</a:t>
            </a:r>
            <a:r>
              <a:rPr lang="en-US" sz="1600" dirty="0"/>
              <a:t>), "$</a:t>
            </a:r>
            <a:r>
              <a:rPr lang="en-US" sz="1600" dirty="0" err="1"/>
              <a:t>lte</a:t>
            </a:r>
            <a:r>
              <a:rPr lang="en-US" sz="1600" dirty="0"/>
              <a:t>": float(</a:t>
            </a:r>
            <a:r>
              <a:rPr lang="en-US" sz="1600" dirty="0" err="1"/>
              <a:t>high_range</a:t>
            </a:r>
            <a:r>
              <a:rPr lang="en-US" sz="1600" dirty="0"/>
              <a:t>)}, "</a:t>
            </a:r>
            <a:r>
              <a:rPr lang="en-US" sz="1600" dirty="0" err="1"/>
              <a:t>title_year</a:t>
            </a:r>
            <a:r>
              <a:rPr lang="en-US" sz="1600" dirty="0"/>
              <a:t>": </a:t>
            </a:r>
            <a:r>
              <a:rPr lang="en-US" sz="1600" dirty="0" err="1"/>
              <a:t>int</a:t>
            </a:r>
            <a:r>
              <a:rPr lang="en-US" sz="1600" dirty="0"/>
              <a:t>(year)})</a:t>
            </a:r>
            <a:endParaRPr lang="en-IN" sz="1600"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600" y="2298701"/>
            <a:ext cx="5384800" cy="3496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961C0C2C-E2F9-497A-A5E7-5518848AECA7}" type="datetime1">
              <a:rPr lang="en-US" smtClean="0"/>
              <a:t>4/29/2020</a:t>
            </a:fld>
            <a:endParaRPr lang="en-US"/>
          </a:p>
        </p:txBody>
      </p:sp>
      <p:sp>
        <p:nvSpPr>
          <p:cNvPr id="4" name="Footer Placeholder 3"/>
          <p:cNvSpPr>
            <a:spLocks noGrp="1"/>
          </p:cNvSpPr>
          <p:nvPr>
            <p:ph type="ftr" sz="quarter" idx="11"/>
          </p:nvPr>
        </p:nvSpPr>
        <p:spPr/>
        <p:txBody>
          <a:bodyPr/>
          <a:lstStyle/>
          <a:p>
            <a:r>
              <a:rPr lang="en-US" smtClean="0"/>
              <a:t>CS532 - Database Systems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167203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Query </a:t>
            </a:r>
            <a:r>
              <a:rPr lang="en-US" sz="2800" dirty="0" smtClean="0"/>
              <a:t>8:</a:t>
            </a:r>
            <a:r>
              <a:rPr lang="en-US" sz="2800" dirty="0"/>
              <a:t/>
            </a:r>
            <a:br>
              <a:rPr lang="en-US" sz="2800" dirty="0"/>
            </a:br>
            <a:r>
              <a:rPr lang="en-US" sz="2800" dirty="0"/>
              <a:t>Increasing/Decreasing trend of the movie genres for different years</a:t>
            </a:r>
            <a:endParaRPr lang="en-IN" sz="2800" dirty="0"/>
          </a:p>
        </p:txBody>
      </p:sp>
      <p:sp>
        <p:nvSpPr>
          <p:cNvPr id="6" name="Content Placeholder 5"/>
          <p:cNvSpPr>
            <a:spLocks noGrp="1"/>
          </p:cNvSpPr>
          <p:nvPr>
            <p:ph sz="half" idx="1"/>
          </p:nvPr>
        </p:nvSpPr>
        <p:spPr/>
        <p:txBody>
          <a:bodyPr>
            <a:normAutofit/>
          </a:bodyPr>
          <a:lstStyle/>
          <a:p>
            <a:pPr algn="just"/>
            <a:r>
              <a:rPr lang="en-US" sz="1600" dirty="0"/>
              <a:t>We have generated the line graph for this query where we are able to see all the genres with different colors and their increasing/decreasing trends over the year. </a:t>
            </a:r>
            <a:endParaRPr lang="en-US" sz="1600" dirty="0" smtClean="0"/>
          </a:p>
          <a:p>
            <a:pPr algn="just"/>
            <a:r>
              <a:rPr lang="en-US" sz="1600" dirty="0" smtClean="0"/>
              <a:t>Like </a:t>
            </a:r>
            <a:r>
              <a:rPr lang="en-US" sz="1600" dirty="0"/>
              <a:t>for e.g. If we consider the genre </a:t>
            </a:r>
            <a:r>
              <a:rPr lang="en-US" sz="1600" dirty="0" smtClean="0"/>
              <a:t>“</a:t>
            </a:r>
            <a:r>
              <a:rPr lang="en-US" sz="1600" b="1" dirty="0" smtClean="0"/>
              <a:t>crime</a:t>
            </a:r>
            <a:r>
              <a:rPr lang="en-US" sz="1600" dirty="0" smtClean="0"/>
              <a:t>”, </a:t>
            </a:r>
            <a:r>
              <a:rPr lang="en-US" sz="1600" dirty="0"/>
              <a:t>in the </a:t>
            </a:r>
            <a:r>
              <a:rPr lang="en-US" sz="1600" dirty="0" smtClean="0"/>
              <a:t>early years, making </a:t>
            </a:r>
            <a:r>
              <a:rPr lang="en-US" sz="1600" dirty="0"/>
              <a:t>the movie on this genre was </a:t>
            </a:r>
            <a:r>
              <a:rPr lang="en-US" sz="1600" dirty="0" smtClean="0"/>
              <a:t>less popular, </a:t>
            </a:r>
            <a:r>
              <a:rPr lang="en-US" sz="1600" dirty="0"/>
              <a:t>then </a:t>
            </a:r>
            <a:r>
              <a:rPr lang="en-US" sz="1600" dirty="0" smtClean="0"/>
              <a:t>the </a:t>
            </a:r>
            <a:r>
              <a:rPr lang="en-US" sz="1600" dirty="0"/>
              <a:t>directors started </a:t>
            </a:r>
            <a:r>
              <a:rPr lang="en-US" sz="1600" dirty="0" smtClean="0"/>
              <a:t>making more </a:t>
            </a:r>
            <a:r>
              <a:rPr lang="en-US" sz="1600" dirty="0"/>
              <a:t>movies based on this genre, so graph started going up. </a:t>
            </a:r>
            <a:endParaRPr lang="en-US" sz="1600" dirty="0" smtClean="0"/>
          </a:p>
          <a:p>
            <a:pPr algn="just"/>
            <a:r>
              <a:rPr lang="en-US" sz="1600" dirty="0" smtClean="0"/>
              <a:t>Recently </a:t>
            </a:r>
            <a:r>
              <a:rPr lang="en-US" sz="1600" dirty="0"/>
              <a:t>again the graph started coming down. So this way we can get the clear idea of trend of different genres in the </a:t>
            </a:r>
            <a:r>
              <a:rPr lang="en-US" sz="1600" dirty="0" smtClean="0"/>
              <a:t>different </a:t>
            </a:r>
            <a:r>
              <a:rPr lang="en-US" sz="1600" dirty="0"/>
              <a:t>years. </a:t>
            </a:r>
            <a:endParaRPr lang="en-US" sz="1600" dirty="0" smtClean="0"/>
          </a:p>
          <a:p>
            <a:pPr algn="just"/>
            <a:r>
              <a:rPr lang="en-US" sz="1600" b="1" dirty="0" smtClean="0"/>
              <a:t>Query:</a:t>
            </a:r>
          </a:p>
          <a:p>
            <a:pPr marL="0" indent="0">
              <a:buNone/>
            </a:pPr>
            <a:r>
              <a:rPr lang="en-IN" sz="1600" dirty="0" err="1"/>
              <a:t>db.movies.aggregate</a:t>
            </a:r>
            <a:r>
              <a:rPr lang="en-IN" sz="1600" dirty="0"/>
              <a:t>([{"$match</a:t>
            </a:r>
            <a:r>
              <a:rPr lang="en-IN" sz="1600" dirty="0" smtClean="0"/>
              <a:t>":{"</a:t>
            </a:r>
            <a:r>
              <a:rPr lang="en-IN" sz="1600" dirty="0"/>
              <a:t>genres</a:t>
            </a:r>
            <a:r>
              <a:rPr lang="en-IN" sz="1600" dirty="0" smtClean="0"/>
              <a:t>":{"$</a:t>
            </a:r>
            <a:r>
              <a:rPr lang="en-IN" sz="1600" dirty="0"/>
              <a:t>regex": </a:t>
            </a:r>
            <a:r>
              <a:rPr lang="en-IN" sz="1600" dirty="0" err="1" smtClean="0"/>
              <a:t>reg_ex</a:t>
            </a:r>
            <a:r>
              <a:rPr lang="en-IN" sz="1600" dirty="0"/>
              <a:t>}}},{"$group": {"_id": "$</a:t>
            </a:r>
            <a:r>
              <a:rPr lang="en-IN" sz="1600" dirty="0" err="1"/>
              <a:t>title_year</a:t>
            </a:r>
            <a:r>
              <a:rPr lang="en-IN" sz="1600" dirty="0"/>
              <a:t>", "count": {"$sum": 1}}},{"$sort": {"_id": 1}}])</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88969"/>
            <a:ext cx="5384800" cy="3386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CE1300D4-61C6-480F-8B8B-768ECD3A482D}"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10" name="Slide Number Placeholder 9"/>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124318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References:</a:t>
            </a:r>
            <a:endParaRPr lang="en-IN" sz="3600" dirty="0"/>
          </a:p>
        </p:txBody>
      </p:sp>
      <p:sp>
        <p:nvSpPr>
          <p:cNvPr id="3" name="Content Placeholder 2"/>
          <p:cNvSpPr>
            <a:spLocks noGrp="1"/>
          </p:cNvSpPr>
          <p:nvPr>
            <p:ph idx="1"/>
          </p:nvPr>
        </p:nvSpPr>
        <p:spPr/>
        <p:txBody>
          <a:bodyPr>
            <a:normAutofit/>
          </a:bodyPr>
          <a:lstStyle/>
          <a:p>
            <a:r>
              <a:rPr lang="en-IN" sz="1600" dirty="0"/>
              <a:t>IMDB. “What Is IMDb?” IMDb, IMDb.com, help.imdb.com/article/</a:t>
            </a:r>
            <a:r>
              <a:rPr lang="en-IN" sz="1600" dirty="0" err="1"/>
              <a:t>imdb</a:t>
            </a:r>
            <a:r>
              <a:rPr lang="en-IN" sz="1600" dirty="0"/>
              <a:t>/general-information/what-is- </a:t>
            </a:r>
            <a:r>
              <a:rPr lang="en-IN" sz="1600" dirty="0" err="1"/>
              <a:t>imdb</a:t>
            </a:r>
            <a:r>
              <a:rPr lang="en-IN" sz="1600" dirty="0"/>
              <a:t>/G836CY29Z4SGNMK5?ref_=helpart_nav_1</a:t>
            </a:r>
            <a:r>
              <a:rPr lang="en-IN" sz="1600" dirty="0" smtClean="0"/>
              <a:t>#</a:t>
            </a:r>
          </a:p>
          <a:p>
            <a:r>
              <a:rPr lang="en-IN" sz="1600" dirty="0" err="1"/>
              <a:t>Yueming</a:t>
            </a:r>
            <a:r>
              <a:rPr lang="en-IN" sz="1600" dirty="0"/>
              <a:t>. “IMDB 5000 Movie Dataset.” </a:t>
            </a:r>
            <a:r>
              <a:rPr lang="en-IN" sz="1600" dirty="0" err="1"/>
              <a:t>Kaggle</a:t>
            </a:r>
            <a:r>
              <a:rPr lang="en-IN" sz="1600" dirty="0"/>
              <a:t>, 16 Dec. 2017, </a:t>
            </a:r>
            <a:r>
              <a:rPr lang="en-IN" sz="1600" dirty="0" smtClean="0">
                <a:hlinkClick r:id="rId2"/>
              </a:rPr>
              <a:t>www.kaggle.com/carolzhangdc/imdb-5000-movie-dataset</a:t>
            </a:r>
            <a:endParaRPr lang="en-IN" sz="1600" dirty="0" smtClean="0"/>
          </a:p>
          <a:p>
            <a:r>
              <a:rPr lang="en-IN" sz="1600" dirty="0"/>
              <a:t>Flask official Documentation </a:t>
            </a:r>
            <a:r>
              <a:rPr lang="en-IN" sz="1600" dirty="0">
                <a:hlinkClick r:id="rId3"/>
              </a:rPr>
              <a:t>https://flask.palletsprojects.com/en/1.1.x</a:t>
            </a:r>
            <a:r>
              <a:rPr lang="en-IN" sz="1600" dirty="0" smtClean="0">
                <a:hlinkClick r:id="rId3"/>
              </a:rPr>
              <a:t>/</a:t>
            </a:r>
            <a:endParaRPr lang="en-IN" sz="1600" dirty="0" smtClean="0"/>
          </a:p>
          <a:p>
            <a:r>
              <a:rPr lang="en-US" sz="1600" dirty="0"/>
              <a:t>HTML Documentation and tutorial from </a:t>
            </a:r>
            <a:r>
              <a:rPr lang="en-US" sz="1600" dirty="0">
                <a:hlinkClick r:id="rId4"/>
              </a:rPr>
              <a:t>https://www.w3schools.com/html</a:t>
            </a:r>
            <a:r>
              <a:rPr lang="en-US" sz="1600" dirty="0" smtClean="0">
                <a:hlinkClick r:id="rId4"/>
              </a:rPr>
              <a:t>/</a:t>
            </a:r>
            <a:endParaRPr lang="en-US" sz="1600" dirty="0" smtClean="0"/>
          </a:p>
          <a:p>
            <a:r>
              <a:rPr lang="en-US" sz="1600" dirty="0"/>
              <a:t>CSS and Bootstrap from </a:t>
            </a:r>
            <a:r>
              <a:rPr lang="en-US" sz="1600" dirty="0">
                <a:hlinkClick r:id="rId5"/>
              </a:rPr>
              <a:t>https://getbootstrap.com</a:t>
            </a:r>
            <a:r>
              <a:rPr lang="en-US" sz="1600" dirty="0" smtClean="0">
                <a:hlinkClick r:id="rId5"/>
              </a:rPr>
              <a:t>/</a:t>
            </a:r>
            <a:endParaRPr lang="en-US" sz="1600" dirty="0" smtClean="0"/>
          </a:p>
          <a:p>
            <a:r>
              <a:rPr lang="en-IN" sz="1600" dirty="0" smtClean="0"/>
              <a:t>JQuery </a:t>
            </a:r>
            <a:r>
              <a:rPr lang="en-IN" sz="1600" dirty="0"/>
              <a:t>from </a:t>
            </a:r>
            <a:r>
              <a:rPr lang="en-IN" sz="1600" dirty="0">
                <a:hlinkClick r:id="rId6"/>
              </a:rPr>
              <a:t>https://jqueryui.com</a:t>
            </a:r>
            <a:r>
              <a:rPr lang="en-IN" sz="1600" dirty="0" smtClean="0">
                <a:hlinkClick r:id="rId6"/>
              </a:rPr>
              <a:t>/</a:t>
            </a:r>
            <a:endParaRPr lang="en-IN" sz="1600" dirty="0" smtClean="0"/>
          </a:p>
          <a:p>
            <a:r>
              <a:rPr lang="en-US" sz="1600" dirty="0"/>
              <a:t>Referring fonts from </a:t>
            </a:r>
            <a:r>
              <a:rPr lang="en-US" sz="1600" dirty="0">
                <a:hlinkClick r:id="rId7"/>
              </a:rPr>
              <a:t>https://fonts.google.com</a:t>
            </a:r>
            <a:r>
              <a:rPr lang="en-US" sz="1600" dirty="0" smtClean="0">
                <a:hlinkClick r:id="rId7"/>
              </a:rPr>
              <a:t>/</a:t>
            </a:r>
            <a:endParaRPr lang="en-US" sz="1600" dirty="0" smtClean="0"/>
          </a:p>
          <a:p>
            <a:r>
              <a:rPr lang="en-IN" sz="1600" dirty="0" smtClean="0"/>
              <a:t>Animation: </a:t>
            </a:r>
            <a:r>
              <a:rPr lang="en-IN" sz="1600" dirty="0" smtClean="0">
                <a:hlinkClick r:id="rId8"/>
              </a:rPr>
              <a:t>https</a:t>
            </a:r>
            <a:r>
              <a:rPr lang="en-IN" sz="1600" dirty="0">
                <a:hlinkClick r:id="rId8"/>
              </a:rPr>
              <a:t>://</a:t>
            </a:r>
            <a:r>
              <a:rPr lang="en-IN" sz="1600" dirty="0" smtClean="0">
                <a:hlinkClick r:id="rId8"/>
              </a:rPr>
              <a:t>wowjs.uk/docs</a:t>
            </a:r>
            <a:endParaRPr lang="en-IN" sz="1600" dirty="0" smtClean="0"/>
          </a:p>
          <a:p>
            <a:r>
              <a:rPr lang="en-IN" sz="1600" dirty="0"/>
              <a:t>Charts Library: </a:t>
            </a:r>
            <a:r>
              <a:rPr lang="en-IN" sz="1600" dirty="0">
                <a:hlinkClick r:id="rId9"/>
              </a:rPr>
              <a:t>https://www.chartjs.org</a:t>
            </a:r>
            <a:r>
              <a:rPr lang="en-IN" sz="1600" dirty="0" smtClean="0">
                <a:hlinkClick r:id="rId9"/>
              </a:rPr>
              <a:t>/</a:t>
            </a:r>
            <a:endParaRPr lang="en-IN" sz="1600" dirty="0" smtClean="0"/>
          </a:p>
          <a:p>
            <a:r>
              <a:rPr lang="en-IN" sz="1600" dirty="0" smtClean="0"/>
              <a:t>Images of Slider and favicon are referred </a:t>
            </a:r>
            <a:r>
              <a:rPr lang="en-US" sz="1600" dirty="0" smtClean="0">
                <a:hlinkClick r:id="rId10"/>
              </a:rPr>
              <a:t>https</a:t>
            </a:r>
            <a:r>
              <a:rPr lang="en-US" sz="1600" dirty="0">
                <a:hlinkClick r:id="rId10"/>
              </a:rPr>
              <a:t>://</a:t>
            </a:r>
            <a:r>
              <a:rPr lang="en-US" sz="1600" dirty="0" smtClean="0">
                <a:hlinkClick r:id="rId10"/>
              </a:rPr>
              <a:t>www.google.com/imghp?hl=en</a:t>
            </a:r>
            <a:endParaRPr lang="en-US" sz="1600" dirty="0" smtClean="0"/>
          </a:p>
          <a:p>
            <a:pPr marL="0" indent="0">
              <a:buNone/>
            </a:pPr>
            <a:endParaRPr lang="en-IN" sz="1600" dirty="0" smtClean="0"/>
          </a:p>
          <a:p>
            <a:endParaRPr lang="en-IN" sz="1600" dirty="0"/>
          </a:p>
        </p:txBody>
      </p:sp>
      <p:sp>
        <p:nvSpPr>
          <p:cNvPr id="4" name="Date Placeholder 3"/>
          <p:cNvSpPr>
            <a:spLocks noGrp="1"/>
          </p:cNvSpPr>
          <p:nvPr>
            <p:ph type="dt" sz="half" idx="10"/>
          </p:nvPr>
        </p:nvSpPr>
        <p:spPr/>
        <p:txBody>
          <a:bodyPr/>
          <a:lstStyle/>
          <a:p>
            <a:fld id="{02B52437-C628-4DCA-8358-96AA8D496272}"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20987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42F6D-E454-43E2-B71D-428A4BACBF3E}" type="datetime1">
              <a:rPr lang="en-US" smtClean="0"/>
              <a:t>4/29/2020</a:t>
            </a:fld>
            <a:endParaRPr lang="en-US"/>
          </a:p>
        </p:txBody>
      </p:sp>
      <p:sp>
        <p:nvSpPr>
          <p:cNvPr id="3" name="Footer Placeholder 2"/>
          <p:cNvSpPr>
            <a:spLocks noGrp="1"/>
          </p:cNvSpPr>
          <p:nvPr>
            <p:ph type="ftr" sz="quarter" idx="11"/>
          </p:nvPr>
        </p:nvSpPr>
        <p:spPr/>
        <p:txBody>
          <a:bodyPr/>
          <a:lstStyle/>
          <a:p>
            <a:r>
              <a:rPr lang="en-US" smtClean="0"/>
              <a:t>CS532 - Database Systems Project - 3 | IMDB Data Analysis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8204" y="1378039"/>
            <a:ext cx="5552459" cy="3682390"/>
          </a:xfrm>
          <a:prstGeom prst="rect">
            <a:avLst/>
          </a:prstGeom>
        </p:spPr>
      </p:pic>
    </p:spTree>
    <p:extLst>
      <p:ext uri="{BB962C8B-B14F-4D97-AF65-F5344CB8AC3E}">
        <p14:creationId xmlns:p14="http://schemas.microsoft.com/office/powerpoint/2010/main" val="400361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Problem Statement:</a:t>
            </a:r>
            <a:endParaRPr lang="en-US" sz="3600" dirty="0"/>
          </a:p>
        </p:txBody>
      </p:sp>
      <p:sp>
        <p:nvSpPr>
          <p:cNvPr id="2" name="Content Placeholder 1"/>
          <p:cNvSpPr>
            <a:spLocks noGrp="1"/>
          </p:cNvSpPr>
          <p:nvPr>
            <p:ph idx="1"/>
          </p:nvPr>
        </p:nvSpPr>
        <p:spPr/>
        <p:txBody>
          <a:bodyPr/>
          <a:lstStyle/>
          <a:p>
            <a:pPr algn="just"/>
            <a:r>
              <a:rPr lang="en-US" sz="2000" dirty="0"/>
              <a:t>IMDb is the world most popular sites for movies, TV and celebrity content which has been around since </a:t>
            </a:r>
            <a:r>
              <a:rPr lang="en-US" sz="2000" dirty="0" smtClean="0"/>
              <a:t>1990, but being a huge website it difficult to know various details about the movies, celebrities and different correlations in between them.</a:t>
            </a:r>
          </a:p>
          <a:p>
            <a:pPr algn="just"/>
            <a:r>
              <a:rPr lang="en-US" sz="2000" dirty="0"/>
              <a:t>This application aims to give better analysis and experience to the users by giving the curated analysis about the different movies based on their corresponding IMDB scores, revenue generated and also gives a broader view to the user to see what movies they can watch and what is its statistics.</a:t>
            </a:r>
          </a:p>
          <a:p>
            <a:pPr algn="just"/>
            <a:r>
              <a:rPr lang="en-US" sz="2000" dirty="0"/>
              <a:t>Performing all this analysis on such a huge data might be difficult using the </a:t>
            </a:r>
            <a:r>
              <a:rPr lang="en-US" sz="2000" dirty="0" smtClean="0"/>
              <a:t>structured </a:t>
            </a:r>
            <a:r>
              <a:rPr lang="en-US" sz="2000" dirty="0"/>
              <a:t>DB but this is somewhat </a:t>
            </a:r>
            <a:r>
              <a:rPr lang="en-US" sz="2000" dirty="0" smtClean="0"/>
              <a:t>easy by </a:t>
            </a:r>
            <a:r>
              <a:rPr lang="en-US" sz="2000" dirty="0"/>
              <a:t>using the NoSQL-DB</a:t>
            </a:r>
            <a:r>
              <a:rPr lang="en-US" sz="2000" dirty="0" smtClean="0"/>
              <a:t>.</a:t>
            </a:r>
          </a:p>
          <a:p>
            <a:pPr algn="just"/>
            <a:r>
              <a:rPr lang="en-US" sz="2000" dirty="0" smtClean="0"/>
              <a:t>Reading all the analysis in just textual format is also somewhat tedious and time consuming. Hence we have also designed the line and bar graphs to visualize the data in a better way.</a:t>
            </a:r>
            <a:endParaRPr lang="en-US" sz="2000" dirty="0"/>
          </a:p>
        </p:txBody>
      </p:sp>
      <p:sp>
        <p:nvSpPr>
          <p:cNvPr id="4" name="Date Placeholder 3"/>
          <p:cNvSpPr>
            <a:spLocks noGrp="1"/>
          </p:cNvSpPr>
          <p:nvPr>
            <p:ph type="dt" sz="half" idx="10"/>
          </p:nvPr>
        </p:nvSpPr>
        <p:spPr/>
        <p:txBody>
          <a:bodyPr/>
          <a:lstStyle/>
          <a:p>
            <a:fld id="{B33F192F-CDE5-49C2-A5EC-DADC21DDB97D}"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Software Design/Technologies and Tools Used:</a:t>
            </a:r>
            <a:endParaRPr lang="en-US" sz="3600" dirty="0"/>
          </a:p>
        </p:txBody>
      </p:sp>
      <p:sp>
        <p:nvSpPr>
          <p:cNvPr id="2" name="Content Placeholder 1"/>
          <p:cNvSpPr>
            <a:spLocks noGrp="1"/>
          </p:cNvSpPr>
          <p:nvPr>
            <p:ph idx="1"/>
          </p:nvPr>
        </p:nvSpPr>
        <p:spPr/>
        <p:txBody>
          <a:bodyPr>
            <a:normAutofit lnSpcReduction="10000"/>
          </a:bodyPr>
          <a:lstStyle/>
          <a:p>
            <a:pPr algn="just"/>
            <a:r>
              <a:rPr lang="en-US" sz="2000" b="1" dirty="0" smtClean="0"/>
              <a:t>Database: </a:t>
            </a:r>
            <a:r>
              <a:rPr lang="en-US" sz="2000" dirty="0" smtClean="0"/>
              <a:t>We have used the NoSQL DB “</a:t>
            </a:r>
            <a:r>
              <a:rPr lang="en-US" sz="2000" b="1" i="1" dirty="0" smtClean="0"/>
              <a:t>MongoDB</a:t>
            </a:r>
            <a:r>
              <a:rPr lang="en-US" sz="2000" dirty="0" smtClean="0"/>
              <a:t>” to store all the data. It is basically an </a:t>
            </a:r>
            <a:r>
              <a:rPr lang="en-US" sz="2000" dirty="0"/>
              <a:t>o</a:t>
            </a:r>
            <a:r>
              <a:rPr lang="en-US" sz="2000" dirty="0" smtClean="0"/>
              <a:t>pen source, document based database and also it provides the support to store unstructured data and that can be retrieved in different forms.</a:t>
            </a:r>
          </a:p>
          <a:p>
            <a:pPr algn="just"/>
            <a:r>
              <a:rPr lang="en-US" sz="2000" dirty="0" smtClean="0"/>
              <a:t>For our project we have stored the </a:t>
            </a:r>
            <a:r>
              <a:rPr lang="en-US" sz="2000" dirty="0"/>
              <a:t>d</a:t>
            </a:r>
            <a:r>
              <a:rPr lang="en-US" sz="2000" dirty="0" smtClean="0"/>
              <a:t>ata in a database named “</a:t>
            </a:r>
            <a:r>
              <a:rPr lang="en-US" sz="2000" b="1" i="1" dirty="0" smtClean="0"/>
              <a:t>movies</a:t>
            </a:r>
            <a:r>
              <a:rPr lang="en-US" sz="2000" dirty="0" smtClean="0"/>
              <a:t>” and inside the database there is a collection named “</a:t>
            </a:r>
            <a:r>
              <a:rPr lang="en-US" sz="2000" b="1" i="1" dirty="0" smtClean="0"/>
              <a:t>movies</a:t>
            </a:r>
            <a:r>
              <a:rPr lang="en-US" sz="2000" dirty="0" smtClean="0"/>
              <a:t>”.</a:t>
            </a:r>
          </a:p>
          <a:p>
            <a:pPr algn="just"/>
            <a:r>
              <a:rPr lang="en-US" sz="2000" b="1" dirty="0" smtClean="0"/>
              <a:t>Frontend: </a:t>
            </a:r>
            <a:r>
              <a:rPr lang="en-US" sz="2000" dirty="0" smtClean="0"/>
              <a:t>After the data being retrieved in python, we have displayed the data in a user friendly manner using HTML, CSS and JavaScript. HTML</a:t>
            </a:r>
            <a:r>
              <a:rPr lang="en-US" sz="2000" dirty="0"/>
              <a:t>, gives user the provision to give the input to the application by either selecting year, selecting genre, sliding the lower and upper bound of the </a:t>
            </a:r>
            <a:r>
              <a:rPr lang="en-US" sz="2000" dirty="0" smtClean="0"/>
              <a:t>IMDb Score range </a:t>
            </a:r>
            <a:r>
              <a:rPr lang="en-US" sz="2000" dirty="0"/>
              <a:t>etc. </a:t>
            </a:r>
            <a:endParaRPr lang="en-US" sz="2000" dirty="0" smtClean="0"/>
          </a:p>
          <a:p>
            <a:pPr algn="just"/>
            <a:r>
              <a:rPr lang="en-US" sz="2000" b="1" dirty="0" smtClean="0"/>
              <a:t>Backend: </a:t>
            </a:r>
            <a:r>
              <a:rPr lang="en-US" sz="2000" dirty="0"/>
              <a:t>W</a:t>
            </a:r>
            <a:r>
              <a:rPr lang="en-US" sz="2000" dirty="0" smtClean="0"/>
              <a:t>e have used </a:t>
            </a:r>
            <a:r>
              <a:rPr lang="en-US" sz="2000" dirty="0"/>
              <a:t>Python programming language for performing the analysis stated in </a:t>
            </a:r>
            <a:r>
              <a:rPr lang="en-US" sz="2000" dirty="0" smtClean="0"/>
              <a:t>the proposal. </a:t>
            </a:r>
            <a:r>
              <a:rPr lang="en-US" sz="2000" dirty="0"/>
              <a:t>Python programming language will be used to retrieve data from MongoDB and transform the data into the needed format for the analysis. </a:t>
            </a:r>
            <a:endParaRPr lang="en-US" sz="2000" dirty="0" smtClean="0"/>
          </a:p>
          <a:p>
            <a:pPr algn="just"/>
            <a:r>
              <a:rPr lang="en-US" sz="2000" b="1" dirty="0" smtClean="0"/>
              <a:t>Middleware: </a:t>
            </a:r>
            <a:r>
              <a:rPr lang="en-US" sz="2000" dirty="0" smtClean="0"/>
              <a:t>To wrap the whole project and create a connection we have used micro-framework “</a:t>
            </a:r>
            <a:r>
              <a:rPr lang="en-US" sz="2000" b="1" dirty="0" smtClean="0"/>
              <a:t>Flask</a:t>
            </a:r>
            <a:r>
              <a:rPr lang="en-US" sz="2000" dirty="0" smtClean="0"/>
              <a:t>” as the scaffolding for developing the web-based application.</a:t>
            </a:r>
            <a:endParaRPr lang="en-US" sz="2000" dirty="0"/>
          </a:p>
        </p:txBody>
      </p:sp>
      <p:sp>
        <p:nvSpPr>
          <p:cNvPr id="4" name="Date Placeholder 3"/>
          <p:cNvSpPr>
            <a:spLocks noGrp="1"/>
          </p:cNvSpPr>
          <p:nvPr>
            <p:ph type="dt" sz="half" idx="10"/>
          </p:nvPr>
        </p:nvSpPr>
        <p:spPr/>
        <p:txBody>
          <a:bodyPr/>
          <a:lstStyle/>
          <a:p>
            <a:fld id="{7DEDC3A1-BEFC-494D-82C9-AC0E7A8F9FC6}"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Data Cleaning </a:t>
            </a:r>
            <a:r>
              <a:rPr lang="en-IN" sz="3600" dirty="0" smtClean="0"/>
              <a:t>Process:</a:t>
            </a:r>
            <a:endParaRPr lang="en-IN" sz="3600" dirty="0"/>
          </a:p>
        </p:txBody>
      </p:sp>
      <p:sp>
        <p:nvSpPr>
          <p:cNvPr id="3" name="Content Placeholder 2"/>
          <p:cNvSpPr>
            <a:spLocks noGrp="1"/>
          </p:cNvSpPr>
          <p:nvPr>
            <p:ph idx="1"/>
          </p:nvPr>
        </p:nvSpPr>
        <p:spPr/>
        <p:txBody>
          <a:bodyPr>
            <a:normAutofit/>
          </a:bodyPr>
          <a:lstStyle/>
          <a:p>
            <a:pPr marL="0" indent="0">
              <a:buNone/>
            </a:pPr>
            <a:r>
              <a:rPr lang="en-US" sz="2000" dirty="0" smtClean="0"/>
              <a:t>We </a:t>
            </a:r>
            <a:r>
              <a:rPr lang="en-US" sz="2000" dirty="0"/>
              <a:t>have done following things to clean and purify the </a:t>
            </a:r>
            <a:r>
              <a:rPr lang="en-US" sz="2000" dirty="0" smtClean="0"/>
              <a:t>data so that all the results are proper and valid: </a:t>
            </a:r>
            <a:endParaRPr lang="en-IN" sz="2000" dirty="0"/>
          </a:p>
          <a:p>
            <a:r>
              <a:rPr lang="en-US" sz="2000" dirty="0"/>
              <a:t>For the Null values in the column with </a:t>
            </a:r>
            <a:r>
              <a:rPr lang="en-US" sz="2000" dirty="0" smtClean="0"/>
              <a:t>number </a:t>
            </a:r>
            <a:r>
              <a:rPr lang="en-US" sz="2000" dirty="0"/>
              <a:t>as </a:t>
            </a:r>
            <a:r>
              <a:rPr lang="en-US" sz="2000" dirty="0" smtClean="0"/>
              <a:t>datatype</a:t>
            </a:r>
            <a:r>
              <a:rPr lang="en-US" sz="2000" dirty="0"/>
              <a:t>, we have filled it with </a:t>
            </a:r>
            <a:r>
              <a:rPr lang="en-US" sz="2000" dirty="0" smtClean="0"/>
              <a:t>average </a:t>
            </a:r>
            <a:r>
              <a:rPr lang="en-US" sz="2000" dirty="0"/>
              <a:t>of </a:t>
            </a:r>
            <a:r>
              <a:rPr lang="en-US" sz="2000" dirty="0" smtClean="0"/>
              <a:t>that column</a:t>
            </a:r>
            <a:r>
              <a:rPr lang="en-US" sz="2000" dirty="0"/>
              <a:t>. </a:t>
            </a:r>
            <a:endParaRPr lang="en-IN" sz="2000" dirty="0"/>
          </a:p>
          <a:p>
            <a:r>
              <a:rPr lang="en-US" sz="2000" dirty="0"/>
              <a:t>For the </a:t>
            </a:r>
            <a:r>
              <a:rPr lang="en-US" sz="2000" dirty="0" smtClean="0"/>
              <a:t>columns </a:t>
            </a:r>
            <a:r>
              <a:rPr lang="en-US" sz="2000" dirty="0"/>
              <a:t>of </a:t>
            </a:r>
            <a:r>
              <a:rPr lang="en-US" sz="2000" dirty="0" smtClean="0"/>
              <a:t>consisting of data related to revenue</a:t>
            </a:r>
            <a:r>
              <a:rPr lang="en-US" sz="2000" dirty="0"/>
              <a:t>, we have generated the random number between the specific ranges to fill out null values. </a:t>
            </a:r>
            <a:endParaRPr lang="en-IN" sz="2000" dirty="0"/>
          </a:p>
          <a:p>
            <a:r>
              <a:rPr lang="en-US" sz="2000" dirty="0" smtClean="0"/>
              <a:t>Excel formulas are used </a:t>
            </a:r>
            <a:r>
              <a:rPr lang="en-US" sz="2000" dirty="0"/>
              <a:t>to trim and remove the </a:t>
            </a:r>
            <a:r>
              <a:rPr lang="en-US" sz="2000" dirty="0" smtClean="0"/>
              <a:t>unnecessary </a:t>
            </a:r>
            <a:r>
              <a:rPr lang="en-US" sz="2000" dirty="0"/>
              <a:t>blanks spaces in between the words and at the </a:t>
            </a:r>
            <a:r>
              <a:rPr lang="en-US" sz="2000" dirty="0" smtClean="0"/>
              <a:t>end of the word.</a:t>
            </a:r>
            <a:endParaRPr lang="en-IN" sz="2000" dirty="0"/>
          </a:p>
          <a:p>
            <a:r>
              <a:rPr lang="en-US" sz="2000" dirty="0"/>
              <a:t>For null values in the columns with the string datatype we have </a:t>
            </a:r>
            <a:r>
              <a:rPr lang="en-US" sz="2000" dirty="0" smtClean="0"/>
              <a:t>replaced </a:t>
            </a:r>
            <a:r>
              <a:rPr lang="en-US" sz="2000" dirty="0"/>
              <a:t>it with </a:t>
            </a:r>
            <a:r>
              <a:rPr lang="en-US" sz="2000" dirty="0" smtClean="0"/>
              <a:t>dummy </a:t>
            </a:r>
            <a:r>
              <a:rPr lang="en-US" sz="2000" dirty="0"/>
              <a:t>string</a:t>
            </a:r>
            <a:r>
              <a:rPr lang="en-US" sz="2000" dirty="0" smtClean="0"/>
              <a:t>.</a:t>
            </a:r>
            <a:endParaRPr lang="en-US" sz="2000" dirty="0"/>
          </a:p>
          <a:p>
            <a:endParaRPr lang="en-IN" sz="2000" dirty="0"/>
          </a:p>
        </p:txBody>
      </p:sp>
      <p:sp>
        <p:nvSpPr>
          <p:cNvPr id="7" name="Date Placeholder 6"/>
          <p:cNvSpPr>
            <a:spLocks noGrp="1"/>
          </p:cNvSpPr>
          <p:nvPr>
            <p:ph type="dt" sz="half" idx="10"/>
          </p:nvPr>
        </p:nvSpPr>
        <p:spPr/>
        <p:txBody>
          <a:bodyPr/>
          <a:lstStyle/>
          <a:p>
            <a:fld id="{8CDDDD97-EF5D-44A4-BBFC-0B312DD46FEF}" type="datetime1">
              <a:rPr lang="en-US" smtClean="0"/>
              <a:t>4/29/2020</a:t>
            </a:fld>
            <a:endParaRPr lang="en-US"/>
          </a:p>
        </p:txBody>
      </p:sp>
      <p:sp>
        <p:nvSpPr>
          <p:cNvPr id="8" name="Footer Placeholder 7"/>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266057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Operations/Queries Supported:</a:t>
            </a:r>
            <a:endParaRPr lang="en-US" sz="3600" dirty="0"/>
          </a:p>
        </p:txBody>
      </p:sp>
      <p:sp>
        <p:nvSpPr>
          <p:cNvPr id="2" name="Content Placeholder 1"/>
          <p:cNvSpPr>
            <a:spLocks noGrp="1"/>
          </p:cNvSpPr>
          <p:nvPr>
            <p:ph idx="1"/>
          </p:nvPr>
        </p:nvSpPr>
        <p:spPr/>
        <p:txBody>
          <a:bodyPr>
            <a:normAutofit/>
          </a:bodyPr>
          <a:lstStyle/>
          <a:p>
            <a:pPr algn="just"/>
            <a:r>
              <a:rPr lang="en-US" sz="2000" dirty="0" smtClean="0"/>
              <a:t>All the queries are “select” queries, we fire the queries to the MongoDB Dataset, retrieve the data and we then represent it in the format as needed.</a:t>
            </a:r>
          </a:p>
          <a:p>
            <a:pPr algn="just"/>
            <a:r>
              <a:rPr lang="en-US" sz="2000" dirty="0" smtClean="0"/>
              <a:t>We simply need to pass the parameter as an input like:</a:t>
            </a:r>
          </a:p>
          <a:p>
            <a:pPr lvl="1" algn="just"/>
            <a:r>
              <a:rPr lang="en-US" sz="2000" dirty="0" smtClean="0"/>
              <a:t>Year </a:t>
            </a:r>
            <a:r>
              <a:rPr lang="en-US" sz="2000" dirty="0" smtClean="0">
                <a:sym typeface="Wingdings" panose="05000000000000000000" pitchFamily="2" charset="2"/>
              </a:rPr>
              <a:t> </a:t>
            </a:r>
            <a:r>
              <a:rPr lang="en-US" sz="2000" dirty="0" smtClean="0">
                <a:sym typeface="Wingdings" panose="05000000000000000000" pitchFamily="2" charset="2"/>
              </a:rPr>
              <a:t>Year </a:t>
            </a:r>
            <a:r>
              <a:rPr lang="en-US" sz="2000" dirty="0" smtClean="0">
                <a:sym typeface="Wingdings" panose="05000000000000000000" pitchFamily="2" charset="2"/>
              </a:rPr>
              <a:t>of the movie released</a:t>
            </a:r>
          </a:p>
          <a:p>
            <a:pPr lvl="1" algn="just"/>
            <a:r>
              <a:rPr lang="en-US" sz="2000" dirty="0" smtClean="0">
                <a:sym typeface="Wingdings" panose="05000000000000000000" pitchFamily="2" charset="2"/>
              </a:rPr>
              <a:t>Genre  Movies from the specific year of specific genre.</a:t>
            </a:r>
          </a:p>
          <a:p>
            <a:pPr lvl="1" algn="just"/>
            <a:r>
              <a:rPr lang="en-US" sz="2000" dirty="0" smtClean="0">
                <a:sym typeface="Wingdings" panose="05000000000000000000" pitchFamily="2" charset="2"/>
              </a:rPr>
              <a:t>Range slider  Slider to give the lower and upper bound of the IMDB Score.</a:t>
            </a:r>
          </a:p>
          <a:p>
            <a:pPr algn="just"/>
            <a:r>
              <a:rPr lang="en-US" sz="2000" dirty="0" smtClean="0"/>
              <a:t>The search or select operation is facilitated by the mongo query ‘</a:t>
            </a:r>
            <a:r>
              <a:rPr lang="en-US" sz="2000" b="1" dirty="0" smtClean="0"/>
              <a:t>find</a:t>
            </a:r>
            <a:r>
              <a:rPr lang="en-US" sz="2000" dirty="0" smtClean="0"/>
              <a:t>’ in a MongoDB.</a:t>
            </a:r>
          </a:p>
          <a:p>
            <a:pPr algn="just"/>
            <a:r>
              <a:rPr lang="en-US" sz="2000" dirty="0" smtClean="0"/>
              <a:t>Following slides describe the queries supported by this application</a:t>
            </a:r>
          </a:p>
          <a:p>
            <a:pPr marL="0" indent="0" algn="just">
              <a:buNone/>
            </a:pPr>
            <a:endParaRPr lang="en-US" sz="2000" dirty="0"/>
          </a:p>
        </p:txBody>
      </p:sp>
      <p:sp>
        <p:nvSpPr>
          <p:cNvPr id="4" name="Date Placeholder 3"/>
          <p:cNvSpPr>
            <a:spLocks noGrp="1"/>
          </p:cNvSpPr>
          <p:nvPr>
            <p:ph type="dt" sz="half" idx="10"/>
          </p:nvPr>
        </p:nvSpPr>
        <p:spPr/>
        <p:txBody>
          <a:bodyPr/>
          <a:lstStyle/>
          <a:p>
            <a:fld id="{612E9893-5FCF-4FFB-9FCD-729A65E9B2C9}" type="datetime1">
              <a:rPr lang="en-US" smtClean="0"/>
              <a:t>4/29/2020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1:</a:t>
            </a:r>
            <a:br>
              <a:rPr lang="en-US" sz="2800" dirty="0"/>
            </a:br>
            <a:r>
              <a:rPr lang="en-US" sz="2800" dirty="0"/>
              <a:t>List of movies yearly</a:t>
            </a:r>
            <a:endParaRPr lang="en-IN" sz="2400" dirty="0"/>
          </a:p>
        </p:txBody>
      </p:sp>
      <p:sp>
        <p:nvSpPr>
          <p:cNvPr id="3" name="Content Placeholder 2"/>
          <p:cNvSpPr>
            <a:spLocks noGrp="1"/>
          </p:cNvSpPr>
          <p:nvPr>
            <p:ph sz="half" idx="1"/>
          </p:nvPr>
        </p:nvSpPr>
        <p:spPr/>
        <p:txBody>
          <a:bodyPr>
            <a:normAutofit/>
          </a:bodyPr>
          <a:lstStyle/>
          <a:p>
            <a:pPr algn="just"/>
            <a:r>
              <a:rPr lang="en-US" sz="1600" dirty="0"/>
              <a:t> This query help us to list the all movies for the selected year in the tabular format. </a:t>
            </a:r>
          </a:p>
          <a:p>
            <a:pPr algn="just"/>
            <a:r>
              <a:rPr lang="en-US" sz="1600" dirty="0"/>
              <a:t>We take the “</a:t>
            </a:r>
            <a:r>
              <a:rPr lang="en-US" sz="1600" b="1" dirty="0"/>
              <a:t>year</a:t>
            </a:r>
            <a:r>
              <a:rPr lang="en-US" sz="1600" dirty="0"/>
              <a:t>” as an input from the user via drop down menu. After he clicks submit, we fire a select query in the MongoDB Database to fetch all the movies released in that particular year. </a:t>
            </a:r>
            <a:endParaRPr lang="en-US" sz="1600" dirty="0" smtClean="0"/>
          </a:p>
          <a:p>
            <a:pPr algn="just"/>
            <a:r>
              <a:rPr lang="en-US" sz="1600" b="1" dirty="0" smtClean="0"/>
              <a:t>Query:</a:t>
            </a:r>
          </a:p>
          <a:p>
            <a:pPr marL="0" indent="0">
              <a:buNone/>
            </a:pPr>
            <a:r>
              <a:rPr lang="en-US" sz="1600" dirty="0" err="1"/>
              <a:t>db.movies.find</a:t>
            </a:r>
            <a:r>
              <a:rPr lang="en-US" sz="1600" dirty="0"/>
              <a:t>({'</a:t>
            </a:r>
            <a:r>
              <a:rPr lang="en-US" sz="1600" dirty="0" err="1"/>
              <a:t>title_year</a:t>
            </a:r>
            <a:r>
              <a:rPr lang="en-US" sz="1600" dirty="0"/>
              <a:t>': </a:t>
            </a:r>
            <a:r>
              <a:rPr lang="en-US" sz="1600" dirty="0" err="1"/>
              <a:t>int</a:t>
            </a:r>
            <a:r>
              <a:rPr lang="en-US" sz="1600" dirty="0"/>
              <a:t>(year</a:t>
            </a:r>
            <a:r>
              <a:rPr lang="en-US" sz="1600" dirty="0" smtClean="0"/>
              <a:t>)},</a:t>
            </a:r>
          </a:p>
          <a:p>
            <a:pPr marL="0" indent="0">
              <a:buNone/>
            </a:pPr>
            <a:r>
              <a:rPr lang="en-US" sz="1600" dirty="0" smtClean="0"/>
              <a:t>{'_</a:t>
            </a:r>
            <a:r>
              <a:rPr lang="en-US" sz="1600" dirty="0"/>
              <a:t>id': 0, '</a:t>
            </a:r>
            <a:r>
              <a:rPr lang="en-US" sz="1600" dirty="0" err="1"/>
              <a:t>movie_title</a:t>
            </a:r>
            <a:r>
              <a:rPr lang="en-US" sz="1600" dirty="0"/>
              <a:t>': 1, '</a:t>
            </a:r>
            <a:r>
              <a:rPr lang="en-US" sz="1600" dirty="0" err="1"/>
              <a:t>director_name</a:t>
            </a:r>
            <a:r>
              <a:rPr lang="en-US" sz="1600" dirty="0"/>
              <a:t>': 1, '</a:t>
            </a:r>
            <a:r>
              <a:rPr lang="en-US" sz="1600" dirty="0" err="1"/>
              <a:t>content_rating</a:t>
            </a:r>
            <a:r>
              <a:rPr lang="en-US" sz="1600" dirty="0"/>
              <a:t>': 1, 'duration': 1</a:t>
            </a:r>
            <a:r>
              <a:rPr lang="en-US" sz="1600" dirty="0" smtClean="0"/>
              <a:t>, </a:t>
            </a:r>
            <a:r>
              <a:rPr lang="en-US" sz="1600" dirty="0"/>
              <a:t>'language': 1</a:t>
            </a:r>
            <a:r>
              <a:rPr lang="en-US" sz="1600" dirty="0" smtClean="0"/>
              <a:t>, </a:t>
            </a:r>
            <a:r>
              <a:rPr lang="en-US" sz="1600" dirty="0"/>
              <a:t>'country': 1, 'genres': 1, '</a:t>
            </a:r>
            <a:r>
              <a:rPr lang="en-US" sz="1600" dirty="0" err="1"/>
              <a:t>imdb_score</a:t>
            </a:r>
            <a:r>
              <a:rPr lang="en-US" sz="1600" dirty="0"/>
              <a:t>': 1})</a:t>
            </a:r>
          </a:p>
        </p:txBody>
      </p:sp>
      <p:sp>
        <p:nvSpPr>
          <p:cNvPr id="7" name="Date Placeholder 6"/>
          <p:cNvSpPr>
            <a:spLocks noGrp="1"/>
          </p:cNvSpPr>
          <p:nvPr>
            <p:ph type="dt" sz="half" idx="10"/>
          </p:nvPr>
        </p:nvSpPr>
        <p:spPr/>
        <p:txBody>
          <a:bodyPr/>
          <a:lstStyle/>
          <a:p>
            <a:fld id="{422293D6-3002-4345-9C8E-E964AC3D68D6}" type="datetime1">
              <a:rPr lang="en-US" smtClean="0"/>
              <a:t>4/29/2020</a:t>
            </a:fld>
            <a:endParaRPr lang="en-US"/>
          </a:p>
        </p:txBody>
      </p:sp>
      <p:sp>
        <p:nvSpPr>
          <p:cNvPr id="11" name="Footer Placeholder 10"/>
          <p:cNvSpPr>
            <a:spLocks noGrp="1"/>
          </p:cNvSpPr>
          <p:nvPr>
            <p:ph type="ftr" sz="quarter" idx="11"/>
          </p:nvPr>
        </p:nvSpPr>
        <p:spPr/>
        <p:txBody>
          <a:bodyPr/>
          <a:lstStyle/>
          <a:p>
            <a:r>
              <a:rPr lang="en-US" smtClean="0"/>
              <a:t>CS532 - Database Systems Project - 3 | IMDB Data Analysis</a:t>
            </a:r>
            <a:endParaRPr lang="en-US" dirty="0"/>
          </a:p>
        </p:txBody>
      </p:sp>
      <p:sp>
        <p:nvSpPr>
          <p:cNvPr id="12" name="Slide Number Placeholder 11"/>
          <p:cNvSpPr>
            <a:spLocks noGrp="1"/>
          </p:cNvSpPr>
          <p:nvPr>
            <p:ph type="sldNum" sz="quarter" idx="12"/>
          </p:nvPr>
        </p:nvSpPr>
        <p:spPr/>
        <p:txBody>
          <a:bodyPr/>
          <a:lstStyle/>
          <a:p>
            <a:fld id="{401CF334-2D5C-4859-84A6-CA7E6E43FAEB}" type="slidenum">
              <a:rPr lang="en-US" smtClean="0"/>
              <a:t>6</a:t>
            </a:fld>
            <a:endParaRPr lang="en-US"/>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170375"/>
            <a:ext cx="5384800" cy="1887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9545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2:</a:t>
            </a:r>
            <a:br>
              <a:rPr lang="en-US" sz="2800" dirty="0"/>
            </a:br>
            <a:r>
              <a:rPr lang="en-US" sz="2800" dirty="0"/>
              <a:t>List of movies based on genre</a:t>
            </a:r>
            <a:endParaRPr lang="en-IN" sz="2400" dirty="0"/>
          </a:p>
        </p:txBody>
      </p:sp>
      <p:sp>
        <p:nvSpPr>
          <p:cNvPr id="3" name="Content Placeholder 2"/>
          <p:cNvSpPr>
            <a:spLocks noGrp="1"/>
          </p:cNvSpPr>
          <p:nvPr>
            <p:ph sz="half" idx="1"/>
          </p:nvPr>
        </p:nvSpPr>
        <p:spPr/>
        <p:txBody>
          <a:bodyPr>
            <a:normAutofit/>
          </a:bodyPr>
          <a:lstStyle/>
          <a:p>
            <a:pPr algn="just"/>
            <a:r>
              <a:rPr lang="en-US" sz="1600" dirty="0"/>
              <a:t>This query help us to list the all movies for the selected year and selected genre in the tabular format. </a:t>
            </a:r>
          </a:p>
          <a:p>
            <a:pPr algn="just"/>
            <a:r>
              <a:rPr lang="en-US" sz="1600" dirty="0"/>
              <a:t>We take the “</a:t>
            </a:r>
            <a:r>
              <a:rPr lang="en-US" sz="1600" b="1" dirty="0"/>
              <a:t>year</a:t>
            </a:r>
            <a:r>
              <a:rPr lang="en-US" sz="1600" dirty="0"/>
              <a:t>” and “</a:t>
            </a:r>
            <a:r>
              <a:rPr lang="en-US" sz="1600" b="1" dirty="0"/>
              <a:t>genre</a:t>
            </a:r>
            <a:r>
              <a:rPr lang="en-US" sz="1600" dirty="0"/>
              <a:t>” as an input from the user via drop down menu. After he clicks submit, we fire a select query in the MongoDB database to fetch all the movies released in that particular year and filter the movies in that year based on genre. </a:t>
            </a:r>
            <a:endParaRPr lang="en-US" sz="1600" dirty="0" smtClean="0"/>
          </a:p>
          <a:p>
            <a:pPr algn="just"/>
            <a:r>
              <a:rPr lang="en-US" sz="1600" b="1" dirty="0" smtClean="0"/>
              <a:t>Query:</a:t>
            </a:r>
          </a:p>
          <a:p>
            <a:pPr marL="0" indent="0">
              <a:buNone/>
            </a:pPr>
            <a:r>
              <a:rPr lang="en-US" sz="1600" dirty="0" err="1"/>
              <a:t>db.movies.find</a:t>
            </a:r>
            <a:r>
              <a:rPr lang="en-US" sz="1600" dirty="0"/>
              <a:t>({"genres": {"$regex": </a:t>
            </a:r>
            <a:r>
              <a:rPr lang="en-US" sz="1600" dirty="0" err="1"/>
              <a:t>reg_exp</a:t>
            </a:r>
            <a:r>
              <a:rPr lang="en-US" sz="1600" dirty="0"/>
              <a:t>}, "</a:t>
            </a:r>
            <a:r>
              <a:rPr lang="en-US" sz="1600" dirty="0" err="1"/>
              <a:t>title_year</a:t>
            </a:r>
            <a:r>
              <a:rPr lang="en-US" sz="1600" dirty="0"/>
              <a:t>": </a:t>
            </a:r>
            <a:r>
              <a:rPr lang="en-US" sz="1600" dirty="0" err="1"/>
              <a:t>int</a:t>
            </a:r>
            <a:r>
              <a:rPr lang="en-US" sz="1600" dirty="0"/>
              <a:t>(year)}).sort("</a:t>
            </a:r>
            <a:r>
              <a:rPr lang="en-US" sz="1600" dirty="0" err="1"/>
              <a:t>movie_title</a:t>
            </a:r>
            <a:r>
              <a:rPr lang="en-US" sz="1600" dirty="0"/>
              <a:t>")</a:t>
            </a:r>
            <a:endParaRPr lang="en-US" sz="1600" dirty="0" smtClean="0"/>
          </a:p>
        </p:txBody>
      </p:sp>
      <p:sp>
        <p:nvSpPr>
          <p:cNvPr id="7" name="Date Placeholder 6"/>
          <p:cNvSpPr>
            <a:spLocks noGrp="1"/>
          </p:cNvSpPr>
          <p:nvPr>
            <p:ph type="dt" sz="half" idx="10"/>
          </p:nvPr>
        </p:nvSpPr>
        <p:spPr/>
        <p:txBody>
          <a:bodyPr/>
          <a:lstStyle/>
          <a:p>
            <a:fld id="{422293D6-3002-4345-9C8E-E964AC3D68D6}" type="datetime1">
              <a:rPr lang="en-US" smtClean="0"/>
              <a:t>4/29/2020</a:t>
            </a:fld>
            <a:endParaRPr lang="en-US"/>
          </a:p>
        </p:txBody>
      </p:sp>
      <p:sp>
        <p:nvSpPr>
          <p:cNvPr id="11" name="Footer Placeholder 10"/>
          <p:cNvSpPr>
            <a:spLocks noGrp="1"/>
          </p:cNvSpPr>
          <p:nvPr>
            <p:ph type="ftr" sz="quarter" idx="11"/>
          </p:nvPr>
        </p:nvSpPr>
        <p:spPr/>
        <p:txBody>
          <a:bodyPr/>
          <a:lstStyle/>
          <a:p>
            <a:r>
              <a:rPr lang="en-US" smtClean="0"/>
              <a:t>CS532 - Database Systems Project - 3 | IMDB Data Analysis</a:t>
            </a:r>
            <a:endParaRPr lang="en-US" dirty="0"/>
          </a:p>
        </p:txBody>
      </p:sp>
      <p:sp>
        <p:nvSpPr>
          <p:cNvPr id="12" name="Slide Number Placeholder 11"/>
          <p:cNvSpPr>
            <a:spLocks noGrp="1"/>
          </p:cNvSpPr>
          <p:nvPr>
            <p:ph type="sldNum" sz="quarter" idx="12"/>
          </p:nvPr>
        </p:nvSpPr>
        <p:spPr/>
        <p:txBody>
          <a:bodyPr/>
          <a:lstStyle/>
          <a:p>
            <a:fld id="{401CF334-2D5C-4859-84A6-CA7E6E43FAEB}" type="slidenum">
              <a:rPr lang="en-US" smtClean="0"/>
              <a:t>7</a:t>
            </a:fld>
            <a:endParaRPr lang="en-US"/>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920085"/>
            <a:ext cx="5384800" cy="1778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1216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3:</a:t>
            </a:r>
            <a:br>
              <a:rPr lang="en-US" sz="2800" dirty="0"/>
            </a:br>
            <a:r>
              <a:rPr lang="en-US" sz="2800" dirty="0"/>
              <a:t>List of actors and number of movies starred by </a:t>
            </a:r>
            <a:r>
              <a:rPr lang="en-US" sz="2800" dirty="0" smtClean="0"/>
              <a:t>that </a:t>
            </a:r>
            <a:r>
              <a:rPr lang="en-US" sz="2800" dirty="0"/>
              <a:t>actor</a:t>
            </a:r>
            <a:endParaRPr lang="en-IN" sz="2400" dirty="0"/>
          </a:p>
        </p:txBody>
      </p:sp>
      <p:sp>
        <p:nvSpPr>
          <p:cNvPr id="3" name="Content Placeholder 2"/>
          <p:cNvSpPr>
            <a:spLocks noGrp="1"/>
          </p:cNvSpPr>
          <p:nvPr>
            <p:ph sz="half" idx="1"/>
          </p:nvPr>
        </p:nvSpPr>
        <p:spPr/>
        <p:txBody>
          <a:bodyPr>
            <a:normAutofit/>
          </a:bodyPr>
          <a:lstStyle/>
          <a:p>
            <a:pPr algn="just"/>
            <a:r>
              <a:rPr lang="en-US" sz="1600" dirty="0"/>
              <a:t>This query help us to list the all actors and </a:t>
            </a:r>
            <a:r>
              <a:rPr lang="en-US" sz="1600" dirty="0" smtClean="0"/>
              <a:t>get the count of number </a:t>
            </a:r>
            <a:r>
              <a:rPr lang="en-US" sz="1600" dirty="0"/>
              <a:t>of movies they </a:t>
            </a:r>
            <a:r>
              <a:rPr lang="en-US" sz="1600" dirty="0" smtClean="0"/>
              <a:t>have starred, </a:t>
            </a:r>
            <a:r>
              <a:rPr lang="en-US" sz="1600" dirty="0"/>
              <a:t>in the tabular format. </a:t>
            </a:r>
          </a:p>
          <a:p>
            <a:pPr algn="just"/>
            <a:r>
              <a:rPr lang="en-US" sz="1600" dirty="0"/>
              <a:t>We fire a select query in the MongoDB database to fetch all the actors from the dataset, we have 3 columns for the name of actors. </a:t>
            </a:r>
          </a:p>
          <a:p>
            <a:pPr algn="just"/>
            <a:r>
              <a:rPr lang="en-US" sz="1600" dirty="0"/>
              <a:t>Firstly, we get all the actors and then we count the number of movies they starred in to get the actual count. </a:t>
            </a:r>
            <a:endParaRPr lang="en-US" sz="1600" dirty="0" smtClean="0"/>
          </a:p>
          <a:p>
            <a:pPr algn="just"/>
            <a:r>
              <a:rPr lang="en-US" sz="1600" b="1" dirty="0" smtClean="0"/>
              <a:t>Query:</a:t>
            </a:r>
          </a:p>
          <a:p>
            <a:pPr marL="0" indent="0">
              <a:buNone/>
            </a:pPr>
            <a:r>
              <a:rPr lang="en-US" sz="1600" dirty="0" err="1"/>
              <a:t>db.movies.find</a:t>
            </a:r>
            <a:r>
              <a:rPr lang="en-US" sz="1600" dirty="0"/>
              <a:t>({}, {'_id': 0, 'actor_1_name': 1, 'actor_2_name': 1, 'actor_3_name': 1})</a:t>
            </a:r>
          </a:p>
          <a:p>
            <a:pPr marL="0" indent="0">
              <a:buNone/>
            </a:pPr>
            <a:r>
              <a:rPr lang="en-US" sz="1600" dirty="0"/>
              <a:t>    </a:t>
            </a:r>
            <a:endParaRPr lang="en-US" sz="1600" dirty="0" smtClean="0"/>
          </a:p>
          <a:p>
            <a:pPr marL="0" indent="0">
              <a:buNone/>
            </a:pPr>
            <a:r>
              <a:rPr lang="en-US" sz="1600" dirty="0" err="1" smtClean="0"/>
              <a:t>db.movies.find</a:t>
            </a:r>
            <a:r>
              <a:rPr lang="en-US" sz="1600" dirty="0" smtClean="0"/>
              <a:t>({'$</a:t>
            </a:r>
            <a:r>
              <a:rPr lang="en-US" sz="1600" dirty="0"/>
              <a:t>or</a:t>
            </a:r>
            <a:r>
              <a:rPr lang="en-US" sz="1600" dirty="0" smtClean="0"/>
              <a:t>':[{</a:t>
            </a:r>
            <a:r>
              <a:rPr lang="en-US" sz="1600" dirty="0"/>
              <a:t>'actor_1_name</a:t>
            </a:r>
            <a:r>
              <a:rPr lang="en-US" sz="1600" dirty="0" smtClean="0"/>
              <a:t>':person</a:t>
            </a:r>
            <a:r>
              <a:rPr lang="en-US" sz="1600" dirty="0"/>
              <a:t>}, {'actor_2_name': person}, {'actor_3_name': person}]},</a:t>
            </a:r>
          </a:p>
          <a:p>
            <a:pPr marL="0" indent="0">
              <a:buNone/>
            </a:pPr>
            <a:r>
              <a:rPr lang="en-US" sz="1600" dirty="0" smtClean="0"/>
              <a:t>{'_</a:t>
            </a:r>
            <a:r>
              <a:rPr lang="en-US" sz="1600" dirty="0"/>
              <a:t>id': 0, '</a:t>
            </a:r>
            <a:r>
              <a:rPr lang="en-US" sz="1600" dirty="0" err="1"/>
              <a:t>movie_title</a:t>
            </a:r>
            <a:r>
              <a:rPr lang="en-US" sz="1600" dirty="0"/>
              <a:t>': 1}).count()</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596984" y="1920875"/>
            <a:ext cx="4586031"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Date Placeholder 6"/>
          <p:cNvSpPr>
            <a:spLocks noGrp="1"/>
          </p:cNvSpPr>
          <p:nvPr>
            <p:ph type="dt" sz="half" idx="10"/>
          </p:nvPr>
        </p:nvSpPr>
        <p:spPr/>
        <p:txBody>
          <a:bodyPr/>
          <a:lstStyle/>
          <a:p>
            <a:fld id="{422293D6-3002-4345-9C8E-E964AC3D68D6}" type="datetime1">
              <a:rPr lang="en-US" smtClean="0"/>
              <a:t>4/29/2020</a:t>
            </a:fld>
            <a:endParaRPr lang="en-US"/>
          </a:p>
        </p:txBody>
      </p:sp>
      <p:sp>
        <p:nvSpPr>
          <p:cNvPr id="11" name="Footer Placeholder 10"/>
          <p:cNvSpPr>
            <a:spLocks noGrp="1"/>
          </p:cNvSpPr>
          <p:nvPr>
            <p:ph type="ftr" sz="quarter" idx="11"/>
          </p:nvPr>
        </p:nvSpPr>
        <p:spPr/>
        <p:txBody>
          <a:bodyPr/>
          <a:lstStyle/>
          <a:p>
            <a:r>
              <a:rPr lang="en-US" smtClean="0"/>
              <a:t>CS532 - Database Systems Project - 3 | IMDB Data Analysis</a:t>
            </a:r>
            <a:endParaRPr lang="en-US" dirty="0"/>
          </a:p>
        </p:txBody>
      </p:sp>
      <p:sp>
        <p:nvSpPr>
          <p:cNvPr id="12" name="Slide Number Placeholder 11"/>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313127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4:</a:t>
            </a:r>
            <a:br>
              <a:rPr lang="en-US" sz="2800" dirty="0"/>
            </a:br>
            <a:r>
              <a:rPr lang="en-US" sz="2800" dirty="0"/>
              <a:t>Visualizing the top 10 movie genre on each year</a:t>
            </a:r>
            <a:endParaRPr lang="en-IN" sz="2400" dirty="0"/>
          </a:p>
        </p:txBody>
      </p:sp>
      <p:sp>
        <p:nvSpPr>
          <p:cNvPr id="3" name="Content Placeholder 2"/>
          <p:cNvSpPr>
            <a:spLocks noGrp="1"/>
          </p:cNvSpPr>
          <p:nvPr>
            <p:ph sz="half" idx="1"/>
          </p:nvPr>
        </p:nvSpPr>
        <p:spPr/>
        <p:txBody>
          <a:bodyPr>
            <a:normAutofit/>
          </a:bodyPr>
          <a:lstStyle/>
          <a:p>
            <a:pPr algn="just"/>
            <a:r>
              <a:rPr lang="en-US" sz="1600" dirty="0" smtClean="0"/>
              <a:t>With </a:t>
            </a:r>
            <a:r>
              <a:rPr lang="en-US" sz="1600" dirty="0"/>
              <a:t>the help of this query we visualize the top 10 movies for the selected year in the graphical format. </a:t>
            </a:r>
          </a:p>
          <a:p>
            <a:pPr algn="just"/>
            <a:r>
              <a:rPr lang="en-US" sz="1600" dirty="0"/>
              <a:t>We take the “</a:t>
            </a:r>
            <a:r>
              <a:rPr lang="en-US" sz="1600" b="1" dirty="0"/>
              <a:t>year</a:t>
            </a:r>
            <a:r>
              <a:rPr lang="en-US" sz="1600" dirty="0"/>
              <a:t>” as an input from the user via a drop down menu. </a:t>
            </a:r>
          </a:p>
          <a:p>
            <a:pPr algn="just"/>
            <a:r>
              <a:rPr lang="en-US" sz="1600" dirty="0"/>
              <a:t>We fire a select query in the MongoDB database to fetch all the movies released in that particular year and select the only top 10 of them and give a graph in a user friendly format. We select the top 10 movies based on the </a:t>
            </a:r>
            <a:r>
              <a:rPr lang="en-US" sz="1600" dirty="0" smtClean="0"/>
              <a:t>IMDb </a:t>
            </a:r>
            <a:r>
              <a:rPr lang="en-US" sz="1600" dirty="0"/>
              <a:t>score that we have for the movie in the dataset. </a:t>
            </a:r>
          </a:p>
          <a:p>
            <a:pPr algn="just"/>
            <a:r>
              <a:rPr lang="en-IN" sz="1600" b="1" dirty="0" smtClean="0"/>
              <a:t>Query:</a:t>
            </a:r>
          </a:p>
          <a:p>
            <a:pPr marL="0" indent="0">
              <a:buNone/>
            </a:pPr>
            <a:r>
              <a:rPr lang="en-US" sz="1600" dirty="0" err="1"/>
              <a:t>db.movies.find</a:t>
            </a:r>
            <a:r>
              <a:rPr lang="en-US" sz="1600" dirty="0"/>
              <a:t>({"</a:t>
            </a:r>
            <a:r>
              <a:rPr lang="en-US" sz="1600" dirty="0" err="1"/>
              <a:t>title_year</a:t>
            </a:r>
            <a:r>
              <a:rPr lang="en-US" sz="1600" dirty="0"/>
              <a:t>": </a:t>
            </a:r>
            <a:r>
              <a:rPr lang="en-US" sz="1600" dirty="0" err="1"/>
              <a:t>int</a:t>
            </a:r>
            <a:r>
              <a:rPr lang="en-US" sz="1600" dirty="0"/>
              <a:t>(year)}).sort("</a:t>
            </a:r>
            <a:r>
              <a:rPr lang="en-US" sz="1600" dirty="0" err="1"/>
              <a:t>imdb_score</a:t>
            </a:r>
            <a:r>
              <a:rPr lang="en-US" sz="1600" dirty="0"/>
              <a:t>", -1).limit(10)</a:t>
            </a:r>
            <a:endParaRPr lang="en-IN" sz="16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8399" y="1920875"/>
            <a:ext cx="5083202"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p:cNvSpPr>
            <a:spLocks noGrp="1"/>
          </p:cNvSpPr>
          <p:nvPr>
            <p:ph type="dt" sz="half" idx="10"/>
          </p:nvPr>
        </p:nvSpPr>
        <p:spPr/>
        <p:txBody>
          <a:bodyPr/>
          <a:lstStyle/>
          <a:p>
            <a:fld id="{9BEB930B-2DBE-48A0-9F8F-F3FA6BE2BAB7}" type="datetime1">
              <a:rPr lang="en-US" smtClean="0"/>
              <a:t>4/29/2020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6278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309</TotalTime>
  <Words>1856</Words>
  <Application>Microsoft Office PowerPoint</Application>
  <PresentationFormat>Widescreen</PresentationFormat>
  <Paragraphs>137</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Century Gothic</vt:lpstr>
      <vt:lpstr>Palatino Linotype</vt:lpstr>
      <vt:lpstr>Wingdings</vt:lpstr>
      <vt:lpstr>Wingdings 2</vt:lpstr>
      <vt:lpstr>Presentation on brainstorming</vt:lpstr>
      <vt:lpstr>IMDB Data Analysis</vt:lpstr>
      <vt:lpstr>Problem Statement:</vt:lpstr>
      <vt:lpstr>Software Design/Technologies and Tools Used:</vt:lpstr>
      <vt:lpstr>Data Cleaning Process:</vt:lpstr>
      <vt:lpstr>Operations/Queries Supported:</vt:lpstr>
      <vt:lpstr>Query 1: List of movies yearly</vt:lpstr>
      <vt:lpstr>Query 2: List of movies based on genre</vt:lpstr>
      <vt:lpstr>Query 3: List of actors and number of movies starred by that actor</vt:lpstr>
      <vt:lpstr>Query 4: Visualizing the top 10 movie genre on each year</vt:lpstr>
      <vt:lpstr>Query 5: Correlation analysis between movie rating and movie revenue</vt:lpstr>
      <vt:lpstr>Query 6: Number of profit-loss movie revenue in each year</vt:lpstr>
      <vt:lpstr>Query 7: Movies to watch based on ratings</vt:lpstr>
      <vt:lpstr>Query 8: Increasing/Decreasing trend of the movie genres for different years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Data Analysis</dc:title>
  <dc:creator>Rohan Saraf</dc:creator>
  <cp:lastModifiedBy>Rohan Saraf</cp:lastModifiedBy>
  <cp:revision>137</cp:revision>
  <dcterms:created xsi:type="dcterms:W3CDTF">2020-04-23T23:00:52Z</dcterms:created>
  <dcterms:modified xsi:type="dcterms:W3CDTF">2020-04-30T02:46:52Z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