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2" r:id="rId2"/>
    <p:sldId id="273" r:id="rId3"/>
    <p:sldId id="274" r:id="rId4"/>
    <p:sldId id="287" r:id="rId5"/>
    <p:sldId id="275" r:id="rId6"/>
    <p:sldId id="276" r:id="rId7"/>
    <p:sldId id="277" r:id="rId8"/>
    <p:sldId id="280" r:id="rId9"/>
    <p:sldId id="288" r:id="rId10"/>
    <p:sldId id="281" r:id="rId11"/>
    <p:sldId id="282" r:id="rId12"/>
    <p:sldId id="283" r:id="rId13"/>
    <p:sldId id="285" r:id="rId14"/>
    <p:sldId id="28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186B4-3FB3-46D6-874B-58076C6098A9}" type="datetime1">
              <a:rPr lang="en-US" smtClean="0"/>
              <a:t>4/26/2020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IMDB Data Analysis</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89C295-CAAA-42CE-BAC0-00AD4C01FEB4}" type="slidenum">
              <a:rPr lang="en-IN" smtClean="0"/>
              <a:t>‹#›</a:t>
            </a:fld>
            <a:endParaRPr lang="en-IN"/>
          </a:p>
        </p:txBody>
      </p:sp>
    </p:spTree>
    <p:extLst>
      <p:ext uri="{BB962C8B-B14F-4D97-AF65-F5344CB8AC3E}">
        <p14:creationId xmlns:p14="http://schemas.microsoft.com/office/powerpoint/2010/main" val="14832792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733B-B9B5-4E83-8951-1FFECEAB30DF}" type="datetime1">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IMDB Data Analysis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212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604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D4128C-B8E9-47D1-8DE0-24EA99F27F0A}" type="datetime1">
              <a:rPr lang="en-US" smtClean="0"/>
              <a:t>4/26/2020</a:t>
            </a:fld>
            <a:endParaRPr lang="en-US"/>
          </a:p>
        </p:txBody>
      </p:sp>
      <p:sp>
        <p:nvSpPr>
          <p:cNvPr id="19" name="Footer Placeholder 18"/>
          <p:cNvSpPr>
            <a:spLocks noGrp="1"/>
          </p:cNvSpPr>
          <p:nvPr>
            <p:ph type="ftr" sz="quarter" idx="11"/>
          </p:nvPr>
        </p:nvSpPr>
        <p:spPr/>
        <p:txBody>
          <a:bodyPr/>
          <a:lstStyle/>
          <a:p>
            <a:r>
              <a:rPr lang="en-US" smtClean="0"/>
              <a:t>CS532 - Database Systems Project - 3 | IMDB Data Analysis</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981723-2B87-454E-A014-B98B1D82C79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A06807-7B99-4354-9869-6A6DA32E8684}"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783A3-C3FD-4578-80AB-7B6E59F4628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659408-5014-4FA5-B9F5-BD3DE31FB4A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A76B7E-222D-45A7-BAD6-169BDA6CA23A}"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883884-83F4-46C5-B4D3-C0D13F7262C5}" type="datetime1">
              <a:rPr lang="en-US" smtClean="0"/>
              <a:t>4/26/2020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50B137-7A2B-4D2D-869F-B6C115E987F3}"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71A27-7B97-4708-A97E-140C76AA9D40}" type="datetime1">
              <a:rPr lang="en-US" smtClean="0"/>
              <a:t>4/26/2020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17520E-B78D-4C38-B0C9-4C0F499751B4}"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305D97-2459-46A2-B942-BB1E0A50733A}"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9F377E4A-ED13-4D26-8C93-0036F8381BB5}" type="datetime1">
              <a:rPr lang="en-US" smtClean="0"/>
              <a:t>4/26/2020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smtClean="0"/>
              <a:t>CS532 - Database Systems Project - 3 | IMDB Data Analysis</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owjs.uk/docs" TargetMode="External"/><Relationship Id="rId3" Type="http://schemas.openxmlformats.org/officeDocument/2006/relationships/hyperlink" Target="https://flask.palletsprojects.com/en/1.1.x/" TargetMode="External"/><Relationship Id="rId7" Type="http://schemas.openxmlformats.org/officeDocument/2006/relationships/hyperlink" Target="https://fonts.google.com/" TargetMode="External"/><Relationship Id="rId2" Type="http://schemas.openxmlformats.org/officeDocument/2006/relationships/hyperlink" Target="http://www.kaggle.com/carolzhangdc/imdb-5000-movie-dataset" TargetMode="External"/><Relationship Id="rId1" Type="http://schemas.openxmlformats.org/officeDocument/2006/relationships/slideLayout" Target="../slideLayouts/slideLayout2.xml"/><Relationship Id="rId6" Type="http://schemas.openxmlformats.org/officeDocument/2006/relationships/hyperlink" Target="https://jqueryui.com/" TargetMode="External"/><Relationship Id="rId5" Type="http://schemas.openxmlformats.org/officeDocument/2006/relationships/hyperlink" Target="https://getbootstrap.com/" TargetMode="External"/><Relationship Id="rId10" Type="http://schemas.openxmlformats.org/officeDocument/2006/relationships/hyperlink" Target="https://www.google.com/imghp?hl=en" TargetMode="External"/><Relationship Id="rId4" Type="http://schemas.openxmlformats.org/officeDocument/2006/relationships/hyperlink" Target="https://www.w3schools.com/html/" TargetMode="External"/><Relationship Id="rId9" Type="http://schemas.openxmlformats.org/officeDocument/2006/relationships/hyperlink" Target="https://www.chartjs.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2253802"/>
            <a:ext cx="10468864" cy="946597"/>
          </a:xfrm>
        </p:spPr>
        <p:txBody>
          <a:bodyPr/>
          <a:lstStyle/>
          <a:p>
            <a:pPr algn="ctr"/>
            <a:r>
              <a:rPr lang="en-US" dirty="0" smtClean="0"/>
              <a:t>IMDB 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p>
          <a:p>
            <a:endParaRPr lang="en-US" dirty="0"/>
          </a:p>
          <a:p>
            <a:endParaRPr lang="en-US" dirty="0"/>
          </a:p>
        </p:txBody>
      </p:sp>
      <p:sp>
        <p:nvSpPr>
          <p:cNvPr id="7" name="Date Placeholder 6"/>
          <p:cNvSpPr>
            <a:spLocks noGrp="1"/>
          </p:cNvSpPr>
          <p:nvPr>
            <p:ph type="dt" sz="half" idx="10"/>
          </p:nvPr>
        </p:nvSpPr>
        <p:spPr/>
        <p:txBody>
          <a:bodyPr/>
          <a:lstStyle/>
          <a:p>
            <a:fld id="{7B14216D-831D-4088-B04A-51E7E29755E3}" type="datetime1">
              <a:rPr lang="en-US" smtClean="0"/>
              <a:t>4/26/2020</a:t>
            </a:fld>
            <a:endParaRPr lang="en-US"/>
          </a:p>
        </p:txBody>
      </p:sp>
      <p:sp>
        <p:nvSpPr>
          <p:cNvPr id="8" name="Footer Placeholder 7"/>
          <p:cNvSpPr>
            <a:spLocks noGrp="1"/>
          </p:cNvSpPr>
          <p:nvPr>
            <p:ph type="ftr" sz="quarter" idx="11"/>
          </p:nvPr>
        </p:nvSpPr>
        <p:spPr/>
        <p:txBody>
          <a:bodyPr/>
          <a:lstStyle/>
          <a:p>
            <a:r>
              <a:rPr lang="en-US" dirty="0"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5:</a:t>
            </a:r>
            <a:r>
              <a:rPr lang="en-US" sz="2800" dirty="0"/>
              <a:t/>
            </a:r>
            <a:br>
              <a:rPr lang="en-US" sz="2800" dirty="0"/>
            </a:br>
            <a:r>
              <a:rPr lang="en-US" sz="2800" dirty="0"/>
              <a:t>Correlation analysis between movie rating and movie revenue</a:t>
            </a:r>
            <a:endParaRPr lang="en-IN"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768" y="1920875"/>
            <a:ext cx="52846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sz="half" idx="1"/>
          </p:nvPr>
        </p:nvSpPr>
        <p:spPr/>
        <p:txBody>
          <a:bodyPr>
            <a:normAutofit fontScale="77500" lnSpcReduction="20000"/>
          </a:bodyPr>
          <a:lstStyle/>
          <a:p>
            <a:pPr algn="just"/>
            <a:r>
              <a:rPr lang="en-US" dirty="0"/>
              <a:t>This query help us to conclude or derive a relation for movie about how much has earned as compared to the </a:t>
            </a:r>
            <a:r>
              <a:rPr lang="en-US" dirty="0" smtClean="0"/>
              <a:t>IMDb </a:t>
            </a:r>
            <a:r>
              <a:rPr lang="en-US" dirty="0"/>
              <a:t>rating given by the people. </a:t>
            </a:r>
            <a:endParaRPr lang="en-US" dirty="0" smtClean="0"/>
          </a:p>
          <a:p>
            <a:pPr algn="just"/>
            <a:r>
              <a:rPr lang="en-US" dirty="0" smtClean="0"/>
              <a:t>It </a:t>
            </a:r>
            <a:r>
              <a:rPr lang="en-US" dirty="0"/>
              <a:t>happens that the movie has not collected much revenue but based on the story and </a:t>
            </a:r>
            <a:r>
              <a:rPr lang="en-US" dirty="0" smtClean="0"/>
              <a:t>script the </a:t>
            </a:r>
            <a:r>
              <a:rPr lang="en-US" dirty="0"/>
              <a:t>movie </a:t>
            </a:r>
            <a:r>
              <a:rPr lang="en-US" dirty="0" smtClean="0"/>
              <a:t>got popular </a:t>
            </a:r>
            <a:r>
              <a:rPr lang="en-US" dirty="0"/>
              <a:t>between </a:t>
            </a:r>
            <a:r>
              <a:rPr lang="en-US" dirty="0" smtClean="0"/>
              <a:t>the people </a:t>
            </a:r>
            <a:r>
              <a:rPr lang="en-US" dirty="0"/>
              <a:t>compelling them to give high </a:t>
            </a:r>
            <a:r>
              <a:rPr lang="en-US" dirty="0" smtClean="0"/>
              <a:t>IMDb Score</a:t>
            </a:r>
            <a:r>
              <a:rPr lang="en-US" dirty="0"/>
              <a:t>. </a:t>
            </a:r>
            <a:endParaRPr lang="en-US" dirty="0" smtClean="0"/>
          </a:p>
          <a:p>
            <a:pPr algn="just"/>
            <a:r>
              <a:rPr lang="en-US" dirty="0" smtClean="0"/>
              <a:t>It is </a:t>
            </a:r>
            <a:r>
              <a:rPr lang="en-US" dirty="0"/>
              <a:t>also possible that movie collected a lot </a:t>
            </a:r>
            <a:r>
              <a:rPr lang="en-US" dirty="0" smtClean="0"/>
              <a:t>of revenue due to </a:t>
            </a:r>
            <a:r>
              <a:rPr lang="en-US" dirty="0"/>
              <a:t>popularity of its actors but the actual story, script and other things are so-so, normal so it has low </a:t>
            </a:r>
            <a:r>
              <a:rPr lang="en-US" dirty="0" smtClean="0"/>
              <a:t>IMDb </a:t>
            </a:r>
            <a:r>
              <a:rPr lang="en-US" dirty="0"/>
              <a:t>Score. </a:t>
            </a:r>
            <a:endParaRPr lang="en-US" dirty="0" smtClean="0"/>
          </a:p>
          <a:p>
            <a:pPr algn="just"/>
            <a:r>
              <a:rPr lang="en-US" dirty="0" smtClean="0"/>
              <a:t>Here </a:t>
            </a:r>
            <a:r>
              <a:rPr lang="en-US" dirty="0"/>
              <a:t>we take the “</a:t>
            </a:r>
            <a:r>
              <a:rPr lang="en-US" b="1" dirty="0"/>
              <a:t>year</a:t>
            </a:r>
            <a:r>
              <a:rPr lang="en-US" dirty="0"/>
              <a:t>” as the input from the year so generate the scenario for that particular year</a:t>
            </a:r>
            <a:r>
              <a:rPr lang="en-US" dirty="0" smtClean="0"/>
              <a:t>. </a:t>
            </a:r>
            <a:endParaRPr lang="en-IN" dirty="0"/>
          </a:p>
        </p:txBody>
      </p:sp>
      <p:sp>
        <p:nvSpPr>
          <p:cNvPr id="3" name="Date Placeholder 2"/>
          <p:cNvSpPr>
            <a:spLocks noGrp="1"/>
          </p:cNvSpPr>
          <p:nvPr>
            <p:ph type="dt" sz="half" idx="10"/>
          </p:nvPr>
        </p:nvSpPr>
        <p:spPr/>
        <p:txBody>
          <a:bodyPr/>
          <a:lstStyle/>
          <a:p>
            <a:fld id="{CF8428C4-0B35-4B9B-BE23-7825C781AF85}"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8907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6:</a:t>
            </a:r>
            <a:r>
              <a:rPr lang="en-US" sz="2800" dirty="0"/>
              <a:t/>
            </a:r>
            <a:br>
              <a:rPr lang="en-US" sz="2800" dirty="0"/>
            </a:br>
            <a:r>
              <a:rPr lang="en-US" sz="2800" dirty="0"/>
              <a:t>Number of profit-loss movie revenue in each year</a:t>
            </a:r>
            <a:endParaRPr lang="en-IN" sz="2800" dirty="0"/>
          </a:p>
        </p:txBody>
      </p:sp>
      <p:sp>
        <p:nvSpPr>
          <p:cNvPr id="6" name="Content Placeholder 5"/>
          <p:cNvSpPr>
            <a:spLocks noGrp="1"/>
          </p:cNvSpPr>
          <p:nvPr>
            <p:ph sz="half" idx="1"/>
          </p:nvPr>
        </p:nvSpPr>
        <p:spPr>
          <a:xfrm>
            <a:off x="609600" y="1920085"/>
            <a:ext cx="5224530" cy="4434840"/>
          </a:xfrm>
        </p:spPr>
        <p:txBody>
          <a:bodyPr>
            <a:normAutofit/>
          </a:bodyPr>
          <a:lstStyle/>
          <a:p>
            <a:pPr algn="just"/>
            <a:endParaRPr lang="en-US" sz="2000" dirty="0" smtClean="0"/>
          </a:p>
          <a:p>
            <a:pPr algn="just"/>
            <a:r>
              <a:rPr lang="en-US" sz="2000" dirty="0" smtClean="0"/>
              <a:t>This </a:t>
            </a:r>
            <a:r>
              <a:rPr lang="en-US" sz="2000" dirty="0"/>
              <a:t>query compares the budget of movies and the gross income made by </a:t>
            </a:r>
            <a:r>
              <a:rPr lang="en-US" sz="2000" dirty="0" smtClean="0"/>
              <a:t>movies. </a:t>
            </a:r>
          </a:p>
          <a:p>
            <a:pPr algn="just"/>
            <a:r>
              <a:rPr lang="en-US" sz="2000" dirty="0" smtClean="0"/>
              <a:t>We </a:t>
            </a:r>
            <a:r>
              <a:rPr lang="en-US" sz="2000" dirty="0"/>
              <a:t>took a very coarse average of budgets and gross incomes. </a:t>
            </a:r>
            <a:endParaRPr lang="en-US" sz="2000" dirty="0" smtClean="0"/>
          </a:p>
          <a:p>
            <a:pPr algn="just"/>
            <a:r>
              <a:rPr lang="en-US" sz="2000" dirty="0" smtClean="0"/>
              <a:t>We </a:t>
            </a:r>
            <a:r>
              <a:rPr lang="en-US" sz="2000" dirty="0"/>
              <a:t>averaged all budgets and gross income of all movies in each year. The result is displayed using bar chart. </a:t>
            </a:r>
            <a:endParaRPr lang="en-US" sz="2000" dirty="0" smtClean="0"/>
          </a:p>
          <a:p>
            <a:pPr algn="just"/>
            <a:r>
              <a:rPr lang="en-US" sz="2000" dirty="0" smtClean="0"/>
              <a:t>By </a:t>
            </a:r>
            <a:r>
              <a:rPr lang="en-US" sz="2000" dirty="0"/>
              <a:t>using this visualization, we </a:t>
            </a:r>
            <a:r>
              <a:rPr lang="en-US" sz="2000" dirty="0" smtClean="0"/>
              <a:t>can find that in </a:t>
            </a:r>
            <a:r>
              <a:rPr lang="en-US" sz="2000" dirty="0"/>
              <a:t>which years the average budget is greater or lesser than what the </a:t>
            </a:r>
            <a:r>
              <a:rPr lang="en-US" sz="2000" dirty="0" smtClean="0"/>
              <a:t>movies </a:t>
            </a:r>
            <a:r>
              <a:rPr lang="en-US" sz="2000" dirty="0"/>
              <a:t>received as the gross income.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2017906"/>
            <a:ext cx="5816600" cy="345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C224B6E-8436-431D-A20C-7858D9EA025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35411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7</a:t>
            </a:r>
            <a:r>
              <a:rPr lang="en-US" sz="2800" dirty="0" smtClean="0"/>
              <a:t>:</a:t>
            </a:r>
            <a:r>
              <a:rPr lang="en-US" sz="2800" dirty="0"/>
              <a:t/>
            </a:r>
            <a:br>
              <a:rPr lang="en-US" sz="2800" dirty="0"/>
            </a:br>
            <a:r>
              <a:rPr lang="en-US" sz="2800" dirty="0"/>
              <a:t>Movies to watch based on ratings</a:t>
            </a:r>
            <a:endParaRPr lang="en-IN" sz="2800" dirty="0"/>
          </a:p>
        </p:txBody>
      </p:sp>
      <p:sp>
        <p:nvSpPr>
          <p:cNvPr id="6" name="Content Placeholder 5"/>
          <p:cNvSpPr>
            <a:spLocks noGrp="1"/>
          </p:cNvSpPr>
          <p:nvPr>
            <p:ph sz="half" idx="1"/>
          </p:nvPr>
        </p:nvSpPr>
        <p:spPr/>
        <p:txBody>
          <a:bodyPr>
            <a:normAutofit/>
          </a:bodyPr>
          <a:lstStyle/>
          <a:p>
            <a:pPr algn="just"/>
            <a:endParaRPr lang="en-US" sz="2000" dirty="0" smtClean="0"/>
          </a:p>
          <a:p>
            <a:pPr algn="just"/>
            <a:r>
              <a:rPr lang="en-US" sz="2000" dirty="0" smtClean="0"/>
              <a:t>This </a:t>
            </a:r>
            <a:r>
              <a:rPr lang="en-US" sz="2000" dirty="0"/>
              <a:t>query help us to list the movies </a:t>
            </a:r>
            <a:r>
              <a:rPr lang="en-US" sz="2000" dirty="0" smtClean="0"/>
              <a:t>whose IMDb score lies in between </a:t>
            </a:r>
            <a:r>
              <a:rPr lang="en-US" sz="2000" dirty="0"/>
              <a:t>the </a:t>
            </a:r>
            <a:r>
              <a:rPr lang="en-US" sz="2000" dirty="0" smtClean="0"/>
              <a:t>selected range in </a:t>
            </a:r>
            <a:r>
              <a:rPr lang="en-US" sz="2000" dirty="0"/>
              <a:t>the tabular format. </a:t>
            </a:r>
            <a:endParaRPr lang="en-US" sz="2000" dirty="0" smtClean="0"/>
          </a:p>
          <a:p>
            <a:pPr algn="just"/>
            <a:r>
              <a:rPr lang="en-US" sz="2000" dirty="0" smtClean="0"/>
              <a:t>This </a:t>
            </a:r>
            <a:r>
              <a:rPr lang="en-US" sz="2000" dirty="0"/>
              <a:t>query helps the users to see movies, which other people have rated high. </a:t>
            </a:r>
            <a:endParaRPr lang="en-US" sz="2000" dirty="0" smtClean="0"/>
          </a:p>
          <a:p>
            <a:pPr algn="just"/>
            <a:r>
              <a:rPr lang="en-US" sz="2000" dirty="0" smtClean="0"/>
              <a:t>So user </a:t>
            </a:r>
            <a:r>
              <a:rPr lang="en-US" sz="2000" dirty="0"/>
              <a:t>can filter the movies and choose the movie of his choice to watch. </a:t>
            </a:r>
            <a:endParaRPr lang="en-US" sz="2000" dirty="0" smtClean="0"/>
          </a:p>
          <a:p>
            <a:pPr algn="just"/>
            <a:r>
              <a:rPr lang="en-US" sz="2000" dirty="0" smtClean="0"/>
              <a:t>We </a:t>
            </a:r>
            <a:r>
              <a:rPr lang="en-US" sz="2000" dirty="0"/>
              <a:t>take the “</a:t>
            </a:r>
            <a:r>
              <a:rPr lang="en-US" sz="2000" b="1" dirty="0"/>
              <a:t>year</a:t>
            </a:r>
            <a:r>
              <a:rPr lang="en-US" sz="2000" dirty="0"/>
              <a:t>” as an input so that we can filter the movies as per the year and then from those </a:t>
            </a:r>
            <a:r>
              <a:rPr lang="en-US" sz="2000" dirty="0" smtClean="0"/>
              <a:t>set of movies we display </a:t>
            </a:r>
            <a:r>
              <a:rPr lang="en-US" sz="2000" dirty="0"/>
              <a:t>only those </a:t>
            </a:r>
            <a:r>
              <a:rPr lang="en-US" sz="2000" dirty="0" smtClean="0"/>
              <a:t>IMDb </a:t>
            </a:r>
            <a:r>
              <a:rPr lang="en-US" sz="2000" dirty="0"/>
              <a:t>score is in between selected </a:t>
            </a:r>
            <a:r>
              <a:rPr lang="en-US" sz="2000" dirty="0" smtClean="0"/>
              <a:t>range. </a:t>
            </a:r>
            <a:endParaRPr lang="en-IN" sz="20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298701"/>
            <a:ext cx="5384800" cy="3496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961C0C2C-E2F9-497A-A5E7-5518848AECA7}" type="datetime1">
              <a:rPr lang="en-US" smtClean="0"/>
              <a:t>4/26/2020</a:t>
            </a:fld>
            <a:endParaRPr lang="en-US"/>
          </a:p>
        </p:txBody>
      </p:sp>
      <p:sp>
        <p:nvSpPr>
          <p:cNvPr id="4" name="Footer Placeholder 3"/>
          <p:cNvSpPr>
            <a:spLocks noGrp="1"/>
          </p:cNvSpPr>
          <p:nvPr>
            <p:ph type="ftr" sz="quarter" idx="11"/>
          </p:nvPr>
        </p:nvSpPr>
        <p:spPr/>
        <p:txBody>
          <a:bodyPr/>
          <a:lstStyle/>
          <a:p>
            <a:r>
              <a:rPr lang="en-US" smtClean="0"/>
              <a:t>CS532 - Database Systems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67203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Query </a:t>
            </a:r>
            <a:r>
              <a:rPr lang="en-US" sz="2800" dirty="0" smtClean="0"/>
              <a:t>8:</a:t>
            </a:r>
            <a:r>
              <a:rPr lang="en-US" sz="2800" dirty="0"/>
              <a:t/>
            </a:r>
            <a:br>
              <a:rPr lang="en-US" sz="2800" dirty="0"/>
            </a:br>
            <a:r>
              <a:rPr lang="en-US" sz="2800" dirty="0"/>
              <a:t>Increasing/Decreasing trend of the movie genres for different years</a:t>
            </a:r>
            <a:endParaRPr lang="en-IN" sz="2800" dirty="0"/>
          </a:p>
        </p:txBody>
      </p:sp>
      <p:sp>
        <p:nvSpPr>
          <p:cNvPr id="6" name="Content Placeholder 5"/>
          <p:cNvSpPr>
            <a:spLocks noGrp="1"/>
          </p:cNvSpPr>
          <p:nvPr>
            <p:ph sz="half" idx="1"/>
          </p:nvPr>
        </p:nvSpPr>
        <p:spPr/>
        <p:txBody>
          <a:bodyPr>
            <a:normAutofit lnSpcReduction="10000"/>
          </a:bodyPr>
          <a:lstStyle/>
          <a:p>
            <a:pPr algn="just"/>
            <a:r>
              <a:rPr lang="en-US" sz="2000" dirty="0"/>
              <a:t>We have generated the line graph for this query where we are able to see all the genres with different colors and their increasing/decreasing trends over the year. </a:t>
            </a:r>
            <a:endParaRPr lang="en-US" sz="2000" dirty="0" smtClean="0"/>
          </a:p>
          <a:p>
            <a:pPr algn="just"/>
            <a:r>
              <a:rPr lang="en-US" sz="2000" dirty="0" smtClean="0"/>
              <a:t>Like </a:t>
            </a:r>
            <a:r>
              <a:rPr lang="en-US" sz="2000" dirty="0"/>
              <a:t>for e.g. If we consider the genre </a:t>
            </a:r>
            <a:r>
              <a:rPr lang="en-US" sz="2000" dirty="0" smtClean="0"/>
              <a:t>“</a:t>
            </a:r>
            <a:r>
              <a:rPr lang="en-US" sz="2000" b="1" dirty="0" smtClean="0"/>
              <a:t>crime</a:t>
            </a:r>
            <a:r>
              <a:rPr lang="en-US" sz="2000" dirty="0" smtClean="0"/>
              <a:t>”, </a:t>
            </a:r>
            <a:r>
              <a:rPr lang="en-US" sz="2000" dirty="0"/>
              <a:t>in the </a:t>
            </a:r>
            <a:r>
              <a:rPr lang="en-US" sz="2000" dirty="0" smtClean="0"/>
              <a:t>early years, making </a:t>
            </a:r>
            <a:r>
              <a:rPr lang="en-US" sz="2000" dirty="0"/>
              <a:t>the movie on this genre was </a:t>
            </a:r>
            <a:r>
              <a:rPr lang="en-US" sz="2000" dirty="0" smtClean="0"/>
              <a:t>less popular, </a:t>
            </a:r>
            <a:r>
              <a:rPr lang="en-US" sz="2000" dirty="0"/>
              <a:t>then </a:t>
            </a:r>
            <a:r>
              <a:rPr lang="en-US" sz="2000" dirty="0" smtClean="0"/>
              <a:t>the </a:t>
            </a:r>
            <a:r>
              <a:rPr lang="en-US" sz="2000" dirty="0"/>
              <a:t>directors started </a:t>
            </a:r>
            <a:r>
              <a:rPr lang="en-US" sz="2000" dirty="0" smtClean="0"/>
              <a:t>making more </a:t>
            </a:r>
            <a:r>
              <a:rPr lang="en-US" sz="2000" dirty="0"/>
              <a:t>movies based on this genre, so graph started going up. </a:t>
            </a:r>
            <a:endParaRPr lang="en-US" sz="2000" dirty="0" smtClean="0"/>
          </a:p>
          <a:p>
            <a:pPr algn="just"/>
            <a:r>
              <a:rPr lang="en-US" sz="2000" dirty="0" smtClean="0"/>
              <a:t>Recently </a:t>
            </a:r>
            <a:r>
              <a:rPr lang="en-US" sz="2000" dirty="0"/>
              <a:t>again the graph started coming down. So this way we can get the clear idea of trend of different genres in the </a:t>
            </a:r>
            <a:r>
              <a:rPr lang="en-US" sz="2000" dirty="0" smtClean="0"/>
              <a:t>different </a:t>
            </a:r>
            <a:r>
              <a:rPr lang="en-US" sz="2000" dirty="0"/>
              <a:t>years.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88969"/>
            <a:ext cx="5384800" cy="3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CE1300D4-61C6-480F-8B8B-768ECD3A482D}"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12431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References</a:t>
            </a:r>
            <a:endParaRPr lang="en-IN" sz="3600" dirty="0"/>
          </a:p>
        </p:txBody>
      </p:sp>
      <p:sp>
        <p:nvSpPr>
          <p:cNvPr id="3" name="Content Placeholder 2"/>
          <p:cNvSpPr>
            <a:spLocks noGrp="1"/>
          </p:cNvSpPr>
          <p:nvPr>
            <p:ph idx="1"/>
          </p:nvPr>
        </p:nvSpPr>
        <p:spPr/>
        <p:txBody>
          <a:bodyPr>
            <a:normAutofit/>
          </a:bodyPr>
          <a:lstStyle/>
          <a:p>
            <a:r>
              <a:rPr lang="en-IN" sz="2000" dirty="0"/>
              <a:t>IMDB. “What Is IMDb?” IMDb, IMDb.com, help.imdb.com/article/</a:t>
            </a:r>
            <a:r>
              <a:rPr lang="en-IN" sz="2000" dirty="0" err="1"/>
              <a:t>imdb</a:t>
            </a:r>
            <a:r>
              <a:rPr lang="en-IN" sz="2000" dirty="0"/>
              <a:t>/general-information/what-is- </a:t>
            </a:r>
            <a:r>
              <a:rPr lang="en-IN" sz="2000" dirty="0" err="1"/>
              <a:t>imdb</a:t>
            </a:r>
            <a:r>
              <a:rPr lang="en-IN" sz="2000" dirty="0"/>
              <a:t>/G836CY29Z4SGNMK5?ref_=helpart_nav_1</a:t>
            </a:r>
            <a:r>
              <a:rPr lang="en-IN" sz="2000" dirty="0" smtClean="0"/>
              <a:t>#</a:t>
            </a:r>
          </a:p>
          <a:p>
            <a:r>
              <a:rPr lang="en-IN" sz="2000" dirty="0" err="1"/>
              <a:t>Yueming</a:t>
            </a:r>
            <a:r>
              <a:rPr lang="en-IN" sz="2000" dirty="0"/>
              <a:t>. “IMDB 5000 Movie Dataset.” </a:t>
            </a:r>
            <a:r>
              <a:rPr lang="en-IN" sz="2000" dirty="0" err="1"/>
              <a:t>Kaggle</a:t>
            </a:r>
            <a:r>
              <a:rPr lang="en-IN" sz="2000" dirty="0"/>
              <a:t>, 16 Dec. 2017, </a:t>
            </a:r>
            <a:r>
              <a:rPr lang="en-IN" sz="2000" dirty="0" smtClean="0">
                <a:hlinkClick r:id="rId2"/>
              </a:rPr>
              <a:t>www.kaggle.com/carolzhangdc/imdb-5000-movie-dataset</a:t>
            </a:r>
            <a:endParaRPr lang="en-IN" sz="2000" dirty="0" smtClean="0"/>
          </a:p>
          <a:p>
            <a:r>
              <a:rPr lang="en-IN" sz="2000" dirty="0"/>
              <a:t>Flask official Documentation </a:t>
            </a:r>
            <a:r>
              <a:rPr lang="en-IN" sz="2000" dirty="0">
                <a:hlinkClick r:id="rId3"/>
              </a:rPr>
              <a:t>https://flask.palletsprojects.com/en/1.1.x</a:t>
            </a:r>
            <a:r>
              <a:rPr lang="en-IN" sz="2000" dirty="0" smtClean="0">
                <a:hlinkClick r:id="rId3"/>
              </a:rPr>
              <a:t>/</a:t>
            </a:r>
            <a:endParaRPr lang="en-IN" sz="2000" dirty="0" smtClean="0"/>
          </a:p>
          <a:p>
            <a:r>
              <a:rPr lang="en-US" sz="2000" dirty="0"/>
              <a:t>HTML Documentation and tutorial from </a:t>
            </a:r>
            <a:r>
              <a:rPr lang="en-US" sz="2000" dirty="0">
                <a:hlinkClick r:id="rId4"/>
              </a:rPr>
              <a:t>https://www.w3schools.com/html</a:t>
            </a:r>
            <a:r>
              <a:rPr lang="en-US" sz="2000" dirty="0" smtClean="0">
                <a:hlinkClick r:id="rId4"/>
              </a:rPr>
              <a:t>/</a:t>
            </a:r>
            <a:endParaRPr lang="en-US" sz="2000" dirty="0" smtClean="0"/>
          </a:p>
          <a:p>
            <a:r>
              <a:rPr lang="en-US" sz="2000" dirty="0"/>
              <a:t>CSS and Bootstrap from </a:t>
            </a:r>
            <a:r>
              <a:rPr lang="en-US" sz="2000" dirty="0">
                <a:hlinkClick r:id="rId5"/>
              </a:rPr>
              <a:t>https://getbootstrap.com</a:t>
            </a:r>
            <a:r>
              <a:rPr lang="en-US" sz="2000" dirty="0" smtClean="0">
                <a:hlinkClick r:id="rId5"/>
              </a:rPr>
              <a:t>/</a:t>
            </a:r>
            <a:endParaRPr lang="en-US" sz="2000" dirty="0" smtClean="0"/>
          </a:p>
          <a:p>
            <a:r>
              <a:rPr lang="en-IN" sz="2000" dirty="0" smtClean="0"/>
              <a:t>JQuery </a:t>
            </a:r>
            <a:r>
              <a:rPr lang="en-IN" sz="2000" dirty="0"/>
              <a:t>from </a:t>
            </a:r>
            <a:r>
              <a:rPr lang="en-IN" sz="2000" dirty="0">
                <a:hlinkClick r:id="rId6"/>
              </a:rPr>
              <a:t>https://jqueryui.com</a:t>
            </a:r>
            <a:r>
              <a:rPr lang="en-IN" sz="2000" dirty="0" smtClean="0">
                <a:hlinkClick r:id="rId6"/>
              </a:rPr>
              <a:t>/</a:t>
            </a:r>
            <a:endParaRPr lang="en-IN" sz="2000" dirty="0" smtClean="0"/>
          </a:p>
          <a:p>
            <a:r>
              <a:rPr lang="en-US" sz="2000" dirty="0"/>
              <a:t>Referring fonts from </a:t>
            </a:r>
            <a:r>
              <a:rPr lang="en-US" sz="2000" dirty="0">
                <a:hlinkClick r:id="rId7"/>
              </a:rPr>
              <a:t>https://fonts.google.com</a:t>
            </a:r>
            <a:r>
              <a:rPr lang="en-US" sz="2000" dirty="0" smtClean="0">
                <a:hlinkClick r:id="rId7"/>
              </a:rPr>
              <a:t>/</a:t>
            </a:r>
            <a:endParaRPr lang="en-US" sz="2000" dirty="0" smtClean="0"/>
          </a:p>
          <a:p>
            <a:r>
              <a:rPr lang="en-IN" sz="2000" dirty="0" smtClean="0"/>
              <a:t>Animation: </a:t>
            </a:r>
            <a:r>
              <a:rPr lang="en-IN" sz="2000" dirty="0" smtClean="0">
                <a:hlinkClick r:id="rId8"/>
              </a:rPr>
              <a:t>https</a:t>
            </a:r>
            <a:r>
              <a:rPr lang="en-IN" sz="2000" dirty="0">
                <a:hlinkClick r:id="rId8"/>
              </a:rPr>
              <a:t>://</a:t>
            </a:r>
            <a:r>
              <a:rPr lang="en-IN" sz="2000" dirty="0" smtClean="0">
                <a:hlinkClick r:id="rId8"/>
              </a:rPr>
              <a:t>wowjs.uk/docs</a:t>
            </a:r>
            <a:endParaRPr lang="en-IN" sz="2000" dirty="0" smtClean="0"/>
          </a:p>
          <a:p>
            <a:r>
              <a:rPr lang="en-IN" sz="2000" dirty="0"/>
              <a:t>Charts Library: </a:t>
            </a:r>
            <a:r>
              <a:rPr lang="en-IN" sz="2000" dirty="0">
                <a:hlinkClick r:id="rId9"/>
              </a:rPr>
              <a:t>https://www.chartjs.org</a:t>
            </a:r>
            <a:r>
              <a:rPr lang="en-IN" sz="2000" dirty="0" smtClean="0">
                <a:hlinkClick r:id="rId9"/>
              </a:rPr>
              <a:t>/</a:t>
            </a:r>
            <a:endParaRPr lang="en-IN" sz="2000" dirty="0" smtClean="0"/>
          </a:p>
          <a:p>
            <a:r>
              <a:rPr lang="en-IN" sz="2000" dirty="0" smtClean="0"/>
              <a:t>Images of Slider and favicon are referred </a:t>
            </a:r>
            <a:r>
              <a:rPr lang="en-US" sz="2000" dirty="0" smtClean="0">
                <a:hlinkClick r:id="rId10"/>
              </a:rPr>
              <a:t>https</a:t>
            </a:r>
            <a:r>
              <a:rPr lang="en-US" sz="2000" dirty="0">
                <a:hlinkClick r:id="rId10"/>
              </a:rPr>
              <a:t>://</a:t>
            </a:r>
            <a:r>
              <a:rPr lang="en-US" sz="2000" dirty="0" smtClean="0">
                <a:hlinkClick r:id="rId10"/>
              </a:rPr>
              <a:t>www.google.com/imghp?hl=en</a:t>
            </a:r>
            <a:endParaRPr lang="en-US" sz="2000" dirty="0" smtClean="0"/>
          </a:p>
          <a:p>
            <a:pPr marL="0" indent="0">
              <a:buNone/>
            </a:pPr>
            <a:endParaRPr lang="en-IN" sz="2000" dirty="0" smtClean="0"/>
          </a:p>
          <a:p>
            <a:endParaRPr lang="en-IN" sz="2000" dirty="0"/>
          </a:p>
        </p:txBody>
      </p:sp>
      <p:sp>
        <p:nvSpPr>
          <p:cNvPr id="4" name="Date Placeholder 3"/>
          <p:cNvSpPr>
            <a:spLocks noGrp="1"/>
          </p:cNvSpPr>
          <p:nvPr>
            <p:ph type="dt" sz="half" idx="10"/>
          </p:nvPr>
        </p:nvSpPr>
        <p:spPr/>
        <p:txBody>
          <a:bodyPr/>
          <a:lstStyle/>
          <a:p>
            <a:fld id="{02B52437-C628-4DCA-8358-96AA8D496272}"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2098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42F6D-E454-43E2-B71D-428A4BACBF3E}" type="datetime1">
              <a:rPr lang="en-US" smtClean="0"/>
              <a:t>4/26/2020</a:t>
            </a:fld>
            <a:endParaRPr lang="en-US"/>
          </a:p>
        </p:txBody>
      </p:sp>
      <p:sp>
        <p:nvSpPr>
          <p:cNvPr id="3" name="Footer Placeholder 2"/>
          <p:cNvSpPr>
            <a:spLocks noGrp="1"/>
          </p:cNvSpPr>
          <p:nvPr>
            <p:ph type="ftr" sz="quarter" idx="11"/>
          </p:nvPr>
        </p:nvSpPr>
        <p:spPr/>
        <p:txBody>
          <a:bodyPr/>
          <a:lstStyle/>
          <a:p>
            <a:r>
              <a:rPr lang="en-US" smtClean="0"/>
              <a:t>CS532 - Database Systems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8204" y="1378039"/>
            <a:ext cx="5552459" cy="3682390"/>
          </a:xfrm>
          <a:prstGeom prst="rect">
            <a:avLst/>
          </a:prstGeom>
        </p:spPr>
      </p:pic>
    </p:spTree>
    <p:extLst>
      <p:ext uri="{BB962C8B-B14F-4D97-AF65-F5344CB8AC3E}">
        <p14:creationId xmlns:p14="http://schemas.microsoft.com/office/powerpoint/2010/main" val="400361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pPr algn="just"/>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pPr algn="just"/>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pPr algn="just"/>
            <a:r>
              <a:rPr lang="en-US" sz="2000" dirty="0"/>
              <a:t>Performing all this analysis on such a huge data might be difficult using the </a:t>
            </a:r>
            <a:r>
              <a:rPr lang="en-US" sz="2000" dirty="0" smtClean="0"/>
              <a:t>structured </a:t>
            </a:r>
            <a:r>
              <a:rPr lang="en-US" sz="2000" dirty="0"/>
              <a:t>DB but this is somewhat </a:t>
            </a:r>
            <a:r>
              <a:rPr lang="en-US" sz="2000" dirty="0" smtClean="0"/>
              <a:t>easy by </a:t>
            </a:r>
            <a:r>
              <a:rPr lang="en-US" sz="2000" dirty="0"/>
              <a:t>using the NoSQL-DB</a:t>
            </a:r>
            <a:r>
              <a:rPr lang="en-US" sz="2000" dirty="0" smtClean="0"/>
              <a:t>.</a:t>
            </a:r>
          </a:p>
          <a:p>
            <a:pPr algn="just"/>
            <a:r>
              <a:rPr lang="en-US" sz="2000" dirty="0" smtClean="0"/>
              <a:t>Reading all the analysis in just textual format is also somewhat tedious and time consuming. Hence we have also designed the line and bar graphs to visualize the data in a better way.</a:t>
            </a:r>
            <a:endParaRPr lang="en-US" sz="2000" dirty="0"/>
          </a:p>
        </p:txBody>
      </p:sp>
      <p:sp>
        <p:nvSpPr>
          <p:cNvPr id="4" name="Date Placeholder 3"/>
          <p:cNvSpPr>
            <a:spLocks noGrp="1"/>
          </p:cNvSpPr>
          <p:nvPr>
            <p:ph type="dt" sz="half" idx="10"/>
          </p:nvPr>
        </p:nvSpPr>
        <p:spPr/>
        <p:txBody>
          <a:bodyPr/>
          <a:lstStyle/>
          <a:p>
            <a:fld id="{B33F192F-CDE5-49C2-A5EC-DADC21DDB97D}"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pPr algn="just"/>
            <a:r>
              <a:rPr lang="en-US" sz="2000" b="1" dirty="0" smtClean="0"/>
              <a:t>Database: </a:t>
            </a:r>
            <a:r>
              <a:rPr lang="en-US" sz="2000" dirty="0" smtClean="0"/>
              <a:t>We have used the NoSQL DB “</a:t>
            </a:r>
            <a:r>
              <a:rPr lang="en-US" sz="2000" b="1" i="1" dirty="0" smtClean="0"/>
              <a:t>MongoDB</a:t>
            </a:r>
            <a:r>
              <a:rPr lang="en-US" sz="2000" dirty="0" smtClean="0"/>
              <a:t>” to store all the data. It is basically an </a:t>
            </a:r>
            <a:r>
              <a:rPr lang="en-US" sz="2000" dirty="0"/>
              <a:t>o</a:t>
            </a:r>
            <a:r>
              <a:rPr lang="en-US" sz="2000" dirty="0" smtClean="0"/>
              <a:t>pen source, document based database and also it provides the support to store unstructured data and that can be retrieved in different forms.</a:t>
            </a:r>
          </a:p>
          <a:p>
            <a:pPr algn="just"/>
            <a:r>
              <a:rPr lang="en-US" sz="2000" dirty="0" smtClean="0"/>
              <a:t>For our project we have stored the </a:t>
            </a:r>
            <a:r>
              <a:rPr lang="en-US" sz="2000" dirty="0"/>
              <a:t>d</a:t>
            </a:r>
            <a:r>
              <a:rPr lang="en-US" sz="2000" dirty="0" smtClean="0"/>
              <a:t>ata in a database named “</a:t>
            </a:r>
            <a:r>
              <a:rPr lang="en-US" sz="2000" b="1" i="1" dirty="0" smtClean="0"/>
              <a:t>movies</a:t>
            </a:r>
            <a:r>
              <a:rPr lang="en-US" sz="2000" dirty="0" smtClean="0"/>
              <a:t>” and inside the database there is a collection named “</a:t>
            </a:r>
            <a:r>
              <a:rPr lang="en-US" sz="2000" b="1" i="1" dirty="0" smtClean="0"/>
              <a:t>movies</a:t>
            </a:r>
            <a:r>
              <a:rPr lang="en-US" sz="2000" dirty="0" smtClean="0"/>
              <a:t>”.</a:t>
            </a:r>
          </a:p>
          <a:p>
            <a:pPr algn="just"/>
            <a:r>
              <a:rPr lang="en-US" sz="2000" b="1" dirty="0" smtClean="0"/>
              <a:t>Frontend: </a:t>
            </a:r>
            <a:r>
              <a:rPr lang="en-US" sz="2000" dirty="0" smtClean="0"/>
              <a:t>After the data being retrieved in python, we have displayed the data in a user friendly manner using HTML, CSS and JavaScript. HTML</a:t>
            </a:r>
            <a:r>
              <a:rPr lang="en-US" sz="2000" dirty="0"/>
              <a:t>, gives user the provision to give the input to the application by either selecting year, selecting genre, sliding the lower and upper bound of the </a:t>
            </a:r>
            <a:r>
              <a:rPr lang="en-US" sz="2000" dirty="0" smtClean="0"/>
              <a:t>IMDb Score range </a:t>
            </a:r>
            <a:r>
              <a:rPr lang="en-US" sz="2000" dirty="0"/>
              <a:t>etc. </a:t>
            </a:r>
            <a:endParaRPr lang="en-US" sz="2000" dirty="0" smtClean="0"/>
          </a:p>
          <a:p>
            <a:pPr algn="just"/>
            <a:r>
              <a:rPr lang="en-US" sz="2000" b="1" dirty="0" smtClean="0"/>
              <a:t>Backend: </a:t>
            </a:r>
            <a:r>
              <a:rPr lang="en-US" sz="2000" dirty="0"/>
              <a:t>W</a:t>
            </a:r>
            <a:r>
              <a:rPr lang="en-US" sz="2000" dirty="0" smtClean="0"/>
              <a:t>e </a:t>
            </a:r>
            <a:r>
              <a:rPr lang="en-US" sz="2000" dirty="0" smtClean="0"/>
              <a:t>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pPr algn="just"/>
            <a:r>
              <a:rPr lang="en-US" sz="2000" b="1" dirty="0" smtClean="0"/>
              <a:t>Middleware: </a:t>
            </a:r>
            <a:r>
              <a:rPr lang="en-US" sz="2000" dirty="0" smtClean="0"/>
              <a:t>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
        <p:nvSpPr>
          <p:cNvPr id="4" name="Date Placeholder 3"/>
          <p:cNvSpPr>
            <a:spLocks noGrp="1"/>
          </p:cNvSpPr>
          <p:nvPr>
            <p:ph type="dt" sz="half" idx="10"/>
          </p:nvPr>
        </p:nvSpPr>
        <p:spPr/>
        <p:txBody>
          <a:bodyPr/>
          <a:lstStyle/>
          <a:p>
            <a:fld id="{7DEDC3A1-BEFC-494D-82C9-AC0E7A8F9FC6}"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Cleaning Proces</a:t>
            </a:r>
            <a:r>
              <a:rPr lang="en-IN" sz="3600" dirty="0"/>
              <a:t>s</a:t>
            </a:r>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have done following things to clean and purify the </a:t>
            </a:r>
            <a:r>
              <a:rPr lang="en-US" sz="2000" dirty="0" smtClean="0"/>
              <a:t>data so that all the results are proper and valid: </a:t>
            </a:r>
            <a:endParaRPr lang="en-IN" sz="2000" dirty="0"/>
          </a:p>
          <a:p>
            <a:r>
              <a:rPr lang="en-US" sz="2000" dirty="0"/>
              <a:t>For the Null values in the column with </a:t>
            </a:r>
            <a:r>
              <a:rPr lang="en-US" sz="2000" dirty="0" smtClean="0"/>
              <a:t>number </a:t>
            </a:r>
            <a:r>
              <a:rPr lang="en-US" sz="2000" dirty="0"/>
              <a:t>as </a:t>
            </a:r>
            <a:r>
              <a:rPr lang="en-US" sz="2000" dirty="0" smtClean="0"/>
              <a:t>datatype</a:t>
            </a:r>
            <a:r>
              <a:rPr lang="en-US" sz="2000" dirty="0"/>
              <a:t>, we have filled it with </a:t>
            </a:r>
            <a:r>
              <a:rPr lang="en-US" sz="2000" dirty="0" smtClean="0"/>
              <a:t>average </a:t>
            </a:r>
            <a:r>
              <a:rPr lang="en-US" sz="2000" dirty="0"/>
              <a:t>of </a:t>
            </a:r>
            <a:r>
              <a:rPr lang="en-US" sz="2000" dirty="0" smtClean="0"/>
              <a:t>that column</a:t>
            </a:r>
            <a:r>
              <a:rPr lang="en-US" sz="2000" dirty="0"/>
              <a:t>. </a:t>
            </a:r>
            <a:endParaRPr lang="en-IN" sz="2000" dirty="0"/>
          </a:p>
          <a:p>
            <a:r>
              <a:rPr lang="en-US" sz="2000" dirty="0"/>
              <a:t>For the </a:t>
            </a:r>
            <a:r>
              <a:rPr lang="en-US" sz="2000" dirty="0" smtClean="0"/>
              <a:t>columns </a:t>
            </a:r>
            <a:r>
              <a:rPr lang="en-US" sz="2000" dirty="0"/>
              <a:t>of </a:t>
            </a:r>
            <a:r>
              <a:rPr lang="en-US" sz="2000" dirty="0" smtClean="0"/>
              <a:t>consisting of data related to revenue</a:t>
            </a:r>
            <a:r>
              <a:rPr lang="en-US" sz="2000" dirty="0"/>
              <a:t>, we have generated the random number between the specific ranges to fill out null values. </a:t>
            </a:r>
            <a:endParaRPr lang="en-IN" sz="2000" dirty="0"/>
          </a:p>
          <a:p>
            <a:r>
              <a:rPr lang="en-US" sz="2000" dirty="0" smtClean="0"/>
              <a:t>Excel formulas are used </a:t>
            </a:r>
            <a:r>
              <a:rPr lang="en-US" sz="2000" dirty="0"/>
              <a:t>to trim and remove the </a:t>
            </a:r>
            <a:r>
              <a:rPr lang="en-US" sz="2000" dirty="0" smtClean="0"/>
              <a:t>unnecessary </a:t>
            </a:r>
            <a:r>
              <a:rPr lang="en-US" sz="2000" dirty="0"/>
              <a:t>blanks spaces in between the words and at the </a:t>
            </a:r>
            <a:r>
              <a:rPr lang="en-US" sz="2000" dirty="0" smtClean="0"/>
              <a:t>end of the word.</a:t>
            </a:r>
            <a:endParaRPr lang="en-IN" sz="2000" dirty="0"/>
          </a:p>
          <a:p>
            <a:r>
              <a:rPr lang="en-US" sz="2000" dirty="0"/>
              <a:t>For null values in the columns with the string datatype we have </a:t>
            </a:r>
            <a:r>
              <a:rPr lang="en-US" sz="2000" dirty="0" smtClean="0"/>
              <a:t>replaced </a:t>
            </a:r>
            <a:r>
              <a:rPr lang="en-US" sz="2000" dirty="0"/>
              <a:t>it with </a:t>
            </a:r>
            <a:r>
              <a:rPr lang="en-US" sz="2000" dirty="0" smtClean="0"/>
              <a:t>dummy </a:t>
            </a:r>
            <a:r>
              <a:rPr lang="en-US" sz="2000" dirty="0"/>
              <a:t>string</a:t>
            </a:r>
            <a:r>
              <a:rPr lang="en-US" sz="2000" dirty="0" smtClean="0"/>
              <a:t>.</a:t>
            </a:r>
            <a:endParaRPr lang="en-US" sz="2000" dirty="0"/>
          </a:p>
          <a:p>
            <a:endParaRPr lang="en-IN" sz="2000" dirty="0"/>
          </a:p>
        </p:txBody>
      </p:sp>
      <p:sp>
        <p:nvSpPr>
          <p:cNvPr id="7" name="Date Placeholder 6"/>
          <p:cNvSpPr>
            <a:spLocks noGrp="1"/>
          </p:cNvSpPr>
          <p:nvPr>
            <p:ph type="dt" sz="half" idx="10"/>
          </p:nvPr>
        </p:nvSpPr>
        <p:spPr/>
        <p:txBody>
          <a:bodyPr/>
          <a:lstStyle/>
          <a:p>
            <a:fld id="{8CDDDD97-EF5D-44A4-BBFC-0B312DD46FEF}" type="datetime1">
              <a:rPr lang="en-US" smtClean="0"/>
              <a:t>4/26/2020</a:t>
            </a:fld>
            <a:endParaRPr lang="en-US"/>
          </a:p>
        </p:txBody>
      </p:sp>
      <p:sp>
        <p:nvSpPr>
          <p:cNvPr id="8" name="Footer Placeholder 7"/>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6605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pPr algn="just"/>
            <a:r>
              <a:rPr lang="en-US" sz="2000" dirty="0" smtClean="0"/>
              <a:t>All the queries are “select” queries, we fire the queries to the MongoDB Dataset, retrieve the data and we then represent it in the format as needed.</a:t>
            </a:r>
          </a:p>
          <a:p>
            <a:pPr algn="just"/>
            <a:r>
              <a:rPr lang="en-US" sz="2000" dirty="0" smtClean="0"/>
              <a:t>We simply need to pass the parameter as an input like:</a:t>
            </a:r>
          </a:p>
          <a:p>
            <a:pPr lvl="1" algn="just"/>
            <a:r>
              <a:rPr lang="en-US" sz="2000" dirty="0" smtClean="0"/>
              <a:t>Year </a:t>
            </a:r>
            <a:r>
              <a:rPr lang="en-US" sz="2000" dirty="0" smtClean="0">
                <a:sym typeface="Wingdings" panose="05000000000000000000" pitchFamily="2" charset="2"/>
              </a:rPr>
              <a:t> year of the movie released</a:t>
            </a:r>
          </a:p>
          <a:p>
            <a:pPr lvl="1" algn="just"/>
            <a:r>
              <a:rPr lang="en-US" sz="2000" dirty="0" smtClean="0">
                <a:sym typeface="Wingdings" panose="05000000000000000000" pitchFamily="2" charset="2"/>
              </a:rPr>
              <a:t>Genre  Movies from the specific year of specific genre.</a:t>
            </a:r>
          </a:p>
          <a:p>
            <a:pPr lvl="1" algn="just"/>
            <a:r>
              <a:rPr lang="en-US" sz="2000" dirty="0" smtClean="0">
                <a:sym typeface="Wingdings" panose="05000000000000000000" pitchFamily="2" charset="2"/>
              </a:rPr>
              <a:t>Range slider  Slider to give the lower and upper bound of the IMDB Score.</a:t>
            </a:r>
          </a:p>
          <a:p>
            <a:pPr algn="just"/>
            <a:r>
              <a:rPr lang="en-US" sz="2000" dirty="0" smtClean="0"/>
              <a:t>The search or select operation is facilitated by the mongo query ‘</a:t>
            </a:r>
            <a:r>
              <a:rPr lang="en-US" sz="2000" b="1" dirty="0" smtClean="0"/>
              <a:t>find</a:t>
            </a:r>
            <a:r>
              <a:rPr lang="en-US" sz="2000" dirty="0" smtClean="0"/>
              <a:t>’ in a MongoDB.</a:t>
            </a:r>
          </a:p>
          <a:p>
            <a:pPr algn="just"/>
            <a:r>
              <a:rPr lang="en-US" sz="2000" dirty="0" smtClean="0"/>
              <a:t>Following slides describe the queries supported by this application</a:t>
            </a:r>
          </a:p>
          <a:p>
            <a:pPr marL="0" indent="0" algn="just">
              <a:buNone/>
            </a:pPr>
            <a:endParaRPr lang="en-US" sz="2000" dirty="0"/>
          </a:p>
        </p:txBody>
      </p:sp>
      <p:sp>
        <p:nvSpPr>
          <p:cNvPr id="4" name="Date Placeholder 3"/>
          <p:cNvSpPr>
            <a:spLocks noGrp="1"/>
          </p:cNvSpPr>
          <p:nvPr>
            <p:ph type="dt" sz="half" idx="10"/>
          </p:nvPr>
        </p:nvSpPr>
        <p:spPr/>
        <p:txBody>
          <a:bodyPr/>
          <a:lstStyle/>
          <a:p>
            <a:fld id="{612E9893-5FCF-4FFB-9FCD-729A65E9B2C9}" type="datetime1">
              <a:rPr lang="en-US" smtClean="0"/>
              <a:t>4/26/2020</a:t>
            </a:fld>
            <a:endParaRPr lang="en-US"/>
          </a:p>
        </p:txBody>
      </p:sp>
      <p:sp>
        <p:nvSpPr>
          <p:cNvPr id="5" name="Footer Placeholder 4"/>
          <p:cNvSpPr>
            <a:spLocks noGrp="1"/>
          </p:cNvSpPr>
          <p:nvPr>
            <p:ph type="ftr" sz="quarter" idx="11"/>
          </p:nvPr>
        </p:nvSpPr>
        <p:spPr/>
        <p:txBody>
          <a:bodyPr/>
          <a:lstStyle/>
          <a:p>
            <a:r>
              <a:rPr lang="en-US" smtClean="0"/>
              <a:t>CS532 - Database Systems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92480"/>
            <a:ext cx="10972800" cy="1143000"/>
          </a:xfrm>
        </p:spPr>
        <p:txBody>
          <a:bodyPr>
            <a:noAutofit/>
          </a:bodyPr>
          <a:lstStyle/>
          <a:p>
            <a:r>
              <a:rPr lang="en-US" sz="2800" dirty="0" smtClean="0"/>
              <a:t>Query 1:</a:t>
            </a:r>
            <a:r>
              <a:rPr lang="en-US" sz="2800" dirty="0"/>
              <a:t/>
            </a:r>
            <a:br>
              <a:rPr lang="en-US" sz="2800" dirty="0"/>
            </a:br>
            <a:r>
              <a:rPr lang="en-US" sz="2800" dirty="0"/>
              <a:t>List of movies yearly</a:t>
            </a:r>
          </a:p>
        </p:txBody>
      </p:sp>
      <p:sp>
        <p:nvSpPr>
          <p:cNvPr id="2" name="Content Placeholder 1"/>
          <p:cNvSpPr>
            <a:spLocks noGrp="1"/>
          </p:cNvSpPr>
          <p:nvPr>
            <p:ph idx="1"/>
          </p:nvPr>
        </p:nvSpPr>
        <p:spPr>
          <a:xfrm>
            <a:off x="609600" y="1935480"/>
            <a:ext cx="10972800" cy="1567574"/>
          </a:xfrm>
        </p:spPr>
        <p:txBody>
          <a:bodyPr>
            <a:normAutofit/>
          </a:bodyPr>
          <a:lstStyle/>
          <a:p>
            <a:pPr algn="just"/>
            <a:r>
              <a:rPr lang="en-US" sz="2000" dirty="0" smtClean="0"/>
              <a:t> </a:t>
            </a:r>
            <a:r>
              <a:rPr lang="en-US" sz="2000" dirty="0"/>
              <a:t>This query help us to list the all movies for the selected year in the tabular format. </a:t>
            </a:r>
            <a:endParaRPr lang="en-US" sz="2000" dirty="0" smtClean="0"/>
          </a:p>
          <a:p>
            <a:pPr algn="just"/>
            <a:r>
              <a:rPr lang="en-US" sz="2000" dirty="0" smtClean="0"/>
              <a:t>We </a:t>
            </a:r>
            <a:r>
              <a:rPr lang="en-US" sz="2000" dirty="0"/>
              <a:t>take the “</a:t>
            </a:r>
            <a:r>
              <a:rPr lang="en-US" sz="2000" b="1" dirty="0"/>
              <a:t>year</a:t>
            </a:r>
            <a:r>
              <a:rPr lang="en-US" sz="2000" dirty="0"/>
              <a:t>” as an input from the user via </a:t>
            </a:r>
            <a:r>
              <a:rPr lang="en-US" sz="2000" dirty="0" smtClean="0"/>
              <a:t>drop </a:t>
            </a:r>
            <a:r>
              <a:rPr lang="en-US" sz="2000" dirty="0"/>
              <a:t>down menu. After he clicks submit, we fire a select query in the MongoDB Database to fetch all the movies released in that particular year.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647" y="3374143"/>
            <a:ext cx="8506853" cy="298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489C9E92-6A11-4455-A4BB-33618FB31DF8}"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65783"/>
            <a:ext cx="10972800" cy="1143000"/>
          </a:xfrm>
        </p:spPr>
        <p:txBody>
          <a:bodyPr>
            <a:noAutofit/>
          </a:bodyPr>
          <a:lstStyle/>
          <a:p>
            <a:r>
              <a:rPr lang="en-US" sz="2800" dirty="0" smtClean="0"/>
              <a:t>Query 2:</a:t>
            </a:r>
            <a:r>
              <a:rPr lang="en-US" sz="2800" dirty="0"/>
              <a:t/>
            </a:r>
            <a:br>
              <a:rPr lang="en-US" sz="2800" dirty="0"/>
            </a:br>
            <a:r>
              <a:rPr lang="en-US" sz="2800" dirty="0"/>
              <a:t>List of movies based on genre</a:t>
            </a:r>
          </a:p>
        </p:txBody>
      </p:sp>
      <p:sp>
        <p:nvSpPr>
          <p:cNvPr id="2" name="Content Placeholder 1"/>
          <p:cNvSpPr>
            <a:spLocks noGrp="1"/>
          </p:cNvSpPr>
          <p:nvPr>
            <p:ph idx="1"/>
          </p:nvPr>
        </p:nvSpPr>
        <p:spPr>
          <a:xfrm>
            <a:off x="609600" y="1808783"/>
            <a:ext cx="10972800" cy="1567574"/>
          </a:xfrm>
        </p:spPr>
        <p:txBody>
          <a:bodyPr>
            <a:normAutofit lnSpcReduction="10000"/>
          </a:bodyPr>
          <a:lstStyle/>
          <a:p>
            <a:pPr algn="just"/>
            <a:r>
              <a:rPr lang="en-US" sz="2000" dirty="0"/>
              <a:t>This query help us to list the all movies for the selected year and selected genre in the tabular format. </a:t>
            </a:r>
            <a:endParaRPr lang="en-US" sz="2000" dirty="0" smtClean="0"/>
          </a:p>
          <a:p>
            <a:pPr algn="just"/>
            <a:r>
              <a:rPr lang="en-US" sz="2000" dirty="0" smtClean="0"/>
              <a:t>We </a:t>
            </a:r>
            <a:r>
              <a:rPr lang="en-US" sz="2000" dirty="0"/>
              <a:t>take the “</a:t>
            </a:r>
            <a:r>
              <a:rPr lang="en-US" sz="2000" b="1" dirty="0"/>
              <a:t>year</a:t>
            </a:r>
            <a:r>
              <a:rPr lang="en-US" sz="2000" dirty="0"/>
              <a:t>” and “</a:t>
            </a:r>
            <a:r>
              <a:rPr lang="en-US" sz="2000" b="1" dirty="0"/>
              <a:t>genre</a:t>
            </a:r>
            <a:r>
              <a:rPr lang="en-US" sz="2000" dirty="0"/>
              <a:t>” as an input from the user </a:t>
            </a:r>
            <a:r>
              <a:rPr lang="en-US" sz="2000" dirty="0" smtClean="0"/>
              <a:t>via drop </a:t>
            </a:r>
            <a:r>
              <a:rPr lang="en-US" sz="2000" dirty="0"/>
              <a:t>down menu. After he clicks submit, we fire a select query in the MongoDB database to fetch all the movies released in that particular year and </a:t>
            </a:r>
            <a:r>
              <a:rPr lang="en-US" sz="2000" dirty="0" smtClean="0"/>
              <a:t>filter the movies </a:t>
            </a:r>
            <a:r>
              <a:rPr lang="en-US" sz="2000" dirty="0"/>
              <a:t>in that year based on genre.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3376357"/>
            <a:ext cx="8953500" cy="2957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50C7ABDE-75B4-4ABF-90DB-A9BE39CFF1DB}"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04016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3:</a:t>
            </a:r>
            <a:br>
              <a:rPr lang="en-US" sz="2800" dirty="0"/>
            </a:br>
            <a:r>
              <a:rPr lang="en-US" sz="2800" dirty="0"/>
              <a:t>List of actors and number of movies starred by </a:t>
            </a:r>
            <a:r>
              <a:rPr lang="en-US" sz="2800" dirty="0" smtClean="0"/>
              <a:t>that </a:t>
            </a:r>
            <a:r>
              <a:rPr lang="en-US" sz="2800" dirty="0"/>
              <a:t>actor</a:t>
            </a:r>
            <a:endParaRPr lang="en-IN" sz="2400" dirty="0"/>
          </a:p>
        </p:txBody>
      </p:sp>
      <p:sp>
        <p:nvSpPr>
          <p:cNvPr id="3" name="Content Placeholder 2"/>
          <p:cNvSpPr>
            <a:spLocks noGrp="1"/>
          </p:cNvSpPr>
          <p:nvPr>
            <p:ph sz="half" idx="1"/>
          </p:nvPr>
        </p:nvSpPr>
        <p:spPr/>
        <p:txBody>
          <a:bodyPr>
            <a:normAutofit/>
          </a:bodyPr>
          <a:lstStyle/>
          <a:p>
            <a:pPr algn="just"/>
            <a:r>
              <a:rPr lang="en-US" sz="2000" dirty="0"/>
              <a:t>This query help us to list the all actors and </a:t>
            </a:r>
            <a:r>
              <a:rPr lang="en-US" sz="2000" dirty="0" smtClean="0"/>
              <a:t>get the count of number </a:t>
            </a:r>
            <a:r>
              <a:rPr lang="en-US" sz="2000" dirty="0"/>
              <a:t>of movies they </a:t>
            </a:r>
            <a:r>
              <a:rPr lang="en-US" sz="2000" dirty="0" smtClean="0"/>
              <a:t>have starred, </a:t>
            </a:r>
            <a:r>
              <a:rPr lang="en-US" sz="2000" dirty="0"/>
              <a:t>in the tabular format. </a:t>
            </a:r>
          </a:p>
          <a:p>
            <a:pPr algn="just"/>
            <a:r>
              <a:rPr lang="en-US" sz="2000" dirty="0"/>
              <a:t>We fire a select query in the MongoDB database to fetch all the actors from the dataset, we have 3 columns for the name of actors. </a:t>
            </a:r>
          </a:p>
          <a:p>
            <a:pPr algn="just"/>
            <a:r>
              <a:rPr lang="en-US" sz="2000" dirty="0"/>
              <a:t>Firstly, we get all the actors and then we count the number of movies they starred in to get the actual count. </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96984" y="1920875"/>
            <a:ext cx="45860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Date Placeholder 6"/>
          <p:cNvSpPr>
            <a:spLocks noGrp="1"/>
          </p:cNvSpPr>
          <p:nvPr>
            <p:ph type="dt" sz="half" idx="10"/>
          </p:nvPr>
        </p:nvSpPr>
        <p:spPr/>
        <p:txBody>
          <a:bodyPr/>
          <a:lstStyle/>
          <a:p>
            <a:fld id="{422293D6-3002-4345-9C8E-E964AC3D68D6}" type="datetime1">
              <a:rPr lang="en-US" smtClean="0"/>
              <a:t>4/26/2020</a:t>
            </a:fld>
            <a:endParaRPr lang="en-US"/>
          </a:p>
        </p:txBody>
      </p:sp>
      <p:sp>
        <p:nvSpPr>
          <p:cNvPr id="11" name="Footer Placeholder 10"/>
          <p:cNvSpPr>
            <a:spLocks noGrp="1"/>
          </p:cNvSpPr>
          <p:nvPr>
            <p:ph type="ftr" sz="quarter" idx="11"/>
          </p:nvPr>
        </p:nvSpPr>
        <p:spPr/>
        <p:txBody>
          <a:bodyPr/>
          <a:lstStyle/>
          <a:p>
            <a:r>
              <a:rPr lang="en-US" smtClean="0"/>
              <a:t>CS532 - Database Systems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131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4:</a:t>
            </a:r>
            <a:br>
              <a:rPr lang="en-US" sz="2800" dirty="0"/>
            </a:br>
            <a:r>
              <a:rPr lang="en-US" sz="2800" dirty="0"/>
              <a:t>Visualizing the top 10 movie genre on each year</a:t>
            </a:r>
            <a:endParaRPr lang="en-IN" sz="2400" dirty="0"/>
          </a:p>
        </p:txBody>
      </p:sp>
      <p:sp>
        <p:nvSpPr>
          <p:cNvPr id="3" name="Content Placeholder 2"/>
          <p:cNvSpPr>
            <a:spLocks noGrp="1"/>
          </p:cNvSpPr>
          <p:nvPr>
            <p:ph sz="half" idx="1"/>
          </p:nvPr>
        </p:nvSpPr>
        <p:spPr/>
        <p:txBody>
          <a:bodyPr>
            <a:normAutofit/>
          </a:bodyPr>
          <a:lstStyle/>
          <a:p>
            <a:pPr algn="just"/>
            <a:r>
              <a:rPr lang="en-US" sz="2000" dirty="0" smtClean="0"/>
              <a:t>With </a:t>
            </a:r>
            <a:r>
              <a:rPr lang="en-US" sz="2000" dirty="0"/>
              <a:t>the help of this query we visualize the top 10 movies for the selected year in the graphical format. </a:t>
            </a:r>
          </a:p>
          <a:p>
            <a:pPr algn="just"/>
            <a:r>
              <a:rPr lang="en-US" sz="2000" dirty="0"/>
              <a:t>We take the “</a:t>
            </a:r>
            <a:r>
              <a:rPr lang="en-US" sz="2000" b="1" dirty="0"/>
              <a:t>year</a:t>
            </a:r>
            <a:r>
              <a:rPr lang="en-US" sz="2000" dirty="0"/>
              <a:t>” as an input from the user via a drop down menu. </a:t>
            </a:r>
          </a:p>
          <a:p>
            <a:pPr algn="just"/>
            <a:r>
              <a:rPr lang="en-US" sz="2000" dirty="0"/>
              <a:t>We fire a select query in the MongoDB database to fetch all the movies released in that particular year and select the only top 10 of them and give a graph in a user friendly format. We select the top 10 movies based on the </a:t>
            </a:r>
            <a:r>
              <a:rPr lang="en-US" sz="2000" dirty="0" smtClean="0"/>
              <a:t>IMDb </a:t>
            </a:r>
            <a:r>
              <a:rPr lang="en-US" sz="2000" dirty="0"/>
              <a:t>score that we have for the movie in the dataset. </a:t>
            </a:r>
          </a:p>
          <a:p>
            <a:pPr algn="just"/>
            <a:endParaRPr lang="en-IN"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8399" y="1920875"/>
            <a:ext cx="5083202"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9BEB930B-2DBE-48A0-9F8F-F3FA6BE2BAB7}" type="datetime1">
              <a:rPr lang="en-US" smtClean="0"/>
              <a:t>4/26/2020</a:t>
            </a:fld>
            <a:endParaRPr lang="en-US"/>
          </a:p>
        </p:txBody>
      </p:sp>
      <p:sp>
        <p:nvSpPr>
          <p:cNvPr id="6" name="Footer Placeholder 5"/>
          <p:cNvSpPr>
            <a:spLocks noGrp="1"/>
          </p:cNvSpPr>
          <p:nvPr>
            <p:ph type="ftr" sz="quarter" idx="11"/>
          </p:nvPr>
        </p:nvSpPr>
        <p:spPr/>
        <p:txBody>
          <a:bodyPr/>
          <a:lstStyle/>
          <a:p>
            <a:r>
              <a:rPr lang="en-US" smtClean="0"/>
              <a:t>CS532 - Database Systems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6278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262</TotalTime>
  <Words>1620</Words>
  <Application>Microsoft Office PowerPoint</Application>
  <PresentationFormat>Widescreen</PresentationFormat>
  <Paragraphs>119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Data Cleaning Process</vt:lpstr>
      <vt:lpstr>Operations/Queries Supported:</vt:lpstr>
      <vt:lpstr>Query 1: List of movies yearly</vt:lpstr>
      <vt:lpstr>Query 2: List of movies based on genre</vt:lpstr>
      <vt:lpstr>Query 3: List of actors and number of movies starred by that actor</vt:lpstr>
      <vt:lpstr>Query 4: Visualizing the top 10 movie genre on each year</vt:lpstr>
      <vt:lpstr>Query 5: Correlation analysis between movie rating and movie revenue</vt:lpstr>
      <vt:lpstr>Query 6: Number of profit-loss movie revenue in each year</vt:lpstr>
      <vt:lpstr>Query 7: Movies to watch based on ratings</vt:lpstr>
      <vt:lpstr>Query 8: Increasing/Decreasing trend of the movie genres for different years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91</cp:revision>
  <dcterms:created xsi:type="dcterms:W3CDTF">2020-04-23T23:00:52Z</dcterms:created>
  <dcterms:modified xsi:type="dcterms:W3CDTF">2020-04-26T14:51:18Z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