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/>
              <a:t>Hasil pengujian waktu eksekusi VoG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Eksekusi Slashburn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11529.833329999999</c:v>
                </c:pt>
                <c:pt idx="1">
                  <c:v>5085.9666669999997</c:v>
                </c:pt>
                <c:pt idx="2">
                  <c:v>3257.6</c:v>
                </c:pt>
                <c:pt idx="3">
                  <c:v>2375.0333329999999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Eksekusi Subgraph Labeling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3403.7333330000001</c:v>
                </c:pt>
                <c:pt idx="1">
                  <c:v>3755.1333330000002</c:v>
                </c:pt>
                <c:pt idx="2">
                  <c:v>3323.4333329999999</c:v>
                </c:pt>
                <c:pt idx="3">
                  <c:v>3472.6333330000002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Eksekusi VoG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14934.233329999999</c:v>
                </c:pt>
                <c:pt idx="1">
                  <c:v>8841.6</c:v>
                </c:pt>
                <c:pt idx="2">
                  <c:v>6581.4666669999997</c:v>
                </c:pt>
                <c:pt idx="3">
                  <c:v>5848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334104"/>
        <c:axId val="235660280"/>
      </c:lineChart>
      <c:catAx>
        <c:axId val="229334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/>
                  <a:t>Jumlah </a:t>
                </a:r>
                <a:r>
                  <a:rPr lang="en-US" sz="900" b="0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node</a:t>
                </a:r>
                <a:r>
                  <a:rPr lang="en-US" cap="none"/>
                  <a:t> maksimum dalam GCC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660280"/>
        <c:crosses val="autoZero"/>
        <c:auto val="1"/>
        <c:lblAlgn val="ctr"/>
        <c:lblOffset val="100"/>
        <c:noMultiLvlLbl val="0"/>
      </c:catAx>
      <c:valAx>
        <c:axId val="235660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/>
                  <a:t>Waktu eksekusi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3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30199"/>
            <a:ext cx="8204197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590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903" y="377818"/>
            <a:ext cx="9359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7B56-1D46-475B-BB85-404B0BD4AE4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14" action="ppaction://hlinksldjump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2" y="404812"/>
            <a:ext cx="832597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338" y="334849"/>
            <a:ext cx="9144000" cy="1797075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338" y="2597487"/>
            <a:ext cx="9144000" cy="1961634"/>
          </a:xfrm>
        </p:spPr>
        <p:txBody>
          <a:bodyPr>
            <a:normAutofit/>
          </a:bodyPr>
          <a:lstStyle/>
          <a:p>
            <a:r>
              <a:rPr lang="en-US" b="1" dirty="0" smtClean="0"/>
              <a:t>Satrio </a:t>
            </a:r>
            <a:r>
              <a:rPr lang="en-US" b="1" dirty="0" err="1" smtClean="0"/>
              <a:t>Adityo</a:t>
            </a:r>
            <a:r>
              <a:rPr lang="en-US" b="1" dirty="0" smtClean="0"/>
              <a:t> </a:t>
            </a:r>
            <a:r>
              <a:rPr lang="en-US" b="1" dirty="0" err="1" smtClean="0"/>
              <a:t>Hartomo</a:t>
            </a:r>
            <a:r>
              <a:rPr lang="en-US" b="1" dirty="0" smtClean="0"/>
              <a:t> </a:t>
            </a:r>
            <a:r>
              <a:rPr lang="en-US" b="1" dirty="0" smtClean="0"/>
              <a:t>- 1103120029</a:t>
            </a:r>
          </a:p>
          <a:p>
            <a:endParaRPr lang="en-US" b="1" dirty="0" smtClean="0"/>
          </a:p>
          <a:p>
            <a:r>
              <a:rPr lang="en-US" dirty="0" err="1" smtClean="0"/>
              <a:t>Pembimbing</a:t>
            </a:r>
            <a:r>
              <a:rPr lang="en-US" dirty="0" smtClean="0"/>
              <a:t> :</a:t>
            </a:r>
          </a:p>
          <a:p>
            <a:r>
              <a:rPr lang="en-US" b="1" dirty="0" err="1" smtClean="0"/>
              <a:t>Kemas</a:t>
            </a:r>
            <a:r>
              <a:rPr lang="en-US" b="1" dirty="0" smtClean="0"/>
              <a:t> </a:t>
            </a:r>
            <a:r>
              <a:rPr lang="en-US" b="1" dirty="0" err="1" smtClean="0"/>
              <a:t>Rahmat</a:t>
            </a:r>
            <a:r>
              <a:rPr lang="en-US" b="1" dirty="0" smtClean="0"/>
              <a:t> S. W, S.T., </a:t>
            </a:r>
            <a:r>
              <a:rPr lang="en-US" b="1" dirty="0" err="1" smtClean="0"/>
              <a:t>M.Eng</a:t>
            </a:r>
            <a:r>
              <a:rPr lang="en-US" b="1" dirty="0" smtClean="0"/>
              <a:t>.		</a:t>
            </a:r>
            <a:r>
              <a:rPr lang="en-US" b="1" dirty="0" err="1" smtClean="0"/>
              <a:t>Siti</a:t>
            </a:r>
            <a:r>
              <a:rPr lang="en-US" b="1" dirty="0" smtClean="0"/>
              <a:t> </a:t>
            </a:r>
            <a:r>
              <a:rPr lang="en-US" b="1" dirty="0" err="1" smtClean="0"/>
              <a:t>Sa’adah</a:t>
            </a:r>
            <a:r>
              <a:rPr lang="en-US" b="1" dirty="0" smtClean="0"/>
              <a:t>, S.T., M.T.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83441" y="4559121"/>
            <a:ext cx="4441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/>
              <a:t>Program Studi Teknik Informatika</a:t>
            </a:r>
            <a:endParaRPr lang="en-US" sz="2400" dirty="0"/>
          </a:p>
          <a:p>
            <a:pPr algn="ctr"/>
            <a:r>
              <a:rPr lang="id-ID" sz="2400" dirty="0"/>
              <a:t>Fakultas Informatika</a:t>
            </a:r>
            <a:endParaRPr lang="en-US" sz="2400" dirty="0"/>
          </a:p>
          <a:p>
            <a:pPr algn="ctr"/>
            <a:r>
              <a:rPr lang="id-ID" sz="2400" dirty="0"/>
              <a:t>Universitas Telkom</a:t>
            </a:r>
            <a:endParaRPr lang="en-US" sz="2400" dirty="0"/>
          </a:p>
          <a:p>
            <a:pPr algn="ctr"/>
            <a:r>
              <a:rPr lang="id-ID" sz="2400" dirty="0"/>
              <a:t>Bandung</a:t>
            </a:r>
            <a:endParaRPr lang="en-US" sz="2400" dirty="0"/>
          </a:p>
          <a:p>
            <a:pPr algn="ctr"/>
            <a:r>
              <a:rPr lang="id-ID" sz="2400" dirty="0"/>
              <a:t>201</a:t>
            </a:r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23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2804420"/>
            <a:ext cx="4783751" cy="27206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0" y="2804420"/>
            <a:ext cx="4957299" cy="272061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5645" y="3825025"/>
            <a:ext cx="631065" cy="566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19308"/>
              </p:ext>
            </p:extLst>
          </p:nvPr>
        </p:nvGraphicFramePr>
        <p:xfrm>
          <a:off x="3437054" y="1992449"/>
          <a:ext cx="5317898" cy="2193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101"/>
                <a:gridCol w="1012720"/>
                <a:gridCol w="1013359"/>
                <a:gridCol w="1013359"/>
                <a:gridCol w="1013359"/>
              </a:tblGrid>
              <a:tr h="21931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Struktur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node maksimum dalam GCC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27145"/>
              </p:ext>
            </p:extLst>
          </p:nvPr>
        </p:nvGraphicFramePr>
        <p:xfrm>
          <a:off x="3437054" y="4487386"/>
          <a:ext cx="5317898" cy="223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101"/>
                <a:gridCol w="1012720"/>
                <a:gridCol w="1013359"/>
                <a:gridCol w="1013359"/>
                <a:gridCol w="1013359"/>
              </a:tblGrid>
              <a:tr h="22353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Struktur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node maksimum dalam GCC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3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080441"/>
              </p:ext>
            </p:extLst>
          </p:nvPr>
        </p:nvGraphicFramePr>
        <p:xfrm>
          <a:off x="838203" y="1994187"/>
          <a:ext cx="5382292" cy="2719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573"/>
                <a:gridCol w="1345573"/>
                <a:gridCol w="1345573"/>
                <a:gridCol w="1345573"/>
              </a:tblGrid>
              <a:tr h="939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Jumlah node maksimum dalam GCC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Eksekusi Slashburn (ms)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Eksekusi Subgraph Labeling (ms)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Eksekusi VoG (ms)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11529.83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3403.73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14934.23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5085.96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3755.13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8841.6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3257.6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3323.43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6581.46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2375.03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 smtClean="0">
                          <a:effectLst/>
                        </a:rPr>
                        <a:t>3472.63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5848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27683820"/>
              </p:ext>
            </p:extLst>
          </p:nvPr>
        </p:nvGraphicFramePr>
        <p:xfrm>
          <a:off x="6555346" y="3361386"/>
          <a:ext cx="5409476" cy="317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14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3" y="1958370"/>
            <a:ext cx="3501977" cy="258787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6" y="1958370"/>
            <a:ext cx="2794716" cy="2587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685" y="5035639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Clique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46312" y="5035639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2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summarize web graph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perfect clique, near clique, </a:t>
            </a:r>
            <a:r>
              <a:rPr lang="en-US" dirty="0" err="1" smtClean="0"/>
              <a:t>dan</a:t>
            </a:r>
            <a:r>
              <a:rPr lang="en-US" dirty="0" smtClean="0"/>
              <a:t> near star,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near chain.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Clique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user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jajak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 Star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user </a:t>
            </a:r>
            <a:r>
              <a:rPr lang="en-US" dirty="0" err="1" smtClean="0"/>
              <a:t>berkontribusi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data:image/png;base64,iVBORw0KGgoAAAANSUhEUgAAAT4AAACeCAMAAACcjZZYAAACQ1BMVEX////tGyP//v757e3jtbb7+fnbFiPZAADrAA/68vL8///hSk7slpn8/PzjeHzkV1vlkZIAokf119j45OV0v5Pqp6jpESLtEBsAnT7oAABetoLuzM3kAADpdFG42urvoo/ZAAztkHXXZmfy9/nUJCrvTgDhaT3e6+RJqnMAmj7y7vJBtHjxUBX96fUuo9XYAHXs4Ovuw8TeMznpt6p5AHjs0N///u7rln6ZzeTa6/MMo9//+P/WwtYAnkqSzKv53gDVV1rJ49MwqWX585m94cvutNLri77kQZjuv9jxzN77+L/77IzhTxHgosOZzK/K2uh1AHGHwp///dzGp8aWttOWNpHLo8mzg7GgW6CMJIncAH60y97XXp5NsNgAnFHplsHLAHFZjrp5u9uoa6cAbK7MNTv34j3WbaSTP4980qbC3c/SvdL96HbDl8P25luJAIPKAGwAjDv69MH1282Is8RCgbl1oMb57qamfabihMIAXqW9zNjlZ73Oj5TmAIVUv+bi/vCJ1+sYlFmezeW1crez8tTLK5b15VTowed0AF9Qpnpq2aCNNYMAlifR/OeO3rbPSZaHvKW+9frtlcLkdb30g8O4mbYASZsAWqQAbJ3JLYXmaG3NeqnhqtbbgIbvAIXmS66Bs9n6k5XIeoa/AAjrgmDYisjoYS3ztJbjh3j2xaxtncv/4PpYqX/pnHb/v/plmK70l+LjhdLaAGPpiVXYsJScztbJnZ3zonrDOIz/uLsAcb7vfUtUgaDYodkdvG+7XpNh79LrAAAgAElEQVR4nO2diUMTeZb4vySUktJCyMFpB6HUhCBQGIKJQOQIEMAEQ9Ki4ZKAIoRjmlMEUWAcXXtG1KbZ7lZo7RmR9ujp7d1xdqdnnP3Tfu99qyoX4ehjZrr31w9SqSuV5JP3vu+971WE/CK/yC/yi/xzhKmS1zTr/8KP8XMVRaK8pkn+V36On738gu87iOZxVTZJyVtXrKsTFeskpUqpTM9Tk8RDalL1WEcSH+cpNFW6f/Wn/MmK+nJiHjn5l0OKKk2e8pDq8hcpypMHk8nJnDxyRH2UVP3lKFnXnVT8qz/m9xdbUec2RwKd+h98dXUek6c6oAF8TJU6RVNVsq6sgn2XNZcJwCMHNCdJnjJP+YPf518mLac7+fhHTp9e+sFXVyerAJ8a8JEDyTpOU5KsPBTCd4jAs0JNDvyM8dlOnwZ82YlKVTajUSmzSTZRq5U6+EZFRXG0j2UJi69qp1stLeFdPhvdNRH1Y6jzQvgOHSgh2fu+iMIH2sdwj/f/jPG1FBXBF05hdFxiCcRkeUwyqAzBOCMuvr9NTk4Cs2c+uuWDJ/7TyckeWO8TuV3fDl/KEY3y5BeRxkvxkfWUkz9jfLbTiG9drbthLsnWqbLXs0t0O+CjYur5pG9yloj4RGnv+2SyhyMhipKIxotlH9HtV6kfQ9kXpX3Kk6RK83M2Xj3Fd0NDGCXDEBXDKBRKFVGR+Pjap0B8tkmep/oH+DjcM2WbWuJtlFwMvnVVFbmsq1JUkZKTRHNIt668/JdkxcmSKsB3gFTpjpK8vxz9GeMTtc8U50g8fC3tIC22SZttCvE9e0bILO7ifQGbiC/GeFNUeURXdUiRR0DhmKoD66rHR0vI+tFExWWSR0ry9pHEkz9f4+Ul7aOr4hMvr4r4bDzdYqXDLAixXZ+c7Ovsu37920980i5fH+x69gnussW8h0KtqIKnxDjphppc/tG/0j9P9KdPF92knpdYi4qKrPDMFxXd7DxdhAgoPr7oNCxtnUVFnRTL3yZ7JmdtPdR5sFT7bOBN/kZ8S4T91AYor8fSIyTvCOQVmiOarR/gxh9+xikcoDmN/7wI8nQRxHk8PhedxlCa4gPlJITDs4qKQmZp+zYQmJTKPkme9QQCfVtdhygMPOJnFsyP/JX+mdJyuihg7aRYAkWd+k4kxZ8+3akPFKH6UXydpwNUNQOBIhpF+575pqCUW1rq8bX4xMDFB/vIs1dLvm/5HltcfIR0N8bZaemmy/rtP6GpXhXeKH9S+EO+7Y8uS6h4VlxwaKIQQNsQH4R1RXQB+MCWYS1w+ibL3kSQ1FHYbJOgbtf1n4r4YM8sNd5vX8F2fHzzH8XZ6fLjsq54+09o+c8IYoW/ivcb/OvEerqTFV0HT8mhztE1Qgs8xKcvOk0kFQyEk+P2vkBPn49M8mHjffVqavI6z09SfBVEEKLfyt8d5/1d87is82//CS3FEfhM/2P5ft/zHySIj43AF1oALwkfBSfhowViX1/ft4HJV9aif28nz1oQ3yzs6rNOTlm/hZjlOgYupjZvxWr0W8XHJ2ofXZb3k/KOLWdE4fupSaz2iSp4Wi72YCFuIT5WxmdjAxPwqr5XPohpEF/7K5aHveyrHlC8Wap93rbhtui32sl4Re0rjxd8Fv708aHrkOy2SMZ3WtI+6nejtO9THkOWpU9sPtnztk8RFvD1TIIxE+p5TW1CDD7X559biLOhAazP6e8AUt24BHyK4kbE53c2XiIWf6Hg73Di+XC4EJdP/YWkscHvJKbPnvaXf2Zh/Cv++jp//z+bVFwJa58YLIfxFZ224mJBtF3Ad9NmuylqHwR7gWcQ3EXj02OtgYyPqwCJeifn/LxQ7m/w+0m5/ylootPfMF+P+JzFCsDXWFzYWIyWapn3Iz5LccP8AyIUNzTMFxL/fINfpfLPd5cXNzL+hobP5x/4fxI+JAIfwdA4bLydIr6bou0SDAVBKL5XryYDPTwJ45vte9XzLc2AJ6WkzdR23nuhIirQg7Kvsfj1XcRU/tFn5KN5MudH19HRgcbb3wAcKT7RWF3+8hmE+nqtuFC4dPd1sYW55ARLbgSCeKn5OCWpHEFq/mlV1xI+mnWgj43UviVkCMjoiRBHowA+9tOllhY4f9bX1w7wYEHae1qw2o+deNZH+KlXn0CUXVHuPR/9VvCdncWvQcucxaaP/KS+gXzsR+0DZYPAxe+KxveRv/yjYs7ph7MLCy85Nf5GphjwXQJ8FnKpbiu+nJxTZ5/noDz/8h/PTZJI4w3QxCKMj0bMYvYBa0U39SCoiVJU19IOxFp8WGnFS7va21En2+Ek8LxCjOsQ8b2mgBpdqG6Ib/6jYnQd3cXlIXzUfXw0r+hGfK/rAF/xXVA7SfsYwFcM+GIjbY1mPGd8XDk+rlGRf5rI+Dj0C6c7F4pOR+ED4xWTX7Eo3KvAF2AwexNJi6sUn39lZb6QncfwpH/+o6d+Ujf/FDZg2UCi8XXP1zf4OeCN2lc8t1Isah/YMODzA74ncd7WnJOzCeq3yf0wKGGxuHaOMyMCF0DF2mLxFS100moE0fPytq2VAfFknBAzrYGapQuxTAJzc877/X4BONURUg/rn5G6z9EH1H3+eR2JNt5uOHwJ8BWi9sGr/JZo7WuIU/blbo6bz26Ov3xvz3h2E4tLIBYnU+cqd7nKgy7BFFQ46wSVVyHQ6CACn62o6BHZis9qjQhcrKejm+RYDsxWiQW1QrYYDdrPS002fBM1IV/bfLaJdj0v4ysWf8x6QFTfwDKYdcy7UPswKIzG5y9ncBfF96tG0GDTVuN1tT2ZiVAP8/G/jo8fP/U890fDJ9ztFpwdZGWlfK3QdZ44LfWFTlWjZaawcYWJwYdWajsdi08v5iByvUEEPgNsvw0s2MZRz1Tj0t7xv+b89+bmn77a3PzKDOWgNRCwPpsiIXwm1RO0zYZ6dB2N3YBvrgHxgRMmjVGuo4EI9VhYIr7/LGSeCOXFW/BtzM3NRaaGKhUHn+RHdLxCt8vZ/UQQnOUra05wbk+6LS5m7ck7y8bMFnyn4+ITIxgR3xJqn/zhoICxcZyNmHPHc8zmTfNXtDJv/MWpr8yb48+BIOJ71BOwLfki8AGKQhfb/RnpfwAaBp4XfAm4DghMYjwvBjJy2Xep0AQRS7T2dRNT0DWzUR+hfVD2bZpVZvOPV3ONRqVSwDctbKS4GFqOcwyskGh8ehFf0RZ8YtoRwmfIyqrWOuwe+yBsL1mX+OzNl5ubzH9pXprxgsr/Mpv/tHkKGCK+Casv4MMKVSLGfZdMJgxcVBDo1Yv45nE/bDbUx8cnBi4mVaznpWVf/dzTOWf4y546Zf7qednLzR+v7AtzjF8raQ1VWAG5RyJDPlzVhwxF6w2ISVuAGJbtA9oBh+e2g5C3IPz45svcTdXzsq8oPmYcIojxcXP2+DiUfTYo+9r1Nlr2NTTAt3fW+VXAoP4z8A2FHQ2Ir/43iO8jjJEtrpDndfotH88Ty6U/zsyD6nVDAFi+Ne6zrNWtRGTEOc83c19sbuY+//HxkfiVvQDt5kJRkeR5cS2cdejl6tKiAK1ytlpx0zBgH/AsOxxuwIeRIJ8NivYn1X+bRXwgvCF0eUPE0vkrJ3ngL4Zk9UExqA+4U+DhKsZ0DcJm4T8hmfAXAz6xfk8FGy6i+KzYD9rYX1z8gJjg9ehE/tPC/koKXLpnvol0HSTbbH758uX4PyDpUKfkxWloIFxnqLI+gFlFuL5PrDLAxRKtgqZZB5xnGPCg9tkH3NIlVOOKcRWjUmnkImdQK1+d7cIlbxS3Ck2EcdJUtQPCFGJyAicMAOqEQlg6BVLuLKxjyp2inaicFvGkunLwKo0cUcD5jFOlqDMRWIOjpmD3RveG7Dog5ssx5+SiyL/jjyeJyduUpy1FRQHQKo5mHZ0LEcaLSRtd2GjtMzYVBWA/wxvgD//B9K3Wha2RYHUYnwhuS+WzxfXjfKvulXDZp4mQ73MtlVpDVPhiBV0FUWZriBJ+SyCXRyg+Tr310nwo6WKlxki6yfKIFBfSMpSahcWm17/dspNf9lD7NRgQn4FF4+UMkWcwlq21opEyS2Zbove0hlfdnsHQuuXu2ky85unvIYlVuhtEd0B344iG/DlxfZ2QlDzdnwmYbOIRpfpQ8vplDdFcTsnLA4jU+3L0mePCGU72gUMHxH6KVQcOVIn7+NBii/AsaJ9VPJZ84MAB8ZcxfNClJYuVg4b8Lg+pIYssMRiJEdbDonA541xOFBtj4mdbfLyJs8EHLCuD/1b4C59gzAgpN6mbmVkR4lzku4vqMhaYKYmE0DJOdZlkV+H+PCVTdUhZsk9B/pJHqkoIPhzYG2qQR/0APQkrRmJmemYKrnD709P3ifvwVDH3iiP6t48k7TuUlH5YLB4Gtbc9fM1trcEIugfP8BZZfM19qfyTkpPtGyenfF8HJooCID2zZPrOUO1QbfP0UHOYX0Fq+Jd4ElH2gYy/9zw39/nz56d2JBVXsmljs4RPl5e8T6GjipSnTNEkK0uqWFZ5hPyhnGUPHiQPHW6DW+twu5fd1QYD+FBHtRsxJSYlJIn4jiQkUHwt+oW3VtvC2wV9nAoD25I+pH2H0tOSRHwOrcPD33MYoQQEfAXVIr5bEj5J1ce3Xk2SiWf6wLOAL9ATgGC7aai2qXZ6uqy2NozPmB/G1z3TPROBL/fld2MWIZoqXOoA32Wl+gAsFYmURJ5uHRAqL2MnWbJPw5LkROJ225c9A/YP7bftA4MGCOM+dA+gDsbBFwB8+gUrPIj8/bnQWoSE8Q0CPkK0WkMWaF9lDaH4uoy4AkkB5sLjZsjpxk/F18CJwARoHiz1+hbS1Fw7PVQ73Todga+62hD3hV8+f372xXMq30P7SNVBlYYcpNqnvqzR7WOYo4lKDcnbpwJ8QFFTlUh0VZqSPzDEfd942zhgz3I7BgYGeXeWveZ+AR8Xny2w9HbhUafVapOTXTWRxxdkb4cPDPZNF+AD7Us1Svgc+J1f/gmiw3FY/glyq6+kUICJWIL8benrgG/Kt/T10lQLGbtTOzYyBAynd//+EDrBvyjfAx+jW79BsiHST1SRxPWSRIaodOuJJDGb7lHo1qHcIyXrKfCpByFxGBhwD7iXAZ8BdM+4nfaxb/VvF6zw93ZBikVvqBM1ymy1RqO+odSoVSXKxESOxBqvoeC2iK+mBv16FjiPhxTfV38af7mZkwP4yHMpBgjSZahdxBcZ3reOlJEyEGYPgfCXz0PyD65tNhjchocOg5urdg8a+Gq3YZC3x9c+yLpsNl4Pj7fSaxOTb6zfSIa/lBvr6wc1yespycghSvs8Bq0D8dWwNRhc81lsAY0ANwHfZs5Xm7D8E2qf97wlWHENHkGhV/DG+6TfIX9QKVXPN8dRfsT6PoJNp6bYBv9tJA6+reck3/jLesqf128c/HNJno6sp+hi8BlqsjyGrizEt3ir5haUefw9spiVBYeUSg3+aZSwQkpU2BZ8/p33bvD8eS+swgkOo9GhrQFn7anJchsx7tQWGO30srzWaPSgf9PW0HTHDpvUaxngFIf42XKOU+V778er7wMRCMN4wxt0gU+0myN2Tgn5gHj4OAUDTgKKJkagEWIiat4XN5L/fPDPyes6dfJ6Ygw+cEyDxOEe5GFJ3OQhi0kbqHucT+Z9N3z+195g0Lv6zrtxHkjkp6amVqYCaS085bOErYEdNFAR11CFxbhPi5tdiLMLVjKkSFqlRPlx2zoq4AP2eocraMMXzZa81Gu2+6hMXd8JHwOaazovmITg+bsClu+JuuyURN0NXXbJjcTfJyrBJSXG4NsiHu02B4LDw8MbiG/43fCvQfs8qakFNTK+GtA+dyq47NRKQO+urMyqqcwfxLhPi7F5ak1WZSrooQPw1qSKYZGSpryncnN+BGoYEBsG4Z2vnW8bXh32vkONc610dz+Zmel2dW9gwwWKPtyVNh4+sHshKCBEixByj7qS2DfbCd/DbQaNEJPFUlEhCBXwt2oCF2IEcqBmFB8GOvCURQyV+WCbWZWwtwYV0YgLRwZoXhbqoRZoVqdW0ug+d1OlefFD2zpUCtRg+ObVtx23IWq9hj/y8PnX2GNnbWNtbmNmbubd3Arx9dAe3VPh9DIxPSF9t7JvG9kJ356lEhWroDJL5EaQl52wXRluXIPFGzxuxAWoJZyUUQBc4RQgTMsG8/Hn4+PHIe+IuCb+5Fx0jLqzMJwZAwPCOjweLbypF9itDg8HsWx2zXQjvrW1FSdpj1EKJjE5ISH9ENoi4IOkTaVOVEceVyeWyIQgXIGISJmdKNdAHEpPEPGJRyTJhg16hgpWSrZeRgG7E+UTleQDii81Gp9ITsJnlLSP4vPgogDxpWaIRasKtUajFP21pa6xe01gXAqXSyiM06y5nSifb25uQgSRBcHdGyy+TPAvMFg10T23AvhW+jdmZsiryampHtRACaNqf3oCCGa9VPuS0zIzM0+Gamh0aZlJmYerxG31/qSkk48PJyUdrlJF40uBs1Lk16zDBk0dsw9nZh6gu1LS4FX7D4mXYY4kZVItT848nJkNXiAWX8ZWfDTndWeg9on4tOByMqrxdI35lPlUTo5ZTAnL/6ewf8bi/NgUFCxrK+V7xsf9aRO1jxjsbvtg9CEgKZhAGEYjl3022XhVhxPSEhLSkg5SfGkJ6em42C8VeCmH02ErIf0IxaU+DAfT8ZSkvGh8J9PTDoeQ/yUzIYmOHIdSNZ0m5VWZ8BvBCw9TvWb2JyQcpfjSE+Lj80Thy1+UtU/EV4mLAsJ7xBjmy5yXKJvH6ZtbhMa1Nctat2AxWbpde+9Brcw1b2LyPIipBSFl09GWL6ePvh5JGBkfIElLS5K0D75lUoK4idfcT792Wlo6xaWmJySkp6UlZKoj8akPJ6SHBxpkwxY9PyU9PQnVsOQwvgVIOtVF5nAIXzrg22K8NL8N4zM4qiV8hupqyXgdlZUO+e1y/3oK5KvcsznmH9Lf3CxqX7V2wANvOjbUCtE7p1DQGF5BpqW6R0n59HJPZNXjk0Bk3+NECV/6gUOgYAkn6cGUpLS0I49PJiUk7JcowfaBA0fSE0RTlfGlpKdlhoc2a45InJLT09KxkDuAv8DJo3DZTCwgmf1pIe1LioMPxU3jk4JUuW3AKFdYVXchPrYytSv0dphzaGhb1Q/opqHKhfiHQ+3LGtCS1jtDd6bv1F5pHmoeGZkeaa69I6mfHPf1xY/7kuhAjIS0w/SHhO+N9vY4KSEzkeIDSwZfkAjqdUDEJ3rekwkRtksIuKDD+HwynWqp8kh6+tFswiQniS4ejDddwpcWT/uwnaSyMqR9Ufjs+ZU0unHnp8pxJWMGyYFHBIy99SqJkpfjZjRe3n3bM0ham5ubp5ubR2rvTDePDNXWjjTL2tciSviHisKXppC+FjVO+N6H4Cl7fxo1Qij70qsol4T0kxH41DJOvLgeDyccxsLyKKibdDiPKFiwffryXfFVV2IaEgefAaLpVDE4fJOaL5XwX54yvzz732I7r423cTauxfaW/64AlbnU89Kyz07GmoeGau80D4EGjjSPTA+F8Ena5/MBPwGEiRM2H0xKF60Mvu9jxCadgRwovgMQ4TBhfClJCYep7b61vrUGQFtFpVWhT4LTSuDlyUSh0KSJJeRu+KrzU7uy4uFju1IrjQWS2RpTu8TyJ+f5KU32cbGdN2BdwKYErK4kFW1tpjbhmukaPnZtG2HU47SxqdqN6efYSPMQgBtqGqmlNd9DI1I1hqR97WC8zLVYfFJlPeDIxHhNmSThk3yBOlPSPizMVGF8qG1owwZ+AYS+PgmMXSMppS4zDRwwi4UCVdoIfAnx8AGY6ltdIXwcS0JxX6Wd1VaK+KD4k4rD8XEVFIBq/EC2t1abfuEt/pGK8+eF4eB573nLMKxty62sKbw+JtcwKlrLyjh4jNWSVgW2vMieV6oyeIb42gTBEq19aZL2xeBLkvCFtA98Qhgf7j5EL87Dh9eLxYEOPXBaUpWID7UP8SXsAR+LkUwEvjcZctj8Bu1WKzsNNyZtKhVjVmKdKaPEsm/Banu7YAV4b22Q9Z83XQgO3+21eO/2xsXHDYFcOXNnSJKRM0OxZ4hlHO+2g3jAJUsVLph8MMJqWzBezhvCdziNcglpXxhfQkIYX0o6VTb8bUD5wHizqboRXZIYAOEzhn9b8SUhvsoYfAa0Wz6ML0vMOrS4loWLLgxhDISvTK0mp44fP4tNRbnPc7G4CSxZ9QHrW73+rZ4Ezw8H2wSvd7jC0jYcF1/ZFZAzZ85ckeROROtAlCwOOJbz4WGUJx5AMfUOD/eadsKXuZ32JUQaL9jufqm66O3CAmifRnwdhD00nNkFX6z2UXyy9tlDSVsUvoJ8D1hvBo39tqupwjyhAhbiY5uTCGlq3oZZhLwpyDK4a7RZNWSqbxKkZxI7wwvDFcLO2pdOrU+dlLYdvoQklTpT2otdFvSofehyDoieoWRHfOlxta+rUsZXEJG0ReNDW5bw7SocFJ/stiHh9BnZq5aNDV3B0xlmS/htMHCk2k6belHoM9N7fvg8twM+VdWhQ+skvvGG8aVIUWGEQMSynyOXwQFrdseXlVrAAq0QPr6r0k5uUc9rFI1XK/F6E8KHtVbgO2KS07IxObsai6zvN1QP2O1ZZBspawbrBQ1sGoFncB3CXMfKA/pyU0WFBdTrjfbNG48ny6PN0j4kU5OiYNYRHB727oRPlh3wgfFCzHwk5ud6nJ4GacpRyah3wIeBC1aSdlVG1bgUOLQUn6eya1DOP8QaF7udZh2wdsuONdOR0gqZVmtr2VhZa9lIK2oUmi88sQatNstNtpemISwB70yL6Df++M07ulLx7sK7VcwhIYvEasDbt0OV5zYcxNL77t2vdyr7JFGio93OeNN1knumwk20z84Ssg4XUEPYJwbXu2ifIR9i4Uh8ntTUfDFsNnyAtfNY70w9bzU9EwMXHtdS70VTwAyrGVOFIXwoSN3c//wHdqsZHPzwww/tcbBxcPYQ/o0AvisjQ83NtaB9/f2i9gmmdxsbYkc4g/ZNgdForNHKVQY4dwiH1TA7lX2iJNJ6g+3wpYHjCJ9sKwpgPwEdBn7oQA7F4NsS9x0Gf1mdleUWy74MWv1uMGZU1lRidSmkvvmVXVjCiW0dHtj6e2U+oXUG+cboqsuyaRrhYqyLjzJSvuak3d2IwWN3xysmy65ECyAkTOE3f1yZoYeZ1cJVsSl1cbn69gfwMMoVVvjOpmFvEOLJnfExyZkJcpVLPM8LmUX6vnBJMzEx4aNVLEk6teS3d8SXKVWyUsUzyF0JDAZ5nZV2SZuGarHaJXwgAgbq0XQt1UFYKyOuj7q7/5e+SqyE2pNYLPUrM2I1a8XG+Xdt1GVrFxerDV1GYxYxTVLlm8TRaYJQMbyL9qmxuiVte3wJaQlpSSHbJfzUROBreiLgg8XB3fCB9g1i04w2Y7uWpb1LM6RY002Qpg5Nj0yPcETRuLZBO3UZHt5zvNn2Za3TzSEB4y18ujL3lOoD5x0elnuxGrAIhUWP1faoL2DTQ9bBXWsL7hj3oRphdWlSevo2rgOrWgFl6KNwE49sEwAIysQ8pJYYxhc/aUvKhqyihmW7UvekHnhxFP5racff4NETFZSMhTKHupWZlf/FFXZ5efn2tvTORMgVUq7qvjsjDr7x/tr7a3GI2Qdd97Ru/JVJe19fu+16z+SnHKXr3VH7NFgVnXToi7TtA5c00MTDcjNHS3vnt5M4khVecGhdrDjYGR8YryM/FRxvfvwuQLH4Xkn4eqQd1+HRt01MZ+l+fRebaAcfugfdg/HPwbhvLHJTOL+xtnZXXA1X9d+6/eHfKzN+t0jEmI8Os2IglW7bUfvA5SYcOUhK0neI+w7KNfIoLJR9E+IJJx+nJWTSjGAXzwtuITU1I7Ij5fZik7DtBZ9lba7hN/GmAoiWpjMjtaJMwz8Eu0+ePBF1TsCmSrp2b3HxjcddbWCJbYp63ldY9gVfv/bGr7AS8YHyJSSVEDbxyPZx334NbITiPltPIBAQwew7kEarq3bHRxweT/V23252asr3iifYtOXr4W3f9tjIbI+N7Xs1S1p6ZgGfz9ZH2m22nnY4zrXA4amp9imcJa+wcGZmpm5XfNPRxksK5+bmxLA5+OtvNq5iSyUxUNPHOZN6fLShqMVGwG/89mLbTmEzhnSHiILshO+ISpeJjCVpD1Dtg0wkbZ9Uh7o7PkLKy+XMlVFR5LDJz4IQ31TP1Kt2+Fl8/KRvyjbpe0X62idxFDuZDEziDBSP+kgfmbT2sT0+djLQA4e/tfbhNZwr/Ss7d6emAsFymSjiB3C9dolj1iHrqDDRugbtB8aamhpjzRvim6St5K+mduikIeOD0guOsMS8JecNG2+6EnSUZsYo/NfWZ1g8laC/lhqM9oLPZZGrRIQ1xGeyYAJttfawPqxh87VP6KdsU3yPbYrtAcO9zk4Csk9ufUL6lnoAJSDlJ/lXPN9nm4RDkwRtiwiNZJuGSjFglErbstamaVHGpqEYNK08fRByuJJ03ZfXep5JtfWhYzviSz+I2rd9jUsCrXFJl2pcZtt9ExNoOBDzgUjtdbvjcz5da7TUeRtdRPWgu9AlOFec6MUDviXia6f4niE+dtb2ikd87fD4lPhuXSd9Pe1sX1EL+VTfhzMZzUr46OwAjXMrK/HLvsEIiGUxxmvaWCskQkRx+sEHH1R+IMoimeoJV9aH8KVvgy9JjNy2uo4ofFLlMoqtMxDAUl1JmzSTdBI+bPeNqi5NiMbXvbLyDfytfVNo+WZjDv9AGW1Tgc4eImlfAPGh56X40HWAfU6C9l1n2b5PWAKBLAf4+MlJtkfGJ2wMb/zvFnQOh8cBScigwyFq3/QZrG4eOjNdVtZ65w5WGczN/c+2PQxDHdRC6XZi5rbal7TXh1IAACAASURBVITN5yztBbNDfZ8mXGMVkn2060JJCF8yUbARgcsWfDMzKzMbzgfllm/qVzo2EB9r09v0S9H4eDRgfpLgpEXXoewD7ZsENzJpA5g8gadPA9R0ReO1rKysbHUd2gHPQJbd/qFnWdRB6nnLIH+rnW5G7SNrd9cw2Bbkl7rk8XPOCJPWhC6cnZm2Az5dXHzRbR1H06UQBdmcP+8NKrCyKiFBarwsyUR87A74Plr55puVjQ1hw2T5ZmZlbWUG8M22g+cwIT6fbLxY9lHt+3cWte86D9oXeMb2QZrdB8R6gOojarqi9lk2hoeDW/Ddu+0ZMN5/OOC4LYWCtVfOnJkmrbTaGco+y1NQPxIxw9avZFINEbPIdM/LCqreFh8UWmDWO3teqaUt1EpuOu/FXq3J4DsSpK4ekAGLTUX7xJY29mgsvsb6mUaL08J0E1V9Y6GL6XaGaodFfC2gfQgPjRfdBjw+FV0Hj3+whVhtfF8kvrq5mY+3ln0e+8MB7TLgG4iNpGklV9DlDAZR+0IzbH0mj+aJxOd8IK8pD0tZ6xZ8Yh8VFrd3xAf7pW4JoFre816vAolK1VVii9tj0L7s/VKAjS8X2zlDVQbbTm/jawHn4SOffgIG+kmLDXWv598hQgHjnbr+CfmETOqvk56W9n+H/TYyeV3E9ynVPpfr/FbtG6TVd/gwALBYCZ9XNx/7ykh8YVEcTUtP1ymiWtrEWvZswLavRFlyNGHbwEXsZbAvIS1T6mXADK+29dKOCHLzG1Glwek6pfpQkuRMHkNh8FilgF8lLSmb/COllezUkBHldGXPK4tzy/xu8fFhfJKQeZS280ralymV+ulwJOlIUkIo593Sziv2cVkPWy83DKmMqJChWtTHcIX0I0mQAYqlIQTaEOscRvvO/MH4hP6OwifOjv66fufaWkfUsDluZGh6aCd+rWWkbPpMrax6Y1dC1Q39DQ3FOPdWgwuNl+mAZzLfTxr95R/Xk+4Oarx1DR0YrSr3QxkHhsbti815k5PS0miPNQnfERkfaGUobCaR1itUnO/tDYoxnlhdhYf303rBhIQkMTlWHU5Ko1dNi8XHmAjtkUiXHE9wgCD8RdSLmjj8Z8ItZ8LGSvcGpGczG/A3V0fPkKV5ZKR5N/zTZ5rHmkSZviJrn/Pzp/PzpLG/Y/4Juo6O+afFjah9HQ1krgPns3D5SWHxb+ZpCZgIWnUyUvukJjKi2pdEO6SBkcnGSw3yQHq6pH3pFB/43n2y9Xq9d6Hsw8gl3IB08DD2ekvPvCzlxlT94C8hLQbf8AWyegFXKko5HPi60BJ4pMdHiO85gfxbBfFeDL3EsjGz1jEzIwKEQMV0LtSmyw1N127XdBuSsisRxlsr7fzIX15Pjbe4DvHNzyj83Yiv2CXjm8eZLNb8NK3RJO9D4/3D4cN/wM2Uw4f3iyGb5vH+/UcOJu7ff5ji279/fxXuvnw4k/ZYO7D/8H5Kbf3w/sPivXSYVWEY+1OfTJC6GVHJhuscPpkSijV1+/bvP6qrgldF47t2AQkivosM0Vv1vI23vSVi5biEz0LOAb73Qy8RZlYgzoa4EeDNzLki8SmGRkZGdm/FDTuO0Ln1dJoFuHhxIU6hUFxPflMP+OqKy3HuMlH7XP7CumLZClAv5IFhOEosFHdLB+gcuNIzPSH6xC1jyrDPWtQeVXQkjyOuot6HCsdI2he8yMldJKJbNOD9o/Fh9/9GgUqjAKmzqTQCX/PQHhrBy1oh4aAUQ7vq/YpuxIeLML65p2CsHbL2IT7/lub3cMnBy5+d226Mwfai3C95cey1/Z1eKRnvxe3PAAWMwBcrUfiapmt3G+FVNkLNdhrd8BUZoIzvwccUn7/h43nA93S+LhLf/Mdz81vGFQyGLAzDSlqF/jC2JnhsOm43WD7c7rqenk79hAInB+CIkoseCx0MVoB/EbxiQ1YF5il0A/auvh/0Ir6gl/6ywmqFlxPoejDIEMWqyTt6Acq+iqB4QRO9RoXXsqognNfLkdXR0BxuHDa87dbjdPrMUFNTLeYdrWNn7kTjU1xyivj8xaCADZ9jUReBr9h/KUb7DA8dWsND3mMYdBvsg47qAXf1oP0NJNiDDjdF2To21jrWXAsKP4aOvwmfsJC3LZEljl/ixdt5pGSCo8DiMzlFl5Kcl72+HjXaoeLcOWBgKj13jk4U2zb6bwpT6SgYJbqO0XMAoGK0dJSqoXe0tPRi6ehVOKu09Cq6jmujpbB3VKTEjJae8xLTKJzOkN7S0V5yAc+VpBa0b3d8ELg0nRkqAwsOeV4JnxPKOmq8NHlpmPcXRuHbWh0mjlr1LHuqlx8WOJY9A27IsB8O2CHPGVjGE4buNNcODTVP32keUYyNYLeuMpxbY8FGe9XRDlZk/WRS+j4xkkkpOZiSckNnPhg1IUrb++UXLpDgaGEb/aq4DL5PentFfLi3YtSE3gPwXVR4Yb3URC4GhVKBGxXKsewblZxvRWk5vCZYWjh8kWNGLZZSxnROzuzHpofuXNlV+6I8r9zXT8IHnER8dcTpROPtjsJHTN0xBAfvO5YHBux2D6DrumXHEed2wOdehifaUD89ND021NzcNFRbC8WG2KBKrG/fksBbm34hgDeTUWDzXJroU9WgfSk6XXJinooPSKInvRdIG1ogOV9K8UGa4r0gRS3D7xPvVSz7hHNoGbg+yiE4KNPOWRSlFlJKXUfFOXxp8CIJXiXe0nLvKIAzCaWmCM9bhm2Pu9BDzCEJ+Q7J89JZk0V8DfVkfg7Cvih8jcUxxova58E/g9ZT4MCh+1T7AOmAiK92ZLp2pLkZnprLxrBPhIhP37JgxW6JeiuUf9guLGUhybq89fW8xLwSHU5pQsVqJdeuUnyjEfiGryI+JPg+OQ9wLiokfLA+yiA+YIf4hCh83lIETPEpAJ8pCp8CrGMPgUtZSEK7Pqb4THTmPIj7/BRfQz/GMRK+3yA+CxaGrK2lBSdWwgpogxuyaYfhoYFzY3k3OOi+BQtHtaPa7aD9HJrvjI0NjdU2YUN0K3adxshAH7DxAVvABv9LqH2ZmZeleI4hDKdJJAyTSPjAUgA7Hncuofb1xuATBCSK+C6K+EgIn4XiI0GmvHQLPlOFjA+MN8hFax+ppW1nO4tiKGy7d2T1cxXf7fATCPM4EV9/od+FYTOoY31DYQPF11jsrMdqq8BN6xLi29PdxZqiPk+rmCTaol6quKGL9BMYzNG5yPSiPCKkd6v2oZPYBp+ofYDq6ugWfGC+6IhR+7Cv+9XRCHxjtXdE49j5C50Zkhoqa5tDnlco9vv9pPtznFEL8KGTNSG+fpwx2f85NV7O/zl1KZ0BcJwoMRc2nZMtG2wi6kj09EC0zSVmT3TXMSp8p9WGqh4IoPHGah/pHb3Yuz0+YFJRejEOvrbSiyF8wdL3R6O1r3Vs17hvGqvpRaGV9aI0OhvrSGFdnUugtc2/qTPR2uZCFwOHwI3gvOeuelpBoQejWloKBGInbQkHoMK5aHz8YuQW+wEsPog6YTEOPsLqOzsDnTdBUyXXEYnPW3r31ztrX2nv663GW1F6d1g2XlNp210w3oiweQSihB20b2uFVW38E11R1ZEsfDlwIuVS/ZVNlpgXhXWOC0aHyTH4sKv7Lvj4JesShDedp29i7+c4xttGFXIHfKZSS6GI71wEvuGLRMYHvqbQEl327TKpBNccJdPbTn3ygI4JNxjo5EscLOrBF7vWxAhJLwUUsfdcjDXZCBiLmI/ycobXBfnGB/cxw+Pg4kiuhoVMj6UdQsRUhKO+SY8tpPAzidp3PjJwabsg49vieUXXYRoVCs9twQfUEd+oIjiqsJQWVsTg+57CUU3Sh3JVJ3aV4d8YHt52gyMdNGAUSEzSDKC2R1igP9KLE4VjSwUjwD+D+ARBIZhMHCzpLgJbIj4jq+3ykK5F7OG5SBZvVy4a4fkem9WFmmkk2uo3i+RNl5vt6sKuZ7yVJ6B+VAf1ENu9xrC5FIM8EtK+CxTf8EXF8NU4npc5Z5GNN0i8vwWzJeJhGmTfbbvICedeB9F4935zDz6qk6DYcZDYFBBGEBtnW+CizjIsf7g8kLVsX47pUWKVtI+2nAdLz7XhL2v6NwFdx2/bmNHRa7AGHxLL76vnoOQBfLe1pOv+Iqm8j4bbdb/m1geggzWkgDXeqsG+tHDMeJ/U3L7HivOAcfBTYucQ6qPgSpiSCVDSD8v4sNinYfPq6MXRaxgOS/guyq7j/YvoOiCnuHaOw71U+yyj70OSZoKcDQKXi3CGiVz47Z4HVjp+F9ktrovO0cEt4AxAbyMmKRz8HY14B+0fapezbtvt9gh8GPNBsKtfkAKXq8OgFIivVIpBTaOruIZaUApaYIHUCvAVVLOL/CLbdQvMlCwO2FkR3z0WtBJH437oIUaeXbx/D+cBkwpCGyofiB5VHKv1KtrEqVKCmPl6h897IfUnFcLqKkOENiL0Ir6Ka7DOmNrAENq8bQLpFQg3zFTA4Wv0td5h7yrtjgKe1zLshfNMq3se1uvIiMRXQ/GRpUdvxWFdVikcqxa7fwE+x7LxdrT26fH76K0Y0NJs/1wFsArhA2hQ5sAD0iEONoI0oyJ8ZQ0gvFVzS8RXWXML8C0CPiML5ovaV2kg2PXYYWRr6Cn4sxbpbdbTVhz5Yakgw717/Y57EFOQWC5+j7lLo/FpxR6oYvaOf1JHlmrxLMMbh8fhcGjtsbPTtCzhhFULtKQEfOdMllKMWkyl5VdXafgC+IDlME1TKb78AooPtA99bH4XC8ZbA97XyBZQfAWV8GPyxN0VgQ/iSyuxdi7ctIKnbBsNT7/EhPJuRVQGzkndKAy7jn4RzvVe/D4/RzQ+SdAWA3pri1XGNxjd+dAQU/sJEZ/17dKSlXreC73EhMUy4hsNQvFD8ZWauItCG1jMKmbohO+q4QHfIrtI8XUVOKj2oUOpYd+g9v19ELSP77oNPEP4aKfMFpobtl29Fn5/Z6gtu/BB5Oci7pp7DoPbaJSMxUxzGbOUDo5HTnvjvdD7fabjjItvi1Tn79h3M0BT0YUFiq8Co04Z3/sXiKx95P3hq6gwpvcR3+KAg+1iZe1bXNayqH2ID8o+nHpgAKcCMxhvofah62DBY1hpl35+S3IYnmsL8VlEDhBdGQy3B/5eWbAsz3S5SefKkEeNK3/QTLksja8cGXbWQN+MZ8VpNTF94g0cPUM8k+erM6jriNU6bEyg07tKyah4uBcKERkfVknK+Hp/fTGIGeZFig+YdC2D511Gz7vIfnALte+evRLw0bIPsIL21Swb2a5lOptfZ2dnEeQcEF0ubWm8CElhA2EaRZj8m3v3jFkoRqPU6V6casS8ZS4jSbabKzSeuLvocBFHRk1X5RsWZ17tcoPr4IhhsbKm5nfwDRxd+TWo9drKSjqNkWExvytGCVsCXwemaF0xrXHRt9AvdlUMXKj2XQ3jG34ffIiltA3rNnkP8bCDYKVdWfAhWA95eOsN8ZDqN1rY74arPGQHqz0scXs8fFeW3Jdka4tJN2Tklzoau8s/8z8hHX6Lq1hw+sMdQpfvo4rwDmphmlPHxxU5OaB9ypzx8fES0D7zc6Uq95Q5VzTnCVuLjYegnG8xhedZiS+G/NSu1Eoe8FV24cBC3HZTz6tNrezCYUx8PlCDAtyAI3RwXGdXaldXfkwX4vZHvhZa44LGGyiyFuHHFc4Ri4ivtKJUCOELjlKGGOSHhO0iu4nBGLX5dRTDz/54ifyKOOsb57r7yxv+2A/G++CPDaEJ1d01NXaHtsZI+edsPh8f/+r5+GZ2TrbZnG3WfKk6vpmiPP7yxbg4/ZLP2oJTeE4FfL4JeQDDNuLO8LBZgM2RUXDLDiWbIb+G5Si+gnzHrS7A58jQEmMGPg+w2ko7YCxglyPGnuBguXYo9ED7Oheo7lk7b3Wy5GKFolT0vOBsmQvDsuuAAPUqJ+VIIeHuxfls0cJHa7wvCt+l179CfN2NK3X95Z/d7Sh/QD57/YDio2WfY+DvXTVS2Zc7fmrcvLmZbf7qOBjwuFlzSpM7/qUyl8klIr72JX5iYmliKTDr+3oX7fMAOnu+m0K6n38P8OGPjPhqum5B2GAAwG7iAW3zwLMdtK86XwsPaVimibahzrY/e4Y3urLprTSc5Xl409EKgnXeUtwHwb8U9xEBm26AXdvVmM/C0MSc+z5T0KheXyKXJHyE6Y7Ex98DeZOV9ebNG+NDGZ9S89V4yfFTMr6/buaqchUhfFZbYMI68SzQ0h5nWu6t+DLi4qu8xdbkG4gWzvBkAL58O6AEdPBw4DRllo4HlgeWDuxB1yJqX2hiJrxyb+9wKWFK23pHMWljSoVySfsYjKyCo21YHnLZJUpOpSIaolSYVHQOLqLcpjnX5/Pxr/DmWmS2p4f38bZXodtbkka/P6R9xOXvj8BHhTfw91ELZXzEfGK85Ni4jO/s800w4ecSvtl2fmrp2cQU4PP59qB9iC8f8Rmj8BnAgA3E8zsJXwbis4v4UPssM99srHSvrJnwDrHPni1Bzgv+sOhmoJNWGQhX3wcHu/r+hfdNpovgb1fLLwI+WIPIBelevYDxqeZgCdFkk2ySUqLREKZEQzRKtah/4foOgWEEYvt0aZK/brNNvpplbJN8Dz8V+DSkGpfEso/iU/rXOmLwGQuMNZVGY41Rxjf+X7nZL1+Az8Cy75TmFPxwuYyMj8rEztwi8YWMNxqfaLw48SU1XjjLnSriqw7hez0D+CZoRQHGffpH1puPHsVWWEnTNymktYvB0F6V7kZ2NuichmSXqTVELfbGENXvCVEwDGEUOKTdUkdsPQBtkrRP4d1jsNNxD+wJ4Sv/Vch4LQ/uxuCDmMdxv2b5/sAbEd9X4+aXOePm3PcghEHXoTmlhLKP5Ebi25tEG28YH0HtYwvEAWLVXfmi9tmjtW9uY6VubsZEWqYCAR92U4cchQUV3LGtQ+iNqP3LTkzU4NTGjFKD9xdQYo8VJltMOvtdMzMrzo6Nuf5614oL8WFnbltLwEdsU4hPPxnG9x+i9ln8D/oLf/NxR/lvSMd/hPuNVEPcY3hjfEO/zamXz9XmzdxxszlXPb5pBu1TPR8/pUJ433neyD3gY7X5lbH4MrLELjUWiO3B1MBT0VEYNoiYI5OBFoxA4RFpCN6LUTefVOCUg6hkdKp8pZIjcm8P192VjZWZBxszwysba0EZH5n9xEd87YhvMozP1f8Z+Yw0uohrpZ/0dzwhrorCB+HbUhgin8ePv9BoXhwfN4+rc1THXwA+knt8XHnqH6R9RgyX4+CLkJbOHgybrTcDvL5Tqm228ZwJW2PJBM+38zzVBE4hJQdcVMOBIqJeTZqpDWTNBdo98x8boHsR+Fo+7cS7Iov937fUxwnOutg+3IbFxZr8GiPKopSYyp+CzugbznmZ736f893xuVNr7mvlwEXGlxqNj5/QB5YwbF642cnbxJz32UT7176JwASZeAbLpa8RSq3cghLdFjAW0YLfPN0sHevemJuZAXQz3SsbJqeMz2f1+ThQQsT3ty3TcykefBZ7O16M+9wGKnGDEMXx73V7E1F2x/cm4zbZDZ8t4FtC46U3obSJOa9v4tHfAhNvW0g7QHzm66H4ZGplUdoXia+1rFlirGIKTeWMYCo3QUhjIrZJK7oOHxSzLc9IjOvYi8hBZayKhe5BIPY4JBE33dtVIvE5KkNxXw2hnhfjvqxKRzS+yLBZktmAFbUvSnwTeOuMRxM4NhK+8hJ+euwoguMO0UCBIDLEB+DjxDXxpHB9pZS907KzZ5K6jr6+9vbrOO5stm8yXivmtoKNKzhCMBQQYYqOP8ANHdHkkewbKdmKvJR1HSm5kcjoGNWBPZhylPZV3ouN+yBZexPCJ5V9qVvLPlv7bHtsPcXEROBrvPMDmZ342grGi/uu3MExX9yZkeamsTNXRs6MwWYT4ivDA61k5ErZ9PTQmTO0iwPH8+wEFKEMz2F8zNj4HqwsYPHWjDy9x0/4zRwxI1MGo55QFHXOfsGydtdZZ7FYxMEy+oWAFefSX88jKXnkQAne0KWMVDHYnTCFubHd7ZkixU6hOCi+2/naCHwFlWLOq813kCx4uPOXIWnzgPFm0SB7N+EV9P4F9GZFRDKR5qGxK7V3xq6U1TY3j+A8FdyV2hGcNYAeGGm6Ayu1zUND1JhnZ/EH+LpnYkK80d2neCtfwlUEt7YfGgY8Co4zgC/hWYbnFQY3h4zZh2wIsWluZmXjm42n3e82Vp6s0NZqfoG3Uu0rKfnz70mVRqNU5BFSpcS+1Sm6bN0e8FVn1Ax05WOFQNdAAWhhGJ8W62Bozlsw0AWedzC1ZgArrNjKyoGCyqjK1Vn9xNJSe5yry8UK3hgLb99U29w00nRl+grBOSemh6ZHxq40Ib6RO02wdqd2pLa2Gf5qKb4WvR61NzDR+TXNzsRbRUG0RPlZ6hjSWE7EtkT7gNZut2cNaAdwnJ52OWvAs0zXcLyUNC66u25m5puZhrtr7+YsdKgeaVlYsmKHiBTyB+aGYj1bxSiOlpQkk/USJUlJJjf2Mg+3MT8jA4JxR01NfkYXTwx0ApmaShYn0KpBfHxXakYlJG1sV2p+JVaXevIzUqMb/2enIFp5FVEoh0IAaWXQ43mI08jWNo9dGUJitRRf00jrWO0dwHfmTllZa+2d1itNZdgNVsJnmxDxBfTP5AsrKiDcXKVTSBcyGmehUhyc6F72DNwGZAMDt7UAcsBudwA8R5YWZ10xn8VomJnZ+KYetG/N4uwWVig+2yObDT+ehqbcEMKbFMnqRAUG84xGRW8StrvQ+/URQzXrxoYfnm6J3WeluM/gdjjc4nO1G+v5qt3umDKbf0Zz3mxGBQkYwzElBH5KTskoGSabfghDVtaAkQOvMHZmqHZ6JKR9ZbVnUPtgwdYCQ2A5FNY+HsrOCQow0i0xJpytrbEDR56u9H9D79SKN//xDAzYUeeybms/lLoWfuhB7RPxca5Gp+WJc60O71cq3nXYtrAQc5s45sZeiO1JBgdxpvw9zeqht0HKC19Rp/t9crIyUbeerM5OubH+WJeXcuOL39NT3PRXqq0du9I63RQ23qYrVPuuXClrPVMLKnhneqhZ7slJ72SmiLyTGYoQFFYBX7B+ZuajmbnX7z7CNjVQ7gG71mNfrvbYH96iJoxAs+w4a7z5WEwuJo/ua7EG9G+jD/3gefNDYsy3V1fuXgmMAsb7DLOOFPX6FzqlpmR9XZ19UJf8hW59XfcFnYbAkAXfhhrvnaYrTUMivpHpOwDwjlj2QaF4p6m2dqg5ZLzxhTPRXjZBOvZn7u7MBuLjOQW2tijcBNtc6CrndivAP3N4/7Bt7t3EbNG+H1EG81Pz99T8RrDCqr29HbUP8WUfXD+oztal/P5gIt4MRsIHRTskG6BuzeB5Ze0bKoNNxFc7hAem0fM274yvQlDgpBSWjg1nf/dH/e+i+lRHKiq/a1DY8lb/dk/VUt9LHEbjXqe7Col4fwYm8iYNtOzjBwaWAV/ZEPbJ5ZrJWNPYWGttazMZwqF2rdOKIVjDRxnOQ9G6Q0fYimGv94dMiR4h+gU6w+fPQKqzBgb2Nr3PbmLac7edXYW3RYxx+ynLoFsejvD9hAbKYohnsXjFsNlsNmvMZo7AQtRGJezA53FziYbO+GkW+xFozD+oHfynIAZwhtvP3LaLMKrywkKmXJxINXj+tTj5b+6xE2ePHTtuPgYL3DYfO3HsxCl64Oyx50ATjp54j4njeX9SggMQLUKdq6Pe0liH/wypI42Cqa7OIkCoVefEVJ2x34+edlEVGqIr3vtFCWFqaJeyJOqsxgc4RPTpkxWs/4Sgz0LrW3NOnHhx9gT8vThxAtSLOXHi7Nmzx0D/Tp04gfjeg+OU508aH06KWt9IGhU4wtxC+p9COrnysaXQuWYhlgd1zJoFjc6gtYeyeoVapc4mdLALoxZZKRQaCPMxZhVLNrxpBVEwKvGswpWNlQdrM0/mcC5G7lovHb5GTh17oVS9d/asUvEeQio58UI9fvxEDuI7Dj+G6uyJcVh97yeOr5DhnK67RKhb6SYCU/hgxUvIk+JGZ52LmFx+FxGcwtb+colK6VaVv8dxkoBRqUtUkT/DDjXdDwtmnTFpZHzvVt4BPjHRJ5w4gD7nxHNEA4a7eRbWchDSVydykSvep05z7ARHlCeOqX7a+Jg6Itx1EVqPJjg5sYDHarVCvEFeIyxMW/BlAzEd3mg6O1HER7LVUNrfwF0yPnGF4rOsbHzUv7Gy8TEar2l1dVXEh5RyThyX1CvnxF+R3HMZ3/ixswww/Knjw7hOIXfcj5ole9tOmiIweKhKlGqiupGtItkloHa0112IGiUH2Z9k0KEgWAiKDWiR+I7j2nuEPXXieVj7EN/Zsz91fN9ZcOQ8g6Ueh8qmojCxjZKjYccNUEQGGd5gNBpGt+XVwqqljXreSHwvRONlI7RP8zPRvu8h6oNKzbrsJiR8N1QqWt2hwXYGxKdRK0joZr5hCb6WekHGwUdOnY3Gx2BM+H8On1JHmHCUInaqu6HRhGuLEreshIS71nbBi3UmW8q+F+/99UWM8VL5P4dPlahRh4ZKqqjNcokaTbi3Z+hg/KmBKJct+E5g3Pz/A74fIqbett4tnheN9+zZHBAzxn0hz0vlF3wRAlnH3bhl3wn5rsS/4NtBhGFheAs+DFyOncKx0lwUPuyi9Qu+KBG8AvXZsWUfbppp4BLGpznxfy/u+2Fi8jLEi+NCtrgO0L7Nn1/W8c8WxYULW4z3vcjNSHwnTvyCL0oEL0eCsdr3Qir7No/lxiRtv2hftCgEaSbpGO2jxR5lKOJTHjurBBV88X8w6/ghYqoQ4ta4gLadyjl7zCzjIy9OvGc+fuz5L543VkxibXM0PqxdPkZjPQmf+dgJ2KP+BV+UCKvexV+YHAAAAEtJREFUVWq9X4Y0S+TD5J44losJYO6xL+mZ5rMnjmPSZz7xC76QcDG1ir/IdxILEZgfPkHI/7cieNvi9I/8RfYqJqZi95N+kZ+y/D97csPrMe2d2A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733845" cy="37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www.lifecare-edinburgh.org.uk/wp-content/uploads/2013/09/4759535950_3da0ea181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4" y="1912693"/>
            <a:ext cx="6916334" cy="43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8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5561529" y="837953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3904417" y="5019532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7197146" y="4819102"/>
            <a:ext cx="2036476" cy="20364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9" name="Oval 8">
            <a:hlinkClick r:id="rId5" action="ppaction://hlinksldjump"/>
          </p:cNvPr>
          <p:cNvSpPr/>
          <p:nvPr/>
        </p:nvSpPr>
        <p:spPr>
          <a:xfrm>
            <a:off x="8546477" y="1777283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10" name="Oval 9">
            <a:hlinkClick r:id="rId6" action="ppaction://hlinksldjump"/>
          </p:cNvPr>
          <p:cNvSpPr/>
          <p:nvPr/>
        </p:nvSpPr>
        <p:spPr>
          <a:xfrm>
            <a:off x="2647986" y="1856378"/>
            <a:ext cx="1855353" cy="18553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11" name="Oval 10">
            <a:hlinkClick r:id="rId7" action="ppaction://hlinksldjump"/>
          </p:cNvPr>
          <p:cNvSpPr/>
          <p:nvPr/>
        </p:nvSpPr>
        <p:spPr>
          <a:xfrm>
            <a:off x="5561528" y="3094541"/>
            <a:ext cx="1635617" cy="16356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VoG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0"/>
            <a:endCxn id="5" idx="4"/>
          </p:cNvCxnSpPr>
          <p:nvPr/>
        </p:nvCxnSpPr>
        <p:spPr>
          <a:xfrm flipV="1">
            <a:off x="6379337" y="2473570"/>
            <a:ext cx="1" cy="62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9" idx="2"/>
          </p:cNvCxnSpPr>
          <p:nvPr/>
        </p:nvCxnSpPr>
        <p:spPr>
          <a:xfrm flipV="1">
            <a:off x="6957614" y="2595092"/>
            <a:ext cx="1588863" cy="73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5"/>
            <a:endCxn id="8" idx="1"/>
          </p:cNvCxnSpPr>
          <p:nvPr/>
        </p:nvCxnSpPr>
        <p:spPr>
          <a:xfrm>
            <a:off x="6957614" y="4490627"/>
            <a:ext cx="537767" cy="62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7" idx="7"/>
          </p:cNvCxnSpPr>
          <p:nvPr/>
        </p:nvCxnSpPr>
        <p:spPr>
          <a:xfrm flipH="1">
            <a:off x="5300503" y="4490627"/>
            <a:ext cx="500556" cy="76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  <a:endCxn id="10" idx="6"/>
          </p:cNvCxnSpPr>
          <p:nvPr/>
        </p:nvCxnSpPr>
        <p:spPr>
          <a:xfrm flipH="1" flipV="1">
            <a:off x="4503339" y="2784055"/>
            <a:ext cx="1297720" cy="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2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8" y="2370022"/>
            <a:ext cx="3656069" cy="2773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03" y="2219870"/>
            <a:ext cx="3611084" cy="311071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1856" y="5646183"/>
            <a:ext cx="2146501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Graph DB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5474" y="5646183"/>
            <a:ext cx="2728197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Facebook Graph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113761" y="5646183"/>
            <a:ext cx="1846160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Web Graph</a:t>
            </a:r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5909" y="2370022"/>
            <a:ext cx="3321792" cy="29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36" y="2730323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2 billion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946814" y="3953815"/>
            <a:ext cx="579548" cy="95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TextBox 5"/>
          <p:cNvSpPr txBox="1"/>
          <p:nvPr/>
        </p:nvSpPr>
        <p:spPr>
          <a:xfrm>
            <a:off x="1121536" y="529935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4 billion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3" y="2263786"/>
            <a:ext cx="4587017" cy="459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56560" y="3599258"/>
            <a:ext cx="3240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Information?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6560" y="2730324"/>
            <a:ext cx="2622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Structure?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56560" y="4468192"/>
            <a:ext cx="3046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Summarize?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3112" y="5337126"/>
            <a:ext cx="1773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/>
              <a:t>VoG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7896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2894573"/>
            <a:ext cx="10515600" cy="2978196"/>
          </a:xfrm>
        </p:spPr>
        <p:txBody>
          <a:bodyPr/>
          <a:lstStyle/>
          <a:p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summarize web graph.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terhadap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subgraph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18" y="1862431"/>
            <a:ext cx="6052969" cy="4576636"/>
          </a:xfrm>
        </p:spPr>
      </p:pic>
    </p:spTree>
    <p:extLst>
      <p:ext uri="{BB962C8B-B14F-4D97-AF65-F5344CB8AC3E}">
        <p14:creationId xmlns:p14="http://schemas.microsoft.com/office/powerpoint/2010/main" val="202621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Graph Decomposition (</a:t>
            </a:r>
            <a:r>
              <a:rPr lang="en-US" dirty="0" err="1" smtClean="0"/>
              <a:t>Slashburn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err="1" smtClean="0"/>
              <a:t>terhadap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483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4" y="1690692"/>
            <a:ext cx="4751228" cy="29843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2" y="1690692"/>
            <a:ext cx="4829577" cy="298433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09" y="4675031"/>
            <a:ext cx="4700788" cy="19962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834130" y="3155324"/>
            <a:ext cx="746974" cy="61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690692"/>
            <a:ext cx="4403498" cy="2726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20" y="1677812"/>
            <a:ext cx="3768477" cy="298434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46" y="4675031"/>
            <a:ext cx="4906313" cy="19189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84752" y="2886647"/>
            <a:ext cx="721217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407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Implementasi VoG pada Web Graph</vt:lpstr>
      <vt:lpstr>Overview</vt:lpstr>
      <vt:lpstr>Latar Belakang</vt:lpstr>
      <vt:lpstr>Latar Belakang</vt:lpstr>
      <vt:lpstr>Tujuan</vt:lpstr>
      <vt:lpstr>Perancangan Sistem</vt:lpstr>
      <vt:lpstr>Skenario Pengujian</vt:lpstr>
      <vt:lpstr>Pengujian dan Analisis Skenario 1</vt:lpstr>
      <vt:lpstr>Pengujian dan Analisis</vt:lpstr>
      <vt:lpstr>Pengujian dan Analisis Skenario 2</vt:lpstr>
      <vt:lpstr>Hasil Pengujian Skenario 2</vt:lpstr>
      <vt:lpstr>Pengujian dan Analisis Skenario 3</vt:lpstr>
      <vt:lpstr>Hasil dan Analisis Informasi</vt:lpstr>
      <vt:lpstr>Kesimpulan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SATRIO ADITYO HARTOMO</dc:creator>
  <cp:lastModifiedBy>SATRIO ADITYO HARTOMO</cp:lastModifiedBy>
  <cp:revision>35</cp:revision>
  <dcterms:created xsi:type="dcterms:W3CDTF">2016-01-02T21:05:33Z</dcterms:created>
  <dcterms:modified xsi:type="dcterms:W3CDTF">2016-01-06T06:11:06Z</dcterms:modified>
</cp:coreProperties>
</file>