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0" r:id="rId23"/>
    <p:sldId id="29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18288000" cy="10287000"/>
  <p:embeddedFontLs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Trebuchet MS" panose="020B0603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042-7AA3-4781-8408-7824707B5442}">
  <a:tblStyle styleId="{83044042-7AA3-4781-8408-7824707B5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88" y="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ssa Yunita" userId="858b34f9ed19deac" providerId="LiveId" clId="{E044D15F-3463-4154-9F88-4E32C44E355D}"/>
    <pc:docChg chg="undo custSel addSld delSld modSld sldOrd">
      <pc:chgData name="Avissa Yunita" userId="858b34f9ed19deac" providerId="LiveId" clId="{E044D15F-3463-4154-9F88-4E32C44E355D}" dt="2024-02-15T13:59:00.428" v="740" actId="729"/>
      <pc:docMkLst>
        <pc:docMk/>
      </pc:docMkLst>
      <pc:sldChg chg="modSp mod">
        <pc:chgData name="Avissa Yunita" userId="858b34f9ed19deac" providerId="LiveId" clId="{E044D15F-3463-4154-9F88-4E32C44E355D}" dt="2024-02-13T16:14:07.334" v="9" actId="20577"/>
        <pc:sldMkLst>
          <pc:docMk/>
          <pc:sldMk cId="0" sldId="256"/>
        </pc:sldMkLst>
        <pc:spChg chg="mod">
          <ac:chgData name="Avissa Yunita" userId="858b34f9ed19deac" providerId="LiveId" clId="{E044D15F-3463-4154-9F88-4E32C44E355D}" dt="2024-02-13T16:14:07.334" v="9" actId="20577"/>
          <ac:spMkLst>
            <pc:docMk/>
            <pc:sldMk cId="0" sldId="256"/>
            <ac:spMk id="48" creationId="{00000000-0000-0000-0000-000000000000}"/>
          </ac:spMkLst>
        </pc:spChg>
      </pc:sldChg>
      <pc:sldChg chg="modSp mod">
        <pc:chgData name="Avissa Yunita" userId="858b34f9ed19deac" providerId="LiveId" clId="{E044D15F-3463-4154-9F88-4E32C44E355D}" dt="2024-02-13T16:42:18.339" v="583" actId="20577"/>
        <pc:sldMkLst>
          <pc:docMk/>
          <pc:sldMk cId="0" sldId="257"/>
        </pc:sldMkLst>
        <pc:graphicFrameChg chg="mod modGraphic">
          <ac:chgData name="Avissa Yunita" userId="858b34f9ed19deac" providerId="LiveId" clId="{E044D15F-3463-4154-9F88-4E32C44E355D}" dt="2024-02-13T16:42:18.339" v="583" actId="20577"/>
          <ac:graphicFrameMkLst>
            <pc:docMk/>
            <pc:sldMk cId="0" sldId="257"/>
            <ac:graphicFrameMk id="56" creationId="{00000000-0000-0000-0000-000000000000}"/>
          </ac:graphicFrameMkLst>
        </pc:graphicFrameChg>
      </pc:sldChg>
      <pc:sldChg chg="del">
        <pc:chgData name="Avissa Yunita" userId="858b34f9ed19deac" providerId="LiveId" clId="{E044D15F-3463-4154-9F88-4E32C44E355D}" dt="2024-02-15T13:42:59.704" v="661" actId="47"/>
        <pc:sldMkLst>
          <pc:docMk/>
          <pc:sldMk cId="0" sldId="264"/>
        </pc:sldMkLst>
      </pc:sldChg>
      <pc:sldChg chg="del">
        <pc:chgData name="Avissa Yunita" userId="858b34f9ed19deac" providerId="LiveId" clId="{E044D15F-3463-4154-9F88-4E32C44E355D}" dt="2024-02-15T13:42:41.260" v="660" actId="47"/>
        <pc:sldMkLst>
          <pc:docMk/>
          <pc:sldMk cId="0" sldId="266"/>
        </pc:sldMkLst>
      </pc:sldChg>
      <pc:sldChg chg="modSp mod ord modShow">
        <pc:chgData name="Avissa Yunita" userId="858b34f9ed19deac" providerId="LiveId" clId="{E044D15F-3463-4154-9F88-4E32C44E355D}" dt="2024-02-15T13:59:00.428" v="740" actId="729"/>
        <pc:sldMkLst>
          <pc:docMk/>
          <pc:sldMk cId="0" sldId="279"/>
        </pc:sldMkLst>
        <pc:spChg chg="mod">
          <ac:chgData name="Avissa Yunita" userId="858b34f9ed19deac" providerId="LiveId" clId="{E044D15F-3463-4154-9F88-4E32C44E355D}" dt="2024-02-15T13:58:40.189" v="737" actId="114"/>
          <ac:spMkLst>
            <pc:docMk/>
            <pc:sldMk cId="0" sldId="279"/>
            <ac:spMk id="237" creationId="{00000000-0000-0000-0000-000000000000}"/>
          </ac:spMkLst>
        </pc:spChg>
      </pc:sldChg>
      <pc:sldChg chg="addSp delSp modSp add mod modShow chgLayout">
        <pc:chgData name="Avissa Yunita" userId="858b34f9ed19deac" providerId="LiveId" clId="{E044D15F-3463-4154-9F88-4E32C44E355D}" dt="2024-02-13T16:24:14.879" v="329" actId="14100"/>
        <pc:sldMkLst>
          <pc:docMk/>
          <pc:sldMk cId="3509075395" sldId="290"/>
        </pc:sldMkLst>
        <pc:spChg chg="add del mod">
          <ac:chgData name="Avissa Yunita" userId="858b34f9ed19deac" providerId="LiveId" clId="{E044D15F-3463-4154-9F88-4E32C44E355D}" dt="2024-02-13T16:20:12.064" v="103"/>
          <ac:spMkLst>
            <pc:docMk/>
            <pc:sldMk cId="3509075395" sldId="290"/>
            <ac:spMk id="5" creationId="{4CC6F132-269A-F10E-F8CB-EF8CE837FB91}"/>
          </ac:spMkLst>
        </pc:spChg>
        <pc:spChg chg="add del mod ord">
          <ac:chgData name="Avissa Yunita" userId="858b34f9ed19deac" providerId="LiveId" clId="{E044D15F-3463-4154-9F88-4E32C44E355D}" dt="2024-02-13T16:20:21.204" v="105" actId="700"/>
          <ac:spMkLst>
            <pc:docMk/>
            <pc:sldMk cId="3509075395" sldId="290"/>
            <ac:spMk id="6" creationId="{3139D201-6994-520E-3466-5F4735292A04}"/>
          </ac:spMkLst>
        </pc:spChg>
        <pc:spChg chg="add mod">
          <ac:chgData name="Avissa Yunita" userId="858b34f9ed19deac" providerId="LiveId" clId="{E044D15F-3463-4154-9F88-4E32C44E355D}" dt="2024-02-13T16:23:08.105" v="321" actId="113"/>
          <ac:spMkLst>
            <pc:docMk/>
            <pc:sldMk cId="3509075395" sldId="290"/>
            <ac:spMk id="7" creationId="{2DB5B276-0162-978E-C153-2E6B223F0742}"/>
          </ac:spMkLst>
        </pc:spChg>
        <pc:spChg chg="add mod">
          <ac:chgData name="Avissa Yunita" userId="858b34f9ed19deac" providerId="LiveId" clId="{E044D15F-3463-4154-9F88-4E32C44E355D}" dt="2024-02-13T16:24:05.114" v="328" actId="207"/>
          <ac:spMkLst>
            <pc:docMk/>
            <pc:sldMk cId="3509075395" sldId="290"/>
            <ac:spMk id="10" creationId="{DAEAE976-4969-4292-CFB3-F894FAC52CD7}"/>
          </ac:spMkLst>
        </pc:spChg>
        <pc:spChg chg="mod ord">
          <ac:chgData name="Avissa Yunita" userId="858b34f9ed19deac" providerId="LiveId" clId="{E044D15F-3463-4154-9F88-4E32C44E355D}" dt="2024-02-13T16:20:21.204" v="105" actId="700"/>
          <ac:spMkLst>
            <pc:docMk/>
            <pc:sldMk cId="3509075395" sldId="290"/>
            <ac:spMk id="237" creationId="{02ABDB10-1A15-50BD-C391-A0AEA19CC520}"/>
          </ac:spMkLst>
        </pc:spChg>
        <pc:spChg chg="mod">
          <ac:chgData name="Avissa Yunita" userId="858b34f9ed19deac" providerId="LiveId" clId="{E044D15F-3463-4154-9F88-4E32C44E355D}" dt="2024-02-13T16:19:26.889" v="95" actId="1037"/>
          <ac:spMkLst>
            <pc:docMk/>
            <pc:sldMk cId="3509075395" sldId="290"/>
            <ac:spMk id="240" creationId="{91A0DB42-33B3-E1E6-14E1-03A41DEF4E1C}"/>
          </ac:spMkLst>
        </pc:spChg>
        <pc:spChg chg="mod">
          <ac:chgData name="Avissa Yunita" userId="858b34f9ed19deac" providerId="LiveId" clId="{E044D15F-3463-4154-9F88-4E32C44E355D}" dt="2024-02-13T16:23:02.377" v="320" actId="14100"/>
          <ac:spMkLst>
            <pc:docMk/>
            <pc:sldMk cId="3509075395" sldId="290"/>
            <ac:spMk id="243" creationId="{14A6CDCB-E974-FD54-3505-21D9027353F1}"/>
          </ac:spMkLst>
        </pc:spChg>
        <pc:spChg chg="del">
          <ac:chgData name="Avissa Yunita" userId="858b34f9ed19deac" providerId="LiveId" clId="{E044D15F-3463-4154-9F88-4E32C44E355D}" dt="2024-02-13T16:19:47.575" v="98" actId="478"/>
          <ac:spMkLst>
            <pc:docMk/>
            <pc:sldMk cId="3509075395" sldId="290"/>
            <ac:spMk id="246" creationId="{38924D2F-71E9-03D1-2334-27D501402D6E}"/>
          </ac:spMkLst>
        </pc:spChg>
        <pc:spChg chg="del">
          <ac:chgData name="Avissa Yunita" userId="858b34f9ed19deac" providerId="LiveId" clId="{E044D15F-3463-4154-9F88-4E32C44E355D}" dt="2024-02-13T16:19:54.617" v="99" actId="478"/>
          <ac:spMkLst>
            <pc:docMk/>
            <pc:sldMk cId="3509075395" sldId="290"/>
            <ac:spMk id="247" creationId="{F49DCD25-425F-D869-44C9-E7A853191836}"/>
          </ac:spMkLst>
        </pc:spChg>
        <pc:picChg chg="add mod ord">
          <ac:chgData name="Avissa Yunita" userId="858b34f9ed19deac" providerId="LiveId" clId="{E044D15F-3463-4154-9F88-4E32C44E355D}" dt="2024-02-13T16:22:42.078" v="315" actId="1076"/>
          <ac:picMkLst>
            <pc:docMk/>
            <pc:sldMk cId="3509075395" sldId="290"/>
            <ac:picMk id="4" creationId="{31EB2B0C-F98F-6BD4-892F-ABCA1CA1A87C}"/>
          </ac:picMkLst>
        </pc:picChg>
        <pc:picChg chg="add mod ord">
          <ac:chgData name="Avissa Yunita" userId="858b34f9ed19deac" providerId="LiveId" clId="{E044D15F-3463-4154-9F88-4E32C44E355D}" dt="2024-02-13T16:22:50.256" v="317" actId="167"/>
          <ac:picMkLst>
            <pc:docMk/>
            <pc:sldMk cId="3509075395" sldId="290"/>
            <ac:picMk id="9" creationId="{85CEFC38-6DD9-7B3E-49A1-EAE0BC1851AD}"/>
          </ac:picMkLst>
        </pc:picChg>
        <pc:picChg chg="mod">
          <ac:chgData name="Avissa Yunita" userId="858b34f9ed19deac" providerId="LiveId" clId="{E044D15F-3463-4154-9F88-4E32C44E355D}" dt="2024-02-13T16:19:23.996" v="90" actId="1037"/>
          <ac:picMkLst>
            <pc:docMk/>
            <pc:sldMk cId="3509075395" sldId="290"/>
            <ac:picMk id="239" creationId="{93747EA7-356C-26C0-4594-8B42814E4DB7}"/>
          </ac:picMkLst>
        </pc:picChg>
        <pc:picChg chg="del">
          <ac:chgData name="Avissa Yunita" userId="858b34f9ed19deac" providerId="LiveId" clId="{E044D15F-3463-4154-9F88-4E32C44E355D}" dt="2024-02-13T16:16:50.405" v="49" actId="478"/>
          <ac:picMkLst>
            <pc:docMk/>
            <pc:sldMk cId="3509075395" sldId="290"/>
            <ac:picMk id="241" creationId="{9A7E1646-3E12-5416-9C03-4BF0F6D61D73}"/>
          </ac:picMkLst>
        </pc:picChg>
        <pc:picChg chg="del">
          <ac:chgData name="Avissa Yunita" userId="858b34f9ed19deac" providerId="LiveId" clId="{E044D15F-3463-4154-9F88-4E32C44E355D}" dt="2024-02-13T16:19:03.900" v="87" actId="478"/>
          <ac:picMkLst>
            <pc:docMk/>
            <pc:sldMk cId="3509075395" sldId="290"/>
            <ac:picMk id="242" creationId="{F3732B34-8CAC-FE17-EB9B-E9A20C2E9BF7}"/>
          </ac:picMkLst>
        </pc:picChg>
        <pc:cxnChg chg="mod">
          <ac:chgData name="Avissa Yunita" userId="858b34f9ed19deac" providerId="LiveId" clId="{E044D15F-3463-4154-9F88-4E32C44E355D}" dt="2024-02-13T16:24:14.879" v="329" actId="14100"/>
          <ac:cxnSpMkLst>
            <pc:docMk/>
            <pc:sldMk cId="3509075395" sldId="290"/>
            <ac:cxnSpMk id="244" creationId="{E731F18C-6B27-E881-2EBE-AC953B95B6BC}"/>
          </ac:cxnSpMkLst>
        </pc:cxnChg>
        <pc:cxnChg chg="del mod">
          <ac:chgData name="Avissa Yunita" userId="858b34f9ed19deac" providerId="LiveId" clId="{E044D15F-3463-4154-9F88-4E32C44E355D}" dt="2024-02-13T16:19:56.553" v="100" actId="478"/>
          <ac:cxnSpMkLst>
            <pc:docMk/>
            <pc:sldMk cId="3509075395" sldId="290"/>
            <ac:cxnSpMk id="245" creationId="{7719302D-3EC4-03A1-FF88-9ED4A2716032}"/>
          </ac:cxnSpMkLst>
        </pc:cxnChg>
      </pc:sldChg>
      <pc:sldChg chg="addSp modSp add mod modNotes">
        <pc:chgData name="Avissa Yunita" userId="858b34f9ed19deac" providerId="LiveId" clId="{E044D15F-3463-4154-9F88-4E32C44E355D}" dt="2024-02-15T13:44:12.694" v="726" actId="20577"/>
        <pc:sldMkLst>
          <pc:docMk/>
          <pc:sldMk cId="933776151" sldId="291"/>
        </pc:sldMkLst>
        <pc:spChg chg="mod">
          <ac:chgData name="Avissa Yunita" userId="858b34f9ed19deac" providerId="LiveId" clId="{E044D15F-3463-4154-9F88-4E32C44E355D}" dt="2024-02-13T16:27:50.978" v="394" actId="20577"/>
          <ac:spMkLst>
            <pc:docMk/>
            <pc:sldMk cId="933776151" sldId="291"/>
            <ac:spMk id="208" creationId="{068357CA-8AE8-1BA5-5BD1-2942697183D5}"/>
          </ac:spMkLst>
        </pc:spChg>
        <pc:spChg chg="mod">
          <ac:chgData name="Avissa Yunita" userId="858b34f9ed19deac" providerId="LiveId" clId="{E044D15F-3463-4154-9F88-4E32C44E355D}" dt="2024-02-15T13:44:12.694" v="726" actId="20577"/>
          <ac:spMkLst>
            <pc:docMk/>
            <pc:sldMk cId="933776151" sldId="291"/>
            <ac:spMk id="210" creationId="{DFFBE73B-8A0D-A931-1E51-A847E3A6F8A1}"/>
          </ac:spMkLst>
        </pc:spChg>
        <pc:picChg chg="add mod">
          <ac:chgData name="Avissa Yunita" userId="858b34f9ed19deac" providerId="LiveId" clId="{E044D15F-3463-4154-9F88-4E32C44E355D}" dt="2024-02-15T13:41:54.021" v="659" actId="14100"/>
          <ac:picMkLst>
            <pc:docMk/>
            <pc:sldMk cId="933776151" sldId="291"/>
            <ac:picMk id="3" creationId="{EDA7D12D-4A7C-13E1-8BF1-BD78BF5728F9}"/>
          </ac:picMkLst>
        </pc:picChg>
      </pc:sldChg>
      <pc:sldChg chg="add del mod modShow">
        <pc:chgData name="Avissa Yunita" userId="858b34f9ed19deac" providerId="LiveId" clId="{E044D15F-3463-4154-9F88-4E32C44E355D}" dt="2024-02-13T16:24:30.078" v="330" actId="47"/>
        <pc:sldMkLst>
          <pc:docMk/>
          <pc:sldMk cId="1682879252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072ffcb5f_0_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26072ffcb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5e0e8690e_0_11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05e0e8690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5e0e8690e_0_13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205e0e8690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5e0e8690e_0_14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205e0e8690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dcc963c5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23edcc96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5e0e8690e_0_15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205e0e8690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5e0e8690e_0_16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205e0e8690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89ba4fcd5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2189ba4fc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89ba4fcd5_0_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189ba4fcd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9ba4fcd5_0_1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2189ba4fc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e0e8690e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205e0e86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5e0e8690e_0_17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205e0e8690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5e0e8690e_0_8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g205e0e869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9D497669-2228-8D60-4F58-40F4ED4D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5e0e8690e_0_235:notes">
            <a:extLst>
              <a:ext uri="{FF2B5EF4-FFF2-40B4-BE49-F238E27FC236}">
                <a16:creationId xmlns:a16="http://schemas.microsoft.com/office/drawing/2014/main" id="{E2B81C8B-8E53-EB3A-93CC-DB2A151F4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05e0e8690e_0_235:notes">
            <a:extLst>
              <a:ext uri="{FF2B5EF4-FFF2-40B4-BE49-F238E27FC236}">
                <a16:creationId xmlns:a16="http://schemas.microsoft.com/office/drawing/2014/main" id="{9DA00B28-9260-FBE9-7796-7B04A5F56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405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FF1E2A3B-DB86-5BCB-C45D-0178548FC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9ba4fcd5_0_15:notes">
            <a:extLst>
              <a:ext uri="{FF2B5EF4-FFF2-40B4-BE49-F238E27FC236}">
                <a16:creationId xmlns:a16="http://schemas.microsoft.com/office/drawing/2014/main" id="{2660D362-4905-FE2B-E43B-0BD2BAF80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2189ba4fcd5_0_15:notes">
            <a:extLst>
              <a:ext uri="{FF2B5EF4-FFF2-40B4-BE49-F238E27FC236}">
                <a16:creationId xmlns:a16="http://schemas.microsoft.com/office/drawing/2014/main" id="{5E3ED84F-5C92-9F0C-4747-CC55FEFB7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9825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5e0e8690e_0_23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05e0e8690e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5e0e8690e_0_24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205e0e8690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5e0e8690e_0_24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205e0e8690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5e0e8690e_0_27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g205e0e8690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382c19d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382c19d8e_0_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382c19d8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382c19d8e_0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5e0e8690e_0_3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205e0e869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5e0e8690e_0_20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205e0e8690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5e0e8690e_0_2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05e0e8690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5e0e8690e_0_22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g205e0e8690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5e0e8690e_0_18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g205e0e8690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5e0e8690e_0_1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g205e0e8690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5e0e8690e_0_4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g205e0e869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5e0e8690e_0_4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205e0e869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e0e8690e_0_8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205e0e8690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e0e8690e_0_9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205e0e8690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5e0e8690e_0_10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205e0e8690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72ffcb5f_0_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26072ffcb5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600" cy="5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400" cy="6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400" cy="6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4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600" cy="5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ookerstudio.google.com/overvie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hyperlink" Target="https://docs.google.com/document/d/1XoGGhcsfLSqYXCvTHp1C0HeAintyTrPrlrb43Ps6jkg/edi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7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31300" y="1597850"/>
            <a:ext cx="7286700" cy="2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741950" y="1317900"/>
            <a:ext cx="8390100" cy="608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 dirty="0"/>
              <a:t>Bootcamp</a:t>
            </a:r>
            <a:endParaRPr sz="8700" dirty="0"/>
          </a:p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 dirty="0"/>
              <a:t>Dibimbing.id</a:t>
            </a:r>
            <a:endParaRPr sz="8700" dirty="0"/>
          </a:p>
          <a:p>
            <a:pPr marL="12700" marR="1114425" lvl="0" indent="0" algn="l" rtl="0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lang="en-US" sz="5000" b="0" dirty="0">
                <a:latin typeface="Trebuchet MS"/>
                <a:ea typeface="Trebuchet MS"/>
                <a:cs typeface="Trebuchet MS"/>
                <a:sym typeface="Trebuchet MS"/>
              </a:rPr>
              <a:t>Looker Studio</a:t>
            </a:r>
            <a:endParaRPr sz="5000" b="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1114425" lvl="0" indent="0" algn="l" rtl="0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lang="en-US" sz="5000" b="0" dirty="0">
                <a:latin typeface="Trebuchet MS"/>
                <a:ea typeface="Trebuchet MS"/>
                <a:cs typeface="Trebuchet MS"/>
                <a:sym typeface="Trebuchet MS"/>
              </a:rPr>
              <a:t>2024-02-17</a:t>
            </a:r>
            <a:endParaRPr sz="5000" b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Bar chart </a:t>
            </a: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baris vs kolom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748400"/>
            <a:ext cx="7032285" cy="56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2541" y="2745737"/>
            <a:ext cx="7247910" cy="561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Histogram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807375" y="8975350"/>
            <a:ext cx="1447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Menggambarkan distribusi data numerik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2160725"/>
            <a:ext cx="11889725" cy="63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Line chart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07375" y="8975350"/>
            <a:ext cx="1447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Menunjukkan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trend/histori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216" y="2533650"/>
            <a:ext cx="10467825" cy="46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Pie chart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186825" y="2388600"/>
            <a:ext cx="77289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-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Menunjukkan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komposisi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dari tiap-tiap kategori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-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Bar chart bisa menampilkan top N kategori, tapi untuk pie chart selalu menampilkan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semua kategori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-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Terkadang, berguna juga untuk menunjukkan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urutan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kategori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75" y="2160725"/>
            <a:ext cx="8371469" cy="550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Pie chart is evil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69" y="2583962"/>
            <a:ext cx="8464156" cy="471498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9113175" y="2498350"/>
            <a:ext cx="7728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Warning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: jika komposisi tiap kategori hampir sama, pie chart </a:t>
            </a:r>
            <a:r>
              <a:rPr lang="en-US" sz="3600" u="sng">
                <a:latin typeface="Georgia"/>
                <a:ea typeface="Georgia"/>
                <a:cs typeface="Georgia"/>
                <a:sym typeface="Georgia"/>
              </a:rPr>
              <a:t>bukanlah tipe chart yang baik untuk menampikan urutan.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Score card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807375" y="8441950"/>
            <a:ext cx="14475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Menunjukkan metrik yang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paling penting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, yang menjadi fokus utama dari audiens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75" y="2366950"/>
            <a:ext cx="17520400" cy="50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Scatter plot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807375" y="8975350"/>
            <a:ext cx="14475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Menunjukkan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relasi (linear ataupun nonlinear)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 antara dua variabel 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49" y="2309950"/>
            <a:ext cx="9292225" cy="60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914393" y="713725"/>
            <a:ext cx="166578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Quiz time! 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914400" y="2365961"/>
            <a:ext cx="15910200" cy="517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/>
              <a:t>Manakah pernyataan yang benar tentang Looker Studio berikut? 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/>
              <a:t>Looker Studio adalah sebuah </a:t>
            </a:r>
            <a:r>
              <a:rPr lang="en-US" sz="4800" b="0" i="1"/>
              <a:t>tool</a:t>
            </a:r>
            <a:r>
              <a:rPr lang="en-US" sz="4800" b="0"/>
              <a:t> untuk membuat dashboard berbasis web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/>
              <a:t>Looker Studio dapat digunakan secara gratis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/>
              <a:t>Kita harus memiliki akun Google untuk menggunakan Looker Studio </a:t>
            </a:r>
            <a:endParaRPr sz="4800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914393" y="713725"/>
            <a:ext cx="166578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Quiz time! 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914400" y="2365961"/>
            <a:ext cx="15910200" cy="443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/>
              <a:t>Manakah pernyataan yang benar tentang jenis chart berikut? 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 i="1"/>
              <a:t>Bar chart </a:t>
            </a:r>
            <a:r>
              <a:rPr lang="en-US" sz="4800" b="0"/>
              <a:t>cocok digunakan untuk menampilkan data yang dibagi per kategori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/>
              <a:t>Untuk mencari tahu korelasi dua buah variabel, kita gunakan jenis chart </a:t>
            </a:r>
            <a:r>
              <a:rPr lang="en-US" sz="4800" b="0" i="1"/>
              <a:t>trend line</a:t>
            </a:r>
            <a:r>
              <a:rPr lang="en-US" sz="4800" b="0"/>
              <a:t>. </a:t>
            </a:r>
            <a:endParaRPr sz="4800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914393" y="713725"/>
            <a:ext cx="166578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Quiz time! </a:t>
            </a:r>
            <a:endParaRPr sz="675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914400" y="2365961"/>
            <a:ext cx="15910200" cy="443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/>
              <a:t>Jenis chart manakah yang sesuai untuk menampilkan satu metrik yang terpenting?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 i="1"/>
              <a:t>Bar chart 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 i="1"/>
              <a:t>Trend line 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 i="1"/>
              <a:t>Score card</a:t>
            </a:r>
            <a:r>
              <a:rPr lang="en-US" sz="4800" b="0"/>
              <a:t> </a:t>
            </a:r>
            <a:endParaRPr sz="4800" b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b="0" i="1"/>
              <a:t>Scatter plot</a:t>
            </a:r>
            <a:r>
              <a:rPr lang="en-US" sz="4800" b="0"/>
              <a:t> </a:t>
            </a:r>
            <a:endParaRPr sz="4800" b="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24887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67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8"/>
          <p:cNvGraphicFramePr/>
          <p:nvPr>
            <p:extLst>
              <p:ext uri="{D42A27DB-BD31-4B8C-83A1-F6EECF244321}">
                <p14:modId xmlns:p14="http://schemas.microsoft.com/office/powerpoint/2010/main" val="1421541386"/>
              </p:ext>
            </p:extLst>
          </p:nvPr>
        </p:nvGraphicFramePr>
        <p:xfrm>
          <a:off x="2050550" y="2104572"/>
          <a:ext cx="10265775" cy="7675082"/>
        </p:xfrm>
        <a:graphic>
          <a:graphicData uri="http://schemas.openxmlformats.org/drawingml/2006/table">
            <a:tbl>
              <a:tblPr>
                <a:noFill/>
                <a:tableStyleId>{83044042-7AA3-4781-8408-7824707B5442}</a:tableStyleId>
              </a:tblPr>
              <a:tblGrid>
                <a:gridCol w="102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6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/>
                        <a:t>Topik</a:t>
                      </a:r>
                      <a:endParaRPr sz="3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Sekilas tentang Looker Studio</a:t>
                      </a:r>
                      <a:endParaRPr sz="3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Jenis-jenis visualisasi data</a:t>
                      </a:r>
                      <a:endParaRPr sz="3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9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i="1" dirty="0"/>
                        <a:t>Live demo</a:t>
                      </a:r>
                      <a:r>
                        <a:rPr lang="en-US" sz="3600" dirty="0"/>
                        <a:t>: 1) your first dashboard </a:t>
                      </a:r>
                      <a:endParaRPr sz="3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/>
                        <a:t>2) </a:t>
                      </a:r>
                      <a:r>
                        <a:rPr lang="en-US" sz="3600" dirty="0" err="1"/>
                        <a:t>Koneksi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ke</a:t>
                      </a:r>
                      <a:r>
                        <a:rPr lang="en-US" sz="3600" dirty="0"/>
                        <a:t> PostgreSQL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/>
                        <a:t>3) </a:t>
                      </a:r>
                      <a:r>
                        <a:rPr lang="en-US" sz="3600" dirty="0" err="1"/>
                        <a:t>Membuat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berbagai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jenis</a:t>
                      </a:r>
                      <a:r>
                        <a:rPr lang="en-US" sz="3600" dirty="0"/>
                        <a:t> chart </a:t>
                      </a:r>
                      <a:endParaRPr sz="3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Break time</a:t>
                      </a:r>
                      <a:endParaRPr sz="3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9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i="1"/>
                        <a:t>Live demo</a:t>
                      </a:r>
                      <a:r>
                        <a:rPr lang="en-US" sz="3600"/>
                        <a:t>: lanjut membuat berbagai jenis chart + tambah interaktivitas dengan filter </a:t>
                      </a:r>
                      <a:endParaRPr sz="3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6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/>
                        <a:t>Q&amp;A</a:t>
                      </a:r>
                      <a:endParaRPr sz="3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8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216" name="Google Shape;216;p28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5733900" cy="5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Let’s start</a:t>
            </a:r>
            <a:r>
              <a:rPr lang="en-US" sz="6000">
                <a:solidFill>
                  <a:srgbClr val="262626"/>
                </a:solidFill>
              </a:rPr>
              <a:t>! </a:t>
            </a:r>
            <a:endParaRPr sz="6000">
              <a:solidFill>
                <a:srgbClr val="262626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6000">
              <a:solidFill>
                <a:srgbClr val="262626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262626"/>
                </a:solidFill>
              </a:rPr>
              <a:t>(dengan live demo!)</a:t>
            </a:r>
            <a:endParaRPr sz="6000">
              <a:solidFill>
                <a:srgbClr val="262626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6000">
              <a:solidFill>
                <a:srgbClr val="262626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6000">
              <a:solidFill>
                <a:srgbClr val="262626"/>
              </a:solidFill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Ayo mulai! Buat dashboard pertamamu </a:t>
            </a:r>
            <a:endParaRPr sz="600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883575" y="1888750"/>
            <a:ext cx="1447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https://lookerstudio.google.com/overview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000" y="3350250"/>
            <a:ext cx="5844807" cy="38666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8" name="Google Shape;228;p29"/>
          <p:cNvSpPr/>
          <p:nvPr/>
        </p:nvSpPr>
        <p:spPr>
          <a:xfrm>
            <a:off x="1672734" y="6010191"/>
            <a:ext cx="2329500" cy="606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812" y="5791247"/>
            <a:ext cx="3989408" cy="409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88447" y="2465525"/>
            <a:ext cx="7809928" cy="3209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9"/>
          <p:cNvCxnSpPr>
            <a:stCxn id="227" idx="2"/>
            <a:endCxn id="229" idx="1"/>
          </p:cNvCxnSpPr>
          <p:nvPr/>
        </p:nvCxnSpPr>
        <p:spPr>
          <a:xfrm>
            <a:off x="3891403" y="7216914"/>
            <a:ext cx="2922300" cy="6225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9"/>
          <p:cNvCxnSpPr>
            <a:stCxn id="229" idx="3"/>
            <a:endCxn id="230" idx="2"/>
          </p:cNvCxnSpPr>
          <p:nvPr/>
        </p:nvCxnSpPr>
        <p:spPr>
          <a:xfrm rot="10800000" flipH="1">
            <a:off x="10803220" y="5675136"/>
            <a:ext cx="2390100" cy="21642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95E7D1B1-146B-3AE1-B2C0-7940377F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CEFC38-6DD9-7B3E-49A1-EAE0BC18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48" y="5717700"/>
            <a:ext cx="6439231" cy="3187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EB2B0C-F98F-6BD4-892F-ABCA1CA1A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69" y="5879896"/>
            <a:ext cx="6509085" cy="3479979"/>
          </a:xfrm>
          <a:prstGeom prst="rect">
            <a:avLst/>
          </a:prstGeom>
        </p:spPr>
      </p:pic>
      <p:sp>
        <p:nvSpPr>
          <p:cNvPr id="237" name="Google Shape;237;p30">
            <a:extLst>
              <a:ext uri="{FF2B5EF4-FFF2-40B4-BE49-F238E27FC236}">
                <a16:creationId xmlns:a16="http://schemas.microsoft.com/office/drawing/2014/main" id="{02ABDB10-1A15-50BD-C391-A0AEA19CC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Koneksikan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ke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PostgreSQL</a:t>
            </a:r>
            <a:endParaRPr sz="675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0">
            <a:extLst>
              <a:ext uri="{FF2B5EF4-FFF2-40B4-BE49-F238E27FC236}">
                <a16:creationId xmlns:a16="http://schemas.microsoft.com/office/drawing/2014/main" id="{0D99E6F8-52EF-BF56-A5C9-3F755696A568}"/>
              </a:ext>
            </a:extLst>
          </p:cNvPr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0">
            <a:extLst>
              <a:ext uri="{FF2B5EF4-FFF2-40B4-BE49-F238E27FC236}">
                <a16:creationId xmlns:a16="http://schemas.microsoft.com/office/drawing/2014/main" id="{93747EA7-356C-26C0-4594-8B42814E4DB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58" y="2205110"/>
            <a:ext cx="8121716" cy="351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>
            <a:extLst>
              <a:ext uri="{FF2B5EF4-FFF2-40B4-BE49-F238E27FC236}">
                <a16:creationId xmlns:a16="http://schemas.microsoft.com/office/drawing/2014/main" id="{91A0DB42-33B3-E1E6-14E1-03A41DEF4E1C}"/>
              </a:ext>
            </a:extLst>
          </p:cNvPr>
          <p:cNvSpPr/>
          <p:nvPr/>
        </p:nvSpPr>
        <p:spPr>
          <a:xfrm>
            <a:off x="2260853" y="4076595"/>
            <a:ext cx="1526100" cy="1132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>
            <a:extLst>
              <a:ext uri="{FF2B5EF4-FFF2-40B4-BE49-F238E27FC236}">
                <a16:creationId xmlns:a16="http://schemas.microsoft.com/office/drawing/2014/main" id="{14A6CDCB-E974-FD54-3505-21D9027353F1}"/>
              </a:ext>
            </a:extLst>
          </p:cNvPr>
          <p:cNvSpPr/>
          <p:nvPr/>
        </p:nvSpPr>
        <p:spPr>
          <a:xfrm>
            <a:off x="13106400" y="7561943"/>
            <a:ext cx="3209479" cy="15636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0">
            <a:extLst>
              <a:ext uri="{FF2B5EF4-FFF2-40B4-BE49-F238E27FC236}">
                <a16:creationId xmlns:a16="http://schemas.microsoft.com/office/drawing/2014/main" id="{E731F18C-6B27-E881-2EBE-AC953B95B6BC}"/>
              </a:ext>
            </a:extLst>
          </p:cNvPr>
          <p:cNvCxnSpPr>
            <a:cxnSpLocks/>
          </p:cNvCxnSpPr>
          <p:nvPr/>
        </p:nvCxnSpPr>
        <p:spPr>
          <a:xfrm>
            <a:off x="2203030" y="5717700"/>
            <a:ext cx="351484" cy="1553957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B5B276-0162-978E-C153-2E6B223F0742}"/>
              </a:ext>
            </a:extLst>
          </p:cNvPr>
          <p:cNvSpPr txBox="1"/>
          <p:nvPr/>
        </p:nvSpPr>
        <p:spPr>
          <a:xfrm>
            <a:off x="9144000" y="2554514"/>
            <a:ext cx="833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</a:t>
            </a:r>
            <a:r>
              <a:rPr lang="en-US" sz="3200" dirty="0" err="1"/>
              <a:t>Ketik</a:t>
            </a:r>
            <a:r>
              <a:rPr lang="en-US" sz="3200" dirty="0"/>
              <a:t> “</a:t>
            </a:r>
            <a:r>
              <a:rPr lang="en-US" sz="3200" dirty="0" err="1"/>
              <a:t>postgresql</a:t>
            </a:r>
            <a:r>
              <a:rPr lang="en-US" sz="3200" dirty="0"/>
              <a:t>” di Search bar. Akan </a:t>
            </a:r>
            <a:r>
              <a:rPr lang="en-US" sz="3200" dirty="0" err="1"/>
              <a:t>muncul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pilihan</a:t>
            </a:r>
            <a:r>
              <a:rPr lang="en-US" sz="3200" dirty="0"/>
              <a:t> connector.</a:t>
            </a:r>
          </a:p>
          <a:p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Pilih</a:t>
            </a:r>
            <a:r>
              <a:rPr lang="en-US" sz="3200" dirty="0"/>
              <a:t> connector “</a:t>
            </a:r>
            <a:r>
              <a:rPr lang="en-US" sz="3200" b="1" dirty="0"/>
              <a:t>PostgreSQL by </a:t>
            </a:r>
            <a:r>
              <a:rPr lang="en-US" sz="3200" b="1" dirty="0" err="1"/>
              <a:t>SyncWith</a:t>
            </a:r>
            <a:r>
              <a:rPr lang="en-US" sz="3200" b="1" dirty="0"/>
              <a:t> Inc</a:t>
            </a:r>
            <a:r>
              <a:rPr lang="en-US" sz="3200" dirty="0"/>
              <a:t>.”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AEAE976-4969-4292-CFB3-F894FAC52CD7}"/>
              </a:ext>
            </a:extLst>
          </p:cNvPr>
          <p:cNvSpPr/>
          <p:nvPr/>
        </p:nvSpPr>
        <p:spPr>
          <a:xfrm>
            <a:off x="5786548" y="7910287"/>
            <a:ext cx="1412538" cy="121533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7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36A7DA71-482A-8097-A728-F05D7A4A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>
            <a:extLst>
              <a:ext uri="{FF2B5EF4-FFF2-40B4-BE49-F238E27FC236}">
                <a16:creationId xmlns:a16="http://schemas.microsoft.com/office/drawing/2014/main" id="{068357CA-8AE8-1BA5-5BD1-294269718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393" y="713725"/>
            <a:ext cx="16657800" cy="209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Koneksikan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ke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PostgreSQL:</a:t>
            </a:r>
            <a:b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mengisi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parameter </a:t>
            </a:r>
            <a:endParaRPr sz="6750" i="1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27">
            <a:extLst>
              <a:ext uri="{FF2B5EF4-FFF2-40B4-BE49-F238E27FC236}">
                <a16:creationId xmlns:a16="http://schemas.microsoft.com/office/drawing/2014/main" id="{0C483F01-31B4-09EF-B9D5-9F0E4BB7BDB4}"/>
              </a:ext>
            </a:extLst>
          </p:cNvPr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>
            <a:extLst>
              <a:ext uri="{FF2B5EF4-FFF2-40B4-BE49-F238E27FC236}">
                <a16:creationId xmlns:a16="http://schemas.microsoft.com/office/drawing/2014/main" id="{DFFBE73B-8A0D-A931-1E51-A847E3A6F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393" y="3046654"/>
            <a:ext cx="15910200" cy="295465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/>
              <a:t>Pada </a:t>
            </a:r>
            <a:r>
              <a:rPr lang="en-US" sz="3200" b="0" dirty="0" err="1"/>
              <a:t>laman</a:t>
            </a:r>
            <a:r>
              <a:rPr lang="en-US" sz="3200" b="0" dirty="0"/>
              <a:t> </a:t>
            </a:r>
            <a:r>
              <a:rPr lang="en-US" sz="3200" b="0" dirty="0" err="1"/>
              <a:t>SyncWith</a:t>
            </a:r>
            <a:r>
              <a:rPr lang="en-US" sz="3200" b="0" dirty="0"/>
              <a:t>, </a:t>
            </a:r>
            <a:r>
              <a:rPr lang="en-US" sz="3200" b="0" dirty="0" err="1"/>
              <a:t>isilah</a:t>
            </a:r>
            <a:r>
              <a:rPr lang="en-US" sz="3200" b="0" dirty="0"/>
              <a:t> parameter yang </a:t>
            </a:r>
            <a:r>
              <a:rPr lang="en-US" sz="3200" b="0" dirty="0" err="1"/>
              <a:t>ada</a:t>
            </a:r>
            <a:r>
              <a:rPr lang="en-US" sz="3200" b="0" dirty="0"/>
              <a:t> </a:t>
            </a:r>
            <a:r>
              <a:rPr lang="en-US" sz="3200" b="0" dirty="0" err="1"/>
              <a:t>mengacu</a:t>
            </a:r>
            <a:r>
              <a:rPr lang="en-US" sz="3200" b="0" dirty="0"/>
              <a:t> pada Google docs </a:t>
            </a:r>
            <a:r>
              <a:rPr lang="en-US" sz="3200" b="0" dirty="0" err="1"/>
              <a:t>berikut</a:t>
            </a:r>
            <a:r>
              <a:rPr lang="en-US" sz="3200" b="0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0" dirty="0">
                <a:hlinkClick r:id="rId4"/>
              </a:rPr>
              <a:t>https://docs.google.com/document/d/1XoGGhcsfLSqYXCvTHp1C0HeAintyTrPrlrb43Ps6jkg/edit</a:t>
            </a:r>
            <a:r>
              <a:rPr lang="en-US" sz="3200" b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7D12D-4A7C-13E1-8BF1-BD78BF572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657" y="4137310"/>
            <a:ext cx="6865795" cy="58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6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6750" i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Extra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Koneksikan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75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ke</a:t>
            </a:r>
            <a:r>
              <a:rPr lang="en-US" sz="67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data .csv</a:t>
            </a:r>
            <a:endParaRPr sz="675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205110"/>
            <a:ext cx="8121716" cy="351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2333423" y="4076595"/>
            <a:ext cx="1526100" cy="1132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233" y="5973183"/>
            <a:ext cx="6647686" cy="400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4591" y="2068400"/>
            <a:ext cx="8517382" cy="3786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6145687" y="8841320"/>
            <a:ext cx="1526100" cy="1132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0"/>
          <p:cNvCxnSpPr>
            <a:stCxn id="239" idx="2"/>
            <a:endCxn id="241" idx="1"/>
          </p:cNvCxnSpPr>
          <p:nvPr/>
        </p:nvCxnSpPr>
        <p:spPr>
          <a:xfrm>
            <a:off x="4365658" y="5717700"/>
            <a:ext cx="743700" cy="22557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0"/>
          <p:cNvCxnSpPr>
            <a:stCxn id="241" idx="3"/>
            <a:endCxn id="242" idx="2"/>
          </p:cNvCxnSpPr>
          <p:nvPr/>
        </p:nvCxnSpPr>
        <p:spPr>
          <a:xfrm rot="10800000" flipH="1">
            <a:off x="11756919" y="5854467"/>
            <a:ext cx="1376400" cy="21189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0"/>
          <p:cNvSpPr/>
          <p:nvPr/>
        </p:nvSpPr>
        <p:spPr>
          <a:xfrm>
            <a:off x="15694905" y="2109280"/>
            <a:ext cx="1376700" cy="37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3611642" y="6248333"/>
            <a:ext cx="3585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sudah terhubung, siap berkreasi! 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Mengganti nama dataset dan kolom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00" y="2160525"/>
            <a:ext cx="4940426" cy="382899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878515" y="4150512"/>
            <a:ext cx="709500" cy="59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6650637" y="7741822"/>
            <a:ext cx="3476100" cy="59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27" y="6432089"/>
            <a:ext cx="16754843" cy="35673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477417" y="6657993"/>
            <a:ext cx="2260500" cy="59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373891" y="8723275"/>
            <a:ext cx="2260500" cy="1392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15380326" y="6657993"/>
            <a:ext cx="1649700" cy="59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00" y="2554417"/>
            <a:ext cx="13247388" cy="7732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709306" y="429455"/>
            <a:ext cx="2530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Pilih tipe chart dari sini</a:t>
            </a:r>
            <a:endParaRPr sz="3000"/>
          </a:p>
        </p:txBody>
      </p:sp>
      <p:cxnSp>
        <p:nvCxnSpPr>
          <p:cNvPr id="268" name="Google Shape;268;p32"/>
          <p:cNvCxnSpPr>
            <a:endCxn id="267" idx="2"/>
          </p:cNvCxnSpPr>
          <p:nvPr/>
        </p:nvCxnSpPr>
        <p:spPr>
          <a:xfrm rot="10800000">
            <a:off x="3974556" y="1537655"/>
            <a:ext cx="1119600" cy="16359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2"/>
          <p:cNvSpPr txBox="1"/>
          <p:nvPr/>
        </p:nvSpPr>
        <p:spPr>
          <a:xfrm>
            <a:off x="5584544" y="452956"/>
            <a:ext cx="2530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Tambah filter dari sini</a:t>
            </a:r>
            <a:endParaRPr sz="3000"/>
          </a:p>
        </p:txBody>
      </p:sp>
      <p:cxnSp>
        <p:nvCxnSpPr>
          <p:cNvPr id="270" name="Google Shape;270;p32"/>
          <p:cNvCxnSpPr>
            <a:endCxn id="269" idx="2"/>
          </p:cNvCxnSpPr>
          <p:nvPr/>
        </p:nvCxnSpPr>
        <p:spPr>
          <a:xfrm rot="10800000">
            <a:off x="6849794" y="1561156"/>
            <a:ext cx="574200" cy="16452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32"/>
          <p:cNvSpPr txBox="1"/>
          <p:nvPr/>
        </p:nvSpPr>
        <p:spPr>
          <a:xfrm>
            <a:off x="14577876" y="3162400"/>
            <a:ext cx="3356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Ubah layout, panjang/lebar canvas dari sini</a:t>
            </a:r>
            <a:endParaRPr sz="3000"/>
          </a:p>
        </p:txBody>
      </p:sp>
      <p:cxnSp>
        <p:nvCxnSpPr>
          <p:cNvPr id="272" name="Google Shape;272;p32"/>
          <p:cNvCxnSpPr>
            <a:endCxn id="271" idx="1"/>
          </p:cNvCxnSpPr>
          <p:nvPr/>
        </p:nvCxnSpPr>
        <p:spPr>
          <a:xfrm>
            <a:off x="12040176" y="3390250"/>
            <a:ext cx="2537700" cy="5571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2"/>
          <p:cNvSpPr txBox="1"/>
          <p:nvPr/>
        </p:nvSpPr>
        <p:spPr>
          <a:xfrm>
            <a:off x="11521042" y="241499"/>
            <a:ext cx="2530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FF"/>
                </a:solidFill>
              </a:rPr>
              <a:t>Beri akses edit/view dari sini</a:t>
            </a:r>
            <a:endParaRPr sz="3000" b="1">
              <a:solidFill>
                <a:srgbClr val="0000FF"/>
              </a:solidFill>
            </a:endParaRPr>
          </a:p>
        </p:txBody>
      </p:sp>
      <p:cxnSp>
        <p:nvCxnSpPr>
          <p:cNvPr id="274" name="Google Shape;274;p32"/>
          <p:cNvCxnSpPr>
            <a:endCxn id="273" idx="2"/>
          </p:cNvCxnSpPr>
          <p:nvPr/>
        </p:nvCxnSpPr>
        <p:spPr>
          <a:xfrm rot="10800000" flipH="1">
            <a:off x="9807892" y="1811399"/>
            <a:ext cx="2978400" cy="9117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2"/>
          <p:cNvSpPr txBox="1"/>
          <p:nvPr/>
        </p:nvSpPr>
        <p:spPr>
          <a:xfrm>
            <a:off x="113100" y="420425"/>
            <a:ext cx="2530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Ganti judul repot di sini</a:t>
            </a:r>
            <a:endParaRPr sz="3000"/>
          </a:p>
        </p:txBody>
      </p:sp>
      <p:cxnSp>
        <p:nvCxnSpPr>
          <p:cNvPr id="276" name="Google Shape;276;p32"/>
          <p:cNvCxnSpPr>
            <a:endCxn id="275" idx="2"/>
          </p:cNvCxnSpPr>
          <p:nvPr/>
        </p:nvCxnSpPr>
        <p:spPr>
          <a:xfrm rot="10800000" flipH="1">
            <a:off x="866550" y="1528625"/>
            <a:ext cx="511800" cy="9798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32"/>
          <p:cNvSpPr txBox="1"/>
          <p:nvPr/>
        </p:nvSpPr>
        <p:spPr>
          <a:xfrm>
            <a:off x="8403944" y="452956"/>
            <a:ext cx="2530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Reset filter dari sini</a:t>
            </a:r>
            <a:endParaRPr sz="3000"/>
          </a:p>
        </p:txBody>
      </p:sp>
      <p:cxnSp>
        <p:nvCxnSpPr>
          <p:cNvPr id="278" name="Google Shape;278;p32"/>
          <p:cNvCxnSpPr>
            <a:endCxn id="277" idx="2"/>
          </p:cNvCxnSpPr>
          <p:nvPr/>
        </p:nvCxnSpPr>
        <p:spPr>
          <a:xfrm rot="10800000" flipH="1">
            <a:off x="8515694" y="1561156"/>
            <a:ext cx="1153500" cy="10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32"/>
          <p:cNvSpPr txBox="1"/>
          <p:nvPr/>
        </p:nvSpPr>
        <p:spPr>
          <a:xfrm>
            <a:off x="15490544" y="529156"/>
            <a:ext cx="2530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Refresh data dari sini</a:t>
            </a:r>
            <a:endParaRPr sz="3000"/>
          </a:p>
        </p:txBody>
      </p:sp>
      <p:cxnSp>
        <p:nvCxnSpPr>
          <p:cNvPr id="280" name="Google Shape;280;p32"/>
          <p:cNvCxnSpPr>
            <a:endCxn id="279" idx="1"/>
          </p:cNvCxnSpPr>
          <p:nvPr/>
        </p:nvCxnSpPr>
        <p:spPr>
          <a:xfrm rot="10800000" flipH="1">
            <a:off x="11941244" y="1083256"/>
            <a:ext cx="3549300" cy="15636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8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Pilih tipe chart, atur Setup &amp; Style. </a:t>
            </a:r>
            <a:r>
              <a:rPr lang="en-US" sz="580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That’s it!</a:t>
            </a:r>
            <a:endParaRPr sz="580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50" y="2399130"/>
            <a:ext cx="8183472" cy="78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6960" y="2084525"/>
            <a:ext cx="7638764" cy="453591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/>
          <p:nvPr/>
        </p:nvSpPr>
        <p:spPr>
          <a:xfrm>
            <a:off x="2244525" y="2978488"/>
            <a:ext cx="2403000" cy="71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10921480" y="3826674"/>
            <a:ext cx="2403000" cy="71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13602070" y="3826674"/>
            <a:ext cx="2403000" cy="71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8976798" y="8439597"/>
            <a:ext cx="3572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Mengatur </a:t>
            </a:r>
            <a:r>
              <a:rPr lang="en-US" sz="3000" i="1"/>
              <a:t>metrics, dimension</a:t>
            </a:r>
            <a:r>
              <a:rPr lang="en-US" sz="3000"/>
              <a:t>, filter</a:t>
            </a:r>
            <a:endParaRPr sz="3000"/>
          </a:p>
        </p:txBody>
      </p:sp>
      <p:sp>
        <p:nvSpPr>
          <p:cNvPr id="293" name="Google Shape;293;p33"/>
          <p:cNvSpPr txBox="1"/>
          <p:nvPr/>
        </p:nvSpPr>
        <p:spPr>
          <a:xfrm>
            <a:off x="13021846" y="8439597"/>
            <a:ext cx="3572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Mengatur warna, gaya tulisan, label, dll</a:t>
            </a:r>
            <a:endParaRPr sz="3000"/>
          </a:p>
        </p:txBody>
      </p:sp>
      <p:cxnSp>
        <p:nvCxnSpPr>
          <p:cNvPr id="294" name="Google Shape;294;p33"/>
          <p:cNvCxnSpPr>
            <a:stCxn id="290" idx="4"/>
            <a:endCxn id="292" idx="0"/>
          </p:cNvCxnSpPr>
          <p:nvPr/>
        </p:nvCxnSpPr>
        <p:spPr>
          <a:xfrm flipH="1">
            <a:off x="10762780" y="4540074"/>
            <a:ext cx="1360200" cy="38994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33"/>
          <p:cNvCxnSpPr>
            <a:stCxn id="291" idx="4"/>
            <a:endCxn id="293" idx="0"/>
          </p:cNvCxnSpPr>
          <p:nvPr/>
        </p:nvCxnSpPr>
        <p:spPr>
          <a:xfrm>
            <a:off x="14803570" y="4540074"/>
            <a:ext cx="4200" cy="3899400"/>
          </a:xfrm>
          <a:prstGeom prst="straightConnector1">
            <a:avLst/>
          </a:prstGeom>
          <a:noFill/>
          <a:ln w="9525" cap="flat" cmpd="sng">
            <a:solidFill>
              <a:srgbClr val="5E696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400" cy="8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75550"/>
            <a:ext cx="63150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80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Share </a:t>
            </a:r>
            <a:r>
              <a:rPr lang="en-US" sz="58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secara </a:t>
            </a:r>
            <a:r>
              <a:rPr lang="en-US" sz="580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offline </a:t>
            </a:r>
            <a:r>
              <a:rPr lang="en-US" sz="58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dengan download .pdf</a:t>
            </a:r>
            <a:endParaRPr sz="580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69775" y="6000750"/>
            <a:ext cx="1844400" cy="675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400" cy="8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8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Jenis-jenis </a:t>
            </a:r>
            <a:r>
              <a:rPr lang="en-US" sz="580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chart filter</a:t>
            </a:r>
            <a:endParaRPr sz="5800" i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914400" y="2365950"/>
            <a:ext cx="4705200" cy="18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●"/>
            </a:pPr>
            <a:r>
              <a:rPr lang="en-US" sz="4000"/>
              <a:t>Filter global</a:t>
            </a:r>
            <a:endParaRPr sz="4000"/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○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Filter semua chart 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4743175"/>
            <a:ext cx="2700352" cy="53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397" y="4743175"/>
            <a:ext cx="3099617" cy="53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045" y="4399175"/>
            <a:ext cx="4202575" cy="57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6096000" y="2365950"/>
            <a:ext cx="4926900" cy="18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●"/>
            </a:pPr>
            <a:r>
              <a:rPr lang="en-US" sz="4000"/>
              <a:t>Filter lokal</a:t>
            </a:r>
            <a:endParaRPr sz="4000"/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○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Filter satu chart saja 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1734800" y="2365950"/>
            <a:ext cx="4926900" cy="18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●"/>
            </a:pPr>
            <a:r>
              <a:rPr lang="en-US" sz="4000"/>
              <a:t>Filter group</a:t>
            </a:r>
            <a:endParaRPr sz="4000"/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○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Filter satu group chart 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Sekilas tentang Looker Studio</a:t>
            </a:r>
            <a:endParaRPr sz="67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1690150" y="5800675"/>
            <a:ext cx="6334200" cy="1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i="1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Tool </a:t>
            </a:r>
            <a:r>
              <a:rPr lang="en-US" sz="3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untuk membuat </a:t>
            </a:r>
            <a:r>
              <a:rPr lang="en-US" sz="3600" i="1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dashboard </a:t>
            </a:r>
            <a:r>
              <a:rPr lang="en-US" sz="3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secara </a:t>
            </a:r>
            <a:r>
              <a:rPr lang="en-US" sz="3600" i="1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web-based </a:t>
            </a:r>
            <a:endParaRPr sz="3600" i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824" y="2294600"/>
            <a:ext cx="6069625" cy="15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3980575"/>
            <a:ext cx="10410825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6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321" name="Google Shape;321;p36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5733900" cy="3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LIVE DEMO - </a:t>
            </a:r>
            <a:endParaRPr sz="6000" i="1">
              <a:solidFill>
                <a:srgbClr val="262626"/>
              </a:solidFill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membuat berbagai jenis chart </a:t>
            </a:r>
            <a:endParaRPr sz="6000" i="1">
              <a:solidFill>
                <a:srgbClr val="262626"/>
              </a:solidFill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7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330" name="Google Shape;330;p37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57339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BREAK TIME - 10 menit</a:t>
            </a:r>
            <a:endParaRPr sz="6000" i="1">
              <a:solidFill>
                <a:srgbClr val="262626"/>
              </a:solidFill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8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339" name="Google Shape;339;p38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102084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LIVE DEMO - </a:t>
            </a:r>
            <a:endParaRPr sz="6000" i="1">
              <a:solidFill>
                <a:srgbClr val="262626"/>
              </a:solidFill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Lanjutan berbagai jenis chart + </a:t>
            </a:r>
            <a:endParaRPr sz="6000" i="1">
              <a:solidFill>
                <a:srgbClr val="262626"/>
              </a:solidFill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 i="1">
                <a:solidFill>
                  <a:srgbClr val="262626"/>
                </a:solidFill>
              </a:rPr>
              <a:t>menambah interaksi di dashboard</a:t>
            </a:r>
            <a:endParaRPr sz="6000" i="1">
              <a:solidFill>
                <a:srgbClr val="262626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9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348" name="Google Shape;348;p39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57339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0">
                <a:solidFill>
                  <a:srgbClr val="262626"/>
                </a:solidFill>
              </a:rPr>
              <a:t>Q &amp; A</a:t>
            </a:r>
            <a:endParaRPr sz="12000">
              <a:solidFill>
                <a:srgbClr val="262626"/>
              </a:solidFill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550" y="3048000"/>
            <a:ext cx="4675150" cy="6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4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358" name="Google Shape;358;p4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0"/>
          <p:cNvSpPr/>
          <p:nvPr/>
        </p:nvSpPr>
        <p:spPr>
          <a:xfrm>
            <a:off x="0" y="5"/>
            <a:ext cx="1686000" cy="163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" y="2567010"/>
            <a:ext cx="8862225" cy="4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Banyak kustomisasi, dan…GRATIS!!! </a:t>
            </a:r>
            <a:endParaRPr sz="67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75" y="2452425"/>
            <a:ext cx="5546087" cy="76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436" y="2746963"/>
            <a:ext cx="10443938" cy="716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Mengapa dashboard? 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807375" y="2422150"/>
            <a:ext cx="144759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●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Membuat analisis dengan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visualisasi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data yang menarik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○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Tabel spreadsheet cukup baik dan detil, tapi seringkali kurang </a:t>
            </a:r>
            <a:r>
              <a:rPr lang="en-US" sz="3600" i="1">
                <a:latin typeface="Georgia"/>
                <a:ea typeface="Georgia"/>
                <a:cs typeface="Georgia"/>
                <a:sym typeface="Georgia"/>
              </a:rPr>
              <a:t>eye-catching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●"/>
            </a:pP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Otomasi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laporan yang sifatnya periodik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○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Menghindari pembuatan laporan secara manual berkali-kali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●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Mengatur </a:t>
            </a: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akses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ke laporan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○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Bisa mengatur siapa saja yang boleh mengakses laporan, dan level aksesnya apa (lihat/edit)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86" name="Google Shape;86;p12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57339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262626"/>
                </a:solidFill>
              </a:rPr>
              <a:t>Jenis-jenis visualisasi data</a:t>
            </a:r>
            <a:endParaRPr sz="6000">
              <a:solidFill>
                <a:srgbClr val="262626"/>
              </a:solidFill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Tabel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07375" y="8213350"/>
            <a:ext cx="1447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Menyajikan data secara detil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920" y="2252950"/>
            <a:ext cx="10636850" cy="5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Bar chart </a:t>
            </a: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(kolom)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07375" y="8137150"/>
            <a:ext cx="14475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-"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Menyajikan data yang berupa agregat/</a:t>
            </a:r>
            <a:r>
              <a:rPr lang="en-US" sz="3600" i="1">
                <a:latin typeface="Georgia"/>
                <a:ea typeface="Georgia"/>
                <a:cs typeface="Georgia"/>
                <a:sym typeface="Georgia"/>
              </a:rPr>
              <a:t>summary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-"/>
            </a:pPr>
            <a:r>
              <a:rPr lang="en-US" sz="3600" i="1">
                <a:latin typeface="Georgia"/>
                <a:ea typeface="Georgia"/>
                <a:cs typeface="Georgia"/>
                <a:sym typeface="Georgia"/>
              </a:rPr>
              <a:t>Compare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data-data kategorikal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63225"/>
            <a:ext cx="17671576" cy="5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16000" y="927125"/>
            <a:ext cx="169173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750" i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Bar chart </a:t>
            </a:r>
            <a:r>
              <a:rPr lang="en-US" sz="675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(baris)</a:t>
            </a:r>
            <a:endParaRPr sz="675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807375" y="8975350"/>
            <a:ext cx="14475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●"/>
            </a:pPr>
            <a:r>
              <a:rPr lang="en-US" sz="3600" i="1">
                <a:latin typeface="Georgia"/>
                <a:ea typeface="Georgia"/>
                <a:cs typeface="Georgia"/>
                <a:sym typeface="Georgia"/>
              </a:rPr>
              <a:t>Compare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data-data kategorikal 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Georgia"/>
              <a:buChar char="●"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Mengurutkan data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2313125"/>
            <a:ext cx="8340350" cy="6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Custom</PresentationFormat>
  <Paragraphs>103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Lato</vt:lpstr>
      <vt:lpstr>Georgia</vt:lpstr>
      <vt:lpstr>Trebuchet MS</vt:lpstr>
      <vt:lpstr>Arial</vt:lpstr>
      <vt:lpstr>Office Theme</vt:lpstr>
      <vt:lpstr>PowerPoint Presentation</vt:lpstr>
      <vt:lpstr>Agenda</vt:lpstr>
      <vt:lpstr>Sekilas tentang Looker Studio</vt:lpstr>
      <vt:lpstr>Banyak kustomisasi, dan…GRATIS!!! </vt:lpstr>
      <vt:lpstr>Mengapa dashboard? </vt:lpstr>
      <vt:lpstr>Jenis-jenis visualisasi data</vt:lpstr>
      <vt:lpstr>Tabel</vt:lpstr>
      <vt:lpstr>Bar chart (kolom)</vt:lpstr>
      <vt:lpstr>Bar chart (baris)</vt:lpstr>
      <vt:lpstr>Bar chart baris vs kolom</vt:lpstr>
      <vt:lpstr>Histogram</vt:lpstr>
      <vt:lpstr>Line chart</vt:lpstr>
      <vt:lpstr>Pie chart</vt:lpstr>
      <vt:lpstr>Pie chart is evil</vt:lpstr>
      <vt:lpstr>Score card</vt:lpstr>
      <vt:lpstr>Scatter plot</vt:lpstr>
      <vt:lpstr>Quiz time! </vt:lpstr>
      <vt:lpstr>Quiz time! </vt:lpstr>
      <vt:lpstr>Quiz time! </vt:lpstr>
      <vt:lpstr>Let’s start!   (dengan live demo!)  </vt:lpstr>
      <vt:lpstr>Ayo mulai! Buat dashboard pertamamu </vt:lpstr>
      <vt:lpstr>Koneksikan ke PostgreSQL</vt:lpstr>
      <vt:lpstr>Koneksikan ke PostgreSQL: mengisi parameter </vt:lpstr>
      <vt:lpstr>(Extra) Koneksikan ke data .csv</vt:lpstr>
      <vt:lpstr>Mengganti nama dataset dan kolom</vt:lpstr>
      <vt:lpstr>PowerPoint Presentation</vt:lpstr>
      <vt:lpstr>Pilih tipe chart, atur Setup &amp; Style. That’s it!</vt:lpstr>
      <vt:lpstr>PowerPoint Presentation</vt:lpstr>
      <vt:lpstr>PowerPoint Presentation</vt:lpstr>
      <vt:lpstr>LIVE DEMO -  membuat berbagai jenis chart </vt:lpstr>
      <vt:lpstr>BREAK TIME - 10 menit</vt:lpstr>
      <vt:lpstr>LIVE DEMO -  Lanjutan berbagai jenis chart +  menambah interaksi di dashboard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Avissa Yunita</cp:lastModifiedBy>
  <cp:revision>1</cp:revision>
  <dcterms:modified xsi:type="dcterms:W3CDTF">2024-02-15T13:59:07Z</dcterms:modified>
</cp:coreProperties>
</file>