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57" r:id="rId4"/>
    <p:sldId id="266" r:id="rId5"/>
    <p:sldId id="268" r:id="rId6"/>
    <p:sldId id="267" r:id="rId7"/>
    <p:sldId id="284" r:id="rId8"/>
    <p:sldId id="262" r:id="rId9"/>
    <p:sldId id="264" r:id="rId10"/>
    <p:sldId id="269" r:id="rId11"/>
    <p:sldId id="270" r:id="rId12"/>
    <p:sldId id="285" r:id="rId13"/>
    <p:sldId id="272" r:id="rId14"/>
    <p:sldId id="278" r:id="rId15"/>
    <p:sldId id="279" r:id="rId16"/>
    <p:sldId id="280" r:id="rId17"/>
    <p:sldId id="260" r:id="rId18"/>
    <p:sldId id="275" r:id="rId19"/>
    <p:sldId id="276" r:id="rId20"/>
    <p:sldId id="273" r:id="rId21"/>
    <p:sldId id="28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62" d="100"/>
          <a:sy n="62" d="100"/>
        </p:scale>
        <p:origin x="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441EB-220F-4271-9CF6-F13F2B19881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5C7165E-01C4-4F6D-8CAB-7E69CAB5E604}">
      <dgm:prSet/>
      <dgm:spPr/>
      <dgm:t>
        <a:bodyPr/>
        <a:lstStyle/>
        <a:p>
          <a:r>
            <a:rPr lang="en-US" dirty="0"/>
            <a:t>Company Background, Goals, and List of Provided Data</a:t>
          </a:r>
        </a:p>
      </dgm:t>
    </dgm:pt>
    <dgm:pt modelId="{085A6CBA-8714-4082-AB5A-613E8094C6FE}" type="parTrans" cxnId="{8D1FB45D-5328-437F-93CD-453D4AB2B391}">
      <dgm:prSet/>
      <dgm:spPr/>
      <dgm:t>
        <a:bodyPr/>
        <a:lstStyle/>
        <a:p>
          <a:endParaRPr lang="en-US"/>
        </a:p>
      </dgm:t>
    </dgm:pt>
    <dgm:pt modelId="{A78234BC-91AA-408C-9FD7-27ECE0C9BF42}" type="sibTrans" cxnId="{8D1FB45D-5328-437F-93CD-453D4AB2B391}">
      <dgm:prSet/>
      <dgm:spPr/>
      <dgm:t>
        <a:bodyPr/>
        <a:lstStyle/>
        <a:p>
          <a:endParaRPr lang="en-US"/>
        </a:p>
      </dgm:t>
    </dgm:pt>
    <dgm:pt modelId="{033184AF-260F-4622-A592-9277104C66F1}">
      <dgm:prSet/>
      <dgm:spPr/>
      <dgm:t>
        <a:bodyPr/>
        <a:lstStyle/>
        <a:p>
          <a:r>
            <a:rPr lang="en-US" dirty="0"/>
            <a:t>Beverage Company: Logistic Insights</a:t>
          </a:r>
        </a:p>
      </dgm:t>
    </dgm:pt>
    <dgm:pt modelId="{3DEFA814-E4AD-45CF-997D-55F8B52A4043}" type="parTrans" cxnId="{47DD8C39-3E5E-4D8D-8041-13132CC85838}">
      <dgm:prSet/>
      <dgm:spPr/>
      <dgm:t>
        <a:bodyPr/>
        <a:lstStyle/>
        <a:p>
          <a:endParaRPr lang="en-US"/>
        </a:p>
      </dgm:t>
    </dgm:pt>
    <dgm:pt modelId="{59A4BEDE-DC90-4B47-87A0-FDE510ACC9CF}" type="sibTrans" cxnId="{47DD8C39-3E5E-4D8D-8041-13132CC85838}">
      <dgm:prSet/>
      <dgm:spPr/>
      <dgm:t>
        <a:bodyPr/>
        <a:lstStyle/>
        <a:p>
          <a:endParaRPr lang="en-US"/>
        </a:p>
      </dgm:t>
    </dgm:pt>
    <dgm:pt modelId="{29970859-209F-4B56-9DA3-1B23D66750C8}">
      <dgm:prSet/>
      <dgm:spPr/>
      <dgm:t>
        <a:bodyPr/>
        <a:lstStyle/>
        <a:p>
          <a:r>
            <a:rPr lang="en-US" dirty="0"/>
            <a:t>Beverage Company: Marketing </a:t>
          </a:r>
          <a:r>
            <a:rPr lang="en-US" dirty="0" err="1"/>
            <a:t>Startegy</a:t>
          </a:r>
          <a:r>
            <a:rPr lang="en-US" dirty="0"/>
            <a:t> and Product Development</a:t>
          </a:r>
        </a:p>
      </dgm:t>
    </dgm:pt>
    <dgm:pt modelId="{9779DF4F-4D0B-4685-B247-4EE16CECC141}" type="parTrans" cxnId="{A29DA700-27DD-4D9B-8F7E-713E3C077DD0}">
      <dgm:prSet/>
      <dgm:spPr/>
      <dgm:t>
        <a:bodyPr/>
        <a:lstStyle/>
        <a:p>
          <a:endParaRPr lang="en-US"/>
        </a:p>
      </dgm:t>
    </dgm:pt>
    <dgm:pt modelId="{860A14F5-CFA0-42B8-A496-A235CE94B371}" type="sibTrans" cxnId="{A29DA700-27DD-4D9B-8F7E-713E3C077DD0}">
      <dgm:prSet/>
      <dgm:spPr/>
      <dgm:t>
        <a:bodyPr/>
        <a:lstStyle/>
        <a:p>
          <a:endParaRPr lang="en-US"/>
        </a:p>
      </dgm:t>
    </dgm:pt>
    <dgm:pt modelId="{1CAB2DA2-0E27-4204-A44F-142A4D0D1BD1}">
      <dgm:prSet/>
      <dgm:spPr/>
      <dgm:t>
        <a:bodyPr/>
        <a:lstStyle/>
        <a:p>
          <a:r>
            <a:rPr lang="en-US" dirty="0"/>
            <a:t>Beverage Company: Managing Key Vendor</a:t>
          </a:r>
        </a:p>
      </dgm:t>
    </dgm:pt>
    <dgm:pt modelId="{52652AF3-364D-4761-9686-8A3DF1A9CF3F}" type="parTrans" cxnId="{A7D0939A-3FF8-4580-9E4E-649AF0661136}">
      <dgm:prSet/>
      <dgm:spPr/>
      <dgm:t>
        <a:bodyPr/>
        <a:lstStyle/>
        <a:p>
          <a:endParaRPr lang="en-US"/>
        </a:p>
      </dgm:t>
    </dgm:pt>
    <dgm:pt modelId="{C0B35D4F-95E2-41C1-A025-6435B32E0020}" type="sibTrans" cxnId="{A7D0939A-3FF8-4580-9E4E-649AF0661136}">
      <dgm:prSet/>
      <dgm:spPr/>
      <dgm:t>
        <a:bodyPr/>
        <a:lstStyle/>
        <a:p>
          <a:endParaRPr lang="en-US"/>
        </a:p>
      </dgm:t>
    </dgm:pt>
    <dgm:pt modelId="{EA1DEA9B-0A5E-49D6-8ADC-D3DF11D09E92}">
      <dgm:prSet/>
      <dgm:spPr/>
      <dgm:t>
        <a:bodyPr/>
        <a:lstStyle/>
        <a:p>
          <a:r>
            <a:rPr lang="en-US" dirty="0"/>
            <a:t>Conclusion and Recommendation</a:t>
          </a:r>
        </a:p>
      </dgm:t>
    </dgm:pt>
    <dgm:pt modelId="{E630F856-E94F-4CE6-8303-D0A971754F1F}" type="parTrans" cxnId="{9F90F70E-51AA-4597-82CE-187086767607}">
      <dgm:prSet/>
      <dgm:spPr/>
      <dgm:t>
        <a:bodyPr/>
        <a:lstStyle/>
        <a:p>
          <a:endParaRPr lang="en-US"/>
        </a:p>
      </dgm:t>
    </dgm:pt>
    <dgm:pt modelId="{411F5F3C-837A-41A0-B42C-327EABFBCFA8}" type="sibTrans" cxnId="{9F90F70E-51AA-4597-82CE-187086767607}">
      <dgm:prSet/>
      <dgm:spPr/>
      <dgm:t>
        <a:bodyPr/>
        <a:lstStyle/>
        <a:p>
          <a:endParaRPr lang="en-US"/>
        </a:p>
      </dgm:t>
    </dgm:pt>
    <dgm:pt modelId="{0D759538-0C69-4BA1-8FAC-7CFACC7D9CC4}" type="pres">
      <dgm:prSet presAssocID="{9A4441EB-220F-4271-9CF6-F13F2B198811}" presName="outerComposite" presStyleCnt="0">
        <dgm:presLayoutVars>
          <dgm:chMax val="5"/>
          <dgm:dir/>
          <dgm:resizeHandles val="exact"/>
        </dgm:presLayoutVars>
      </dgm:prSet>
      <dgm:spPr/>
    </dgm:pt>
    <dgm:pt modelId="{C405C69C-7A11-492B-AF15-F994C59DDA94}" type="pres">
      <dgm:prSet presAssocID="{9A4441EB-220F-4271-9CF6-F13F2B198811}" presName="dummyMaxCanvas" presStyleCnt="0">
        <dgm:presLayoutVars/>
      </dgm:prSet>
      <dgm:spPr/>
    </dgm:pt>
    <dgm:pt modelId="{13235F75-719B-41A1-97EC-3E1D448C4016}" type="pres">
      <dgm:prSet presAssocID="{9A4441EB-220F-4271-9CF6-F13F2B198811}" presName="FiveNodes_1" presStyleLbl="node1" presStyleIdx="0" presStyleCnt="5">
        <dgm:presLayoutVars>
          <dgm:bulletEnabled val="1"/>
        </dgm:presLayoutVars>
      </dgm:prSet>
      <dgm:spPr/>
    </dgm:pt>
    <dgm:pt modelId="{910EF634-A8F3-427B-AD67-FF2A37E6D3C8}" type="pres">
      <dgm:prSet presAssocID="{9A4441EB-220F-4271-9CF6-F13F2B198811}" presName="FiveNodes_2" presStyleLbl="node1" presStyleIdx="1" presStyleCnt="5">
        <dgm:presLayoutVars>
          <dgm:bulletEnabled val="1"/>
        </dgm:presLayoutVars>
      </dgm:prSet>
      <dgm:spPr/>
    </dgm:pt>
    <dgm:pt modelId="{C74E9AB7-A7B2-43A2-B09F-F82B3790413D}" type="pres">
      <dgm:prSet presAssocID="{9A4441EB-220F-4271-9CF6-F13F2B198811}" presName="FiveNodes_3" presStyleLbl="node1" presStyleIdx="2" presStyleCnt="5">
        <dgm:presLayoutVars>
          <dgm:bulletEnabled val="1"/>
        </dgm:presLayoutVars>
      </dgm:prSet>
      <dgm:spPr/>
    </dgm:pt>
    <dgm:pt modelId="{CBB0E635-BCAA-481C-9C5E-7AE29304E311}" type="pres">
      <dgm:prSet presAssocID="{9A4441EB-220F-4271-9CF6-F13F2B198811}" presName="FiveNodes_4" presStyleLbl="node1" presStyleIdx="3" presStyleCnt="5">
        <dgm:presLayoutVars>
          <dgm:bulletEnabled val="1"/>
        </dgm:presLayoutVars>
      </dgm:prSet>
      <dgm:spPr/>
    </dgm:pt>
    <dgm:pt modelId="{1FD2703F-57B0-4A5A-8E07-A131C93A4FFF}" type="pres">
      <dgm:prSet presAssocID="{9A4441EB-220F-4271-9CF6-F13F2B198811}" presName="FiveNodes_5" presStyleLbl="node1" presStyleIdx="4" presStyleCnt="5">
        <dgm:presLayoutVars>
          <dgm:bulletEnabled val="1"/>
        </dgm:presLayoutVars>
      </dgm:prSet>
      <dgm:spPr/>
    </dgm:pt>
    <dgm:pt modelId="{9A5739E6-D342-4690-9FE6-F0F6516C23EB}" type="pres">
      <dgm:prSet presAssocID="{9A4441EB-220F-4271-9CF6-F13F2B198811}" presName="FiveConn_1-2" presStyleLbl="fgAccFollowNode1" presStyleIdx="0" presStyleCnt="4">
        <dgm:presLayoutVars>
          <dgm:bulletEnabled val="1"/>
        </dgm:presLayoutVars>
      </dgm:prSet>
      <dgm:spPr/>
    </dgm:pt>
    <dgm:pt modelId="{8C608503-D047-4643-A254-E1FBD9BA427C}" type="pres">
      <dgm:prSet presAssocID="{9A4441EB-220F-4271-9CF6-F13F2B198811}" presName="FiveConn_2-3" presStyleLbl="fgAccFollowNode1" presStyleIdx="1" presStyleCnt="4">
        <dgm:presLayoutVars>
          <dgm:bulletEnabled val="1"/>
        </dgm:presLayoutVars>
      </dgm:prSet>
      <dgm:spPr/>
    </dgm:pt>
    <dgm:pt modelId="{5719369F-75A4-4A54-A267-2CF71495F930}" type="pres">
      <dgm:prSet presAssocID="{9A4441EB-220F-4271-9CF6-F13F2B198811}" presName="FiveConn_3-4" presStyleLbl="fgAccFollowNode1" presStyleIdx="2" presStyleCnt="4">
        <dgm:presLayoutVars>
          <dgm:bulletEnabled val="1"/>
        </dgm:presLayoutVars>
      </dgm:prSet>
      <dgm:spPr/>
    </dgm:pt>
    <dgm:pt modelId="{E77C837D-9EAF-4905-AA6F-46CC5D1577A7}" type="pres">
      <dgm:prSet presAssocID="{9A4441EB-220F-4271-9CF6-F13F2B198811}" presName="FiveConn_4-5" presStyleLbl="fgAccFollowNode1" presStyleIdx="3" presStyleCnt="4">
        <dgm:presLayoutVars>
          <dgm:bulletEnabled val="1"/>
        </dgm:presLayoutVars>
      </dgm:prSet>
      <dgm:spPr/>
    </dgm:pt>
    <dgm:pt modelId="{131A6230-3A9A-40F5-B2AE-C6D5FFB705BB}" type="pres">
      <dgm:prSet presAssocID="{9A4441EB-220F-4271-9CF6-F13F2B198811}" presName="FiveNodes_1_text" presStyleLbl="node1" presStyleIdx="4" presStyleCnt="5">
        <dgm:presLayoutVars>
          <dgm:bulletEnabled val="1"/>
        </dgm:presLayoutVars>
      </dgm:prSet>
      <dgm:spPr/>
    </dgm:pt>
    <dgm:pt modelId="{1F92C537-EBFB-4AB5-AF9A-83CB043C24F5}" type="pres">
      <dgm:prSet presAssocID="{9A4441EB-220F-4271-9CF6-F13F2B198811}" presName="FiveNodes_2_text" presStyleLbl="node1" presStyleIdx="4" presStyleCnt="5">
        <dgm:presLayoutVars>
          <dgm:bulletEnabled val="1"/>
        </dgm:presLayoutVars>
      </dgm:prSet>
      <dgm:spPr/>
    </dgm:pt>
    <dgm:pt modelId="{C6189DC2-9256-40FF-BF15-7273ED253595}" type="pres">
      <dgm:prSet presAssocID="{9A4441EB-220F-4271-9CF6-F13F2B198811}" presName="FiveNodes_3_text" presStyleLbl="node1" presStyleIdx="4" presStyleCnt="5">
        <dgm:presLayoutVars>
          <dgm:bulletEnabled val="1"/>
        </dgm:presLayoutVars>
      </dgm:prSet>
      <dgm:spPr/>
    </dgm:pt>
    <dgm:pt modelId="{EFBF78A1-8F8F-4DB2-B534-323B1ADC941E}" type="pres">
      <dgm:prSet presAssocID="{9A4441EB-220F-4271-9CF6-F13F2B198811}" presName="FiveNodes_4_text" presStyleLbl="node1" presStyleIdx="4" presStyleCnt="5">
        <dgm:presLayoutVars>
          <dgm:bulletEnabled val="1"/>
        </dgm:presLayoutVars>
      </dgm:prSet>
      <dgm:spPr/>
    </dgm:pt>
    <dgm:pt modelId="{86301516-8B12-4537-9D75-B084F9CC8F6A}" type="pres">
      <dgm:prSet presAssocID="{9A4441EB-220F-4271-9CF6-F13F2B198811}" presName="FiveNodes_5_text" presStyleLbl="node1" presStyleIdx="4" presStyleCnt="5">
        <dgm:presLayoutVars>
          <dgm:bulletEnabled val="1"/>
        </dgm:presLayoutVars>
      </dgm:prSet>
      <dgm:spPr/>
    </dgm:pt>
  </dgm:ptLst>
  <dgm:cxnLst>
    <dgm:cxn modelId="{A29DA700-27DD-4D9B-8F7E-713E3C077DD0}" srcId="{9A4441EB-220F-4271-9CF6-F13F2B198811}" destId="{29970859-209F-4B56-9DA3-1B23D66750C8}" srcOrd="2" destOrd="0" parTransId="{9779DF4F-4D0B-4685-B247-4EE16CECC141}" sibTransId="{860A14F5-CFA0-42B8-A496-A235CE94B371}"/>
    <dgm:cxn modelId="{B359B003-D030-4D8F-9213-CBFA2D1B934F}" type="presOf" srcId="{59A4BEDE-DC90-4B47-87A0-FDE510ACC9CF}" destId="{8C608503-D047-4643-A254-E1FBD9BA427C}" srcOrd="0" destOrd="0" presId="urn:microsoft.com/office/officeart/2005/8/layout/vProcess5"/>
    <dgm:cxn modelId="{B832D60A-A658-4BA0-B0AD-F9CB3F48EBD2}" type="presOf" srcId="{EA1DEA9B-0A5E-49D6-8ADC-D3DF11D09E92}" destId="{86301516-8B12-4537-9D75-B084F9CC8F6A}" srcOrd="1" destOrd="0" presId="urn:microsoft.com/office/officeart/2005/8/layout/vProcess5"/>
    <dgm:cxn modelId="{D9D9B10E-B9DD-43FB-8EB8-343D75228084}" type="presOf" srcId="{15C7165E-01C4-4F6D-8CAB-7E69CAB5E604}" destId="{131A6230-3A9A-40F5-B2AE-C6D5FFB705BB}" srcOrd="1" destOrd="0" presId="urn:microsoft.com/office/officeart/2005/8/layout/vProcess5"/>
    <dgm:cxn modelId="{9F90F70E-51AA-4597-82CE-187086767607}" srcId="{9A4441EB-220F-4271-9CF6-F13F2B198811}" destId="{EA1DEA9B-0A5E-49D6-8ADC-D3DF11D09E92}" srcOrd="4" destOrd="0" parTransId="{E630F856-E94F-4CE6-8303-D0A971754F1F}" sibTransId="{411F5F3C-837A-41A0-B42C-327EABFBCFA8}"/>
    <dgm:cxn modelId="{F9433F0F-6F6F-4687-B88D-B871C46BBF45}" type="presOf" srcId="{033184AF-260F-4622-A592-9277104C66F1}" destId="{910EF634-A8F3-427B-AD67-FF2A37E6D3C8}" srcOrd="0" destOrd="0" presId="urn:microsoft.com/office/officeart/2005/8/layout/vProcess5"/>
    <dgm:cxn modelId="{A3BE6D13-4960-4E6E-AAA8-E4F8F670762B}" type="presOf" srcId="{1CAB2DA2-0E27-4204-A44F-142A4D0D1BD1}" destId="{EFBF78A1-8F8F-4DB2-B534-323B1ADC941E}" srcOrd="1" destOrd="0" presId="urn:microsoft.com/office/officeart/2005/8/layout/vProcess5"/>
    <dgm:cxn modelId="{B6EE6122-4EEA-4D43-8850-F0455DFA8AC0}" type="presOf" srcId="{A78234BC-91AA-408C-9FD7-27ECE0C9BF42}" destId="{9A5739E6-D342-4690-9FE6-F0F6516C23EB}" srcOrd="0" destOrd="0" presId="urn:microsoft.com/office/officeart/2005/8/layout/vProcess5"/>
    <dgm:cxn modelId="{E880AF22-F832-484F-8592-C4EB5F57E1EF}" type="presOf" srcId="{860A14F5-CFA0-42B8-A496-A235CE94B371}" destId="{5719369F-75A4-4A54-A267-2CF71495F930}" srcOrd="0" destOrd="0" presId="urn:microsoft.com/office/officeart/2005/8/layout/vProcess5"/>
    <dgm:cxn modelId="{47DD8C39-3E5E-4D8D-8041-13132CC85838}" srcId="{9A4441EB-220F-4271-9CF6-F13F2B198811}" destId="{033184AF-260F-4622-A592-9277104C66F1}" srcOrd="1" destOrd="0" parTransId="{3DEFA814-E4AD-45CF-997D-55F8B52A4043}" sibTransId="{59A4BEDE-DC90-4B47-87A0-FDE510ACC9CF}"/>
    <dgm:cxn modelId="{332A6D3C-6366-44AD-A9FE-C045A341281B}" type="presOf" srcId="{9A4441EB-220F-4271-9CF6-F13F2B198811}" destId="{0D759538-0C69-4BA1-8FAC-7CFACC7D9CC4}" srcOrd="0" destOrd="0" presId="urn:microsoft.com/office/officeart/2005/8/layout/vProcess5"/>
    <dgm:cxn modelId="{8D1FB45D-5328-437F-93CD-453D4AB2B391}" srcId="{9A4441EB-220F-4271-9CF6-F13F2B198811}" destId="{15C7165E-01C4-4F6D-8CAB-7E69CAB5E604}" srcOrd="0" destOrd="0" parTransId="{085A6CBA-8714-4082-AB5A-613E8094C6FE}" sibTransId="{A78234BC-91AA-408C-9FD7-27ECE0C9BF42}"/>
    <dgm:cxn modelId="{3437F646-211D-48B1-AAB5-17368DE3052F}" type="presOf" srcId="{1CAB2DA2-0E27-4204-A44F-142A4D0D1BD1}" destId="{CBB0E635-BCAA-481C-9C5E-7AE29304E311}" srcOrd="0" destOrd="0" presId="urn:microsoft.com/office/officeart/2005/8/layout/vProcess5"/>
    <dgm:cxn modelId="{FA066E48-8697-451C-B9B3-22580E26F373}" type="presOf" srcId="{15C7165E-01C4-4F6D-8CAB-7E69CAB5E604}" destId="{13235F75-719B-41A1-97EC-3E1D448C4016}" srcOrd="0" destOrd="0" presId="urn:microsoft.com/office/officeart/2005/8/layout/vProcess5"/>
    <dgm:cxn modelId="{0BED7F58-C1FE-48CC-9E9E-189FABCC1384}" type="presOf" srcId="{29970859-209F-4B56-9DA3-1B23D66750C8}" destId="{C6189DC2-9256-40FF-BF15-7273ED253595}" srcOrd="1" destOrd="0" presId="urn:microsoft.com/office/officeart/2005/8/layout/vProcess5"/>
    <dgm:cxn modelId="{19D1D07E-721E-47C4-9473-71CDA11115C2}" type="presOf" srcId="{EA1DEA9B-0A5E-49D6-8ADC-D3DF11D09E92}" destId="{1FD2703F-57B0-4A5A-8E07-A131C93A4FFF}" srcOrd="0" destOrd="0" presId="urn:microsoft.com/office/officeart/2005/8/layout/vProcess5"/>
    <dgm:cxn modelId="{789EEC91-7FFF-4F4D-AA5B-A715802D2852}" type="presOf" srcId="{29970859-209F-4B56-9DA3-1B23D66750C8}" destId="{C74E9AB7-A7B2-43A2-B09F-F82B3790413D}" srcOrd="0" destOrd="0" presId="urn:microsoft.com/office/officeart/2005/8/layout/vProcess5"/>
    <dgm:cxn modelId="{2B8A3092-2432-4778-A2BF-5869F146B26A}" type="presOf" srcId="{033184AF-260F-4622-A592-9277104C66F1}" destId="{1F92C537-EBFB-4AB5-AF9A-83CB043C24F5}" srcOrd="1" destOrd="0" presId="urn:microsoft.com/office/officeart/2005/8/layout/vProcess5"/>
    <dgm:cxn modelId="{A7D0939A-3FF8-4580-9E4E-649AF0661136}" srcId="{9A4441EB-220F-4271-9CF6-F13F2B198811}" destId="{1CAB2DA2-0E27-4204-A44F-142A4D0D1BD1}" srcOrd="3" destOrd="0" parTransId="{52652AF3-364D-4761-9686-8A3DF1A9CF3F}" sibTransId="{C0B35D4F-95E2-41C1-A025-6435B32E0020}"/>
    <dgm:cxn modelId="{7C6726C0-832D-4C80-9AED-489D343CA427}" type="presOf" srcId="{C0B35D4F-95E2-41C1-A025-6435B32E0020}" destId="{E77C837D-9EAF-4905-AA6F-46CC5D1577A7}" srcOrd="0" destOrd="0" presId="urn:microsoft.com/office/officeart/2005/8/layout/vProcess5"/>
    <dgm:cxn modelId="{4DCBF0C8-166E-4C4B-BB1E-211A832E9664}" type="presParOf" srcId="{0D759538-0C69-4BA1-8FAC-7CFACC7D9CC4}" destId="{C405C69C-7A11-492B-AF15-F994C59DDA94}" srcOrd="0" destOrd="0" presId="urn:microsoft.com/office/officeart/2005/8/layout/vProcess5"/>
    <dgm:cxn modelId="{12A64231-F317-4AD3-BB08-304C055AAC0D}" type="presParOf" srcId="{0D759538-0C69-4BA1-8FAC-7CFACC7D9CC4}" destId="{13235F75-719B-41A1-97EC-3E1D448C4016}" srcOrd="1" destOrd="0" presId="urn:microsoft.com/office/officeart/2005/8/layout/vProcess5"/>
    <dgm:cxn modelId="{EDA3BCF6-F1A4-480B-87B7-09C804D49505}" type="presParOf" srcId="{0D759538-0C69-4BA1-8FAC-7CFACC7D9CC4}" destId="{910EF634-A8F3-427B-AD67-FF2A37E6D3C8}" srcOrd="2" destOrd="0" presId="urn:microsoft.com/office/officeart/2005/8/layout/vProcess5"/>
    <dgm:cxn modelId="{892106B0-E750-49F2-B538-06346C48B2DA}" type="presParOf" srcId="{0D759538-0C69-4BA1-8FAC-7CFACC7D9CC4}" destId="{C74E9AB7-A7B2-43A2-B09F-F82B3790413D}" srcOrd="3" destOrd="0" presId="urn:microsoft.com/office/officeart/2005/8/layout/vProcess5"/>
    <dgm:cxn modelId="{33412667-1F86-4916-82A4-887F06A13ED8}" type="presParOf" srcId="{0D759538-0C69-4BA1-8FAC-7CFACC7D9CC4}" destId="{CBB0E635-BCAA-481C-9C5E-7AE29304E311}" srcOrd="4" destOrd="0" presId="urn:microsoft.com/office/officeart/2005/8/layout/vProcess5"/>
    <dgm:cxn modelId="{ABB419F0-0959-46DD-B954-8901C14D2A8A}" type="presParOf" srcId="{0D759538-0C69-4BA1-8FAC-7CFACC7D9CC4}" destId="{1FD2703F-57B0-4A5A-8E07-A131C93A4FFF}" srcOrd="5" destOrd="0" presId="urn:microsoft.com/office/officeart/2005/8/layout/vProcess5"/>
    <dgm:cxn modelId="{F9C6EE93-5492-4B7C-9942-3F379210B4FF}" type="presParOf" srcId="{0D759538-0C69-4BA1-8FAC-7CFACC7D9CC4}" destId="{9A5739E6-D342-4690-9FE6-F0F6516C23EB}" srcOrd="6" destOrd="0" presId="urn:microsoft.com/office/officeart/2005/8/layout/vProcess5"/>
    <dgm:cxn modelId="{044EC57E-9A4E-430B-A9B6-630E83E7607F}" type="presParOf" srcId="{0D759538-0C69-4BA1-8FAC-7CFACC7D9CC4}" destId="{8C608503-D047-4643-A254-E1FBD9BA427C}" srcOrd="7" destOrd="0" presId="urn:microsoft.com/office/officeart/2005/8/layout/vProcess5"/>
    <dgm:cxn modelId="{20DA5FDB-03B8-4DA7-95D5-E58A808C08EE}" type="presParOf" srcId="{0D759538-0C69-4BA1-8FAC-7CFACC7D9CC4}" destId="{5719369F-75A4-4A54-A267-2CF71495F930}" srcOrd="8" destOrd="0" presId="urn:microsoft.com/office/officeart/2005/8/layout/vProcess5"/>
    <dgm:cxn modelId="{A785919C-BFBA-4CC4-BB68-0E6F47E99BF1}" type="presParOf" srcId="{0D759538-0C69-4BA1-8FAC-7CFACC7D9CC4}" destId="{E77C837D-9EAF-4905-AA6F-46CC5D1577A7}" srcOrd="9" destOrd="0" presId="urn:microsoft.com/office/officeart/2005/8/layout/vProcess5"/>
    <dgm:cxn modelId="{8C63CC5B-FA1C-44C9-8A5A-A6F2C0FA6FA4}" type="presParOf" srcId="{0D759538-0C69-4BA1-8FAC-7CFACC7D9CC4}" destId="{131A6230-3A9A-40F5-B2AE-C6D5FFB705BB}" srcOrd="10" destOrd="0" presId="urn:microsoft.com/office/officeart/2005/8/layout/vProcess5"/>
    <dgm:cxn modelId="{7BC36EF8-B312-4887-8E8A-E9331937D8A7}" type="presParOf" srcId="{0D759538-0C69-4BA1-8FAC-7CFACC7D9CC4}" destId="{1F92C537-EBFB-4AB5-AF9A-83CB043C24F5}" srcOrd="11" destOrd="0" presId="urn:microsoft.com/office/officeart/2005/8/layout/vProcess5"/>
    <dgm:cxn modelId="{353AE365-5D71-4C4B-825C-6D9AF9E82244}" type="presParOf" srcId="{0D759538-0C69-4BA1-8FAC-7CFACC7D9CC4}" destId="{C6189DC2-9256-40FF-BF15-7273ED253595}" srcOrd="12" destOrd="0" presId="urn:microsoft.com/office/officeart/2005/8/layout/vProcess5"/>
    <dgm:cxn modelId="{6A7AFE4E-7301-4097-BC82-8475C4C7EE39}" type="presParOf" srcId="{0D759538-0C69-4BA1-8FAC-7CFACC7D9CC4}" destId="{EFBF78A1-8F8F-4DB2-B534-323B1ADC941E}" srcOrd="13" destOrd="0" presId="urn:microsoft.com/office/officeart/2005/8/layout/vProcess5"/>
    <dgm:cxn modelId="{7CD87041-C9C0-43EC-A8B3-B885B123373A}" type="presParOf" srcId="{0D759538-0C69-4BA1-8FAC-7CFACC7D9CC4}" destId="{86301516-8B12-4537-9D75-B084F9CC8F6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AA2DB-E5B2-478B-8B1D-9FCFF5484F7A}"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1C12E-3746-477B-949A-B33A0FF5AF1D}">
      <dgm:prSet custT="1"/>
      <dgm:spPr/>
      <dgm:t>
        <a:bodyPr/>
        <a:lstStyle/>
        <a:p>
          <a:pPr>
            <a:lnSpc>
              <a:spcPct val="100000"/>
            </a:lnSpc>
          </a:pPr>
          <a:r>
            <a:rPr lang="en-US" sz="1300" b="0" i="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dirty="0">
            <a:solidFill>
              <a:schemeClr val="bg1"/>
            </a:solidFill>
          </a:endParaRPr>
        </a:p>
      </dgm:t>
    </dgm:pt>
    <dgm:pt modelId="{79B82947-58D4-4069-8581-7E77C6D15009}" type="parTrans" cxnId="{3725481D-2531-4971-A579-26F46586E000}">
      <dgm:prSet/>
      <dgm:spPr/>
      <dgm:t>
        <a:bodyPr/>
        <a:lstStyle/>
        <a:p>
          <a:endParaRPr lang="en-US" sz="1000"/>
        </a:p>
      </dgm:t>
    </dgm:pt>
    <dgm:pt modelId="{4BC1986A-3135-456C-A677-AE37FF51F553}" type="sibTrans" cxnId="{3725481D-2531-4971-A579-26F46586E000}">
      <dgm:prSet/>
      <dgm:spPr/>
      <dgm:t>
        <a:bodyPr/>
        <a:lstStyle/>
        <a:p>
          <a:pPr>
            <a:lnSpc>
              <a:spcPct val="100000"/>
            </a:lnSpc>
          </a:pPr>
          <a:endParaRPr lang="en-US" sz="1000"/>
        </a:p>
      </dgm:t>
    </dgm:pt>
    <dgm:pt modelId="{EEAD1BBC-D83F-40CD-A8B7-E280111D1FF8}">
      <dgm:prSet custT="1"/>
      <dgm:spPr/>
      <dgm:t>
        <a:bodyPr/>
        <a:lstStyle/>
        <a:p>
          <a:pPr>
            <a:lnSpc>
              <a:spcPct val="100000"/>
            </a:lnSpc>
          </a:pPr>
          <a:r>
            <a:rPr lang="en-US" sz="1300" b="0" i="0" dirty="0">
              <a:solidFill>
                <a:schemeClr val="bg1"/>
              </a:solidFill>
            </a:rPr>
            <a:t>Marketing Strategy: Maximizing the sales of Frolic Frappe, Tranquill Toffee Twirl, and Alpine Aloe Aria products. Maximizing sales with 750ml-sized products.</a:t>
          </a:r>
          <a:endParaRPr lang="en-ID" sz="1300" b="0" i="0" dirty="0">
            <a:solidFill>
              <a:schemeClr val="bg1"/>
            </a:solidFill>
          </a:endParaRPr>
        </a:p>
        <a:p>
          <a:r>
            <a:rPr lang="en-US" sz="1300" b="0" i="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300" dirty="0">
            <a:solidFill>
              <a:schemeClr val="bg1"/>
            </a:solidFill>
          </a:endParaRPr>
        </a:p>
      </dgm:t>
    </dgm:pt>
    <dgm:pt modelId="{C5A75CC7-05F8-4461-A7F6-D12748BED163}" type="parTrans" cxnId="{9B165E84-5788-47EF-9053-425B5DE32D13}">
      <dgm:prSet/>
      <dgm:spPr/>
      <dgm:t>
        <a:bodyPr/>
        <a:lstStyle/>
        <a:p>
          <a:endParaRPr lang="en-US" sz="1000"/>
        </a:p>
      </dgm:t>
    </dgm:pt>
    <dgm:pt modelId="{86CF2D45-7698-4C4D-8C66-C62188DF96F6}" type="sibTrans" cxnId="{9B165E84-5788-47EF-9053-425B5DE32D13}">
      <dgm:prSet/>
      <dgm:spPr/>
      <dgm:t>
        <a:bodyPr/>
        <a:lstStyle/>
        <a:p>
          <a:pPr>
            <a:lnSpc>
              <a:spcPct val="100000"/>
            </a:lnSpc>
          </a:pPr>
          <a:endParaRPr lang="en-US" sz="1000"/>
        </a:p>
      </dgm:t>
    </dgm:pt>
    <dgm:pt modelId="{BF217D34-2AB5-4331-A5AB-55B69EB61B3F}">
      <dgm:prSet custT="1"/>
      <dgm:spPr/>
      <dgm:t>
        <a:bodyPr/>
        <a:lstStyle/>
        <a:p>
          <a:pPr>
            <a:lnSpc>
              <a:spcPct val="100000"/>
            </a:lnSpc>
          </a:pPr>
          <a:r>
            <a:rPr lang="en-US" sz="1400" b="0" i="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dirty="0">
            <a:solidFill>
              <a:schemeClr val="bg1"/>
            </a:solidFill>
          </a:endParaRPr>
        </a:p>
      </dgm:t>
    </dgm:pt>
    <dgm:pt modelId="{0DE6E9C3-00C8-4FA9-A0D2-A2A11D1D8ED3}" type="parTrans" cxnId="{B689D964-4582-47BF-A7B3-4B60583F9668}">
      <dgm:prSet/>
      <dgm:spPr/>
      <dgm:t>
        <a:bodyPr/>
        <a:lstStyle/>
        <a:p>
          <a:endParaRPr lang="en-US" sz="1000"/>
        </a:p>
      </dgm:t>
    </dgm:pt>
    <dgm:pt modelId="{734F9214-4A87-4C44-A83B-F3DB85AEB010}" type="sibTrans" cxnId="{B689D964-4582-47BF-A7B3-4B60583F9668}">
      <dgm:prSet/>
      <dgm:spPr/>
      <dgm:t>
        <a:bodyPr/>
        <a:lstStyle/>
        <a:p>
          <a:pPr>
            <a:lnSpc>
              <a:spcPct val="100000"/>
            </a:lnSpc>
          </a:pPr>
          <a:endParaRPr lang="en-US" sz="1000"/>
        </a:p>
      </dgm:t>
    </dgm:pt>
    <dgm:pt modelId="{5EDBED7E-5C78-4FC3-AFC9-FD873CED6C24}">
      <dgm:prSet custT="1"/>
      <dgm:spPr/>
      <dgm:t>
        <a:bodyPr/>
        <a:lstStyle/>
        <a:p>
          <a:pPr>
            <a:lnSpc>
              <a:spcPct val="100000"/>
            </a:lnSpc>
          </a:pPr>
          <a:r>
            <a:rPr lang="en-US" sz="1400" b="0" i="0" dirty="0">
              <a:solidFill>
                <a:schemeClr val="bg1"/>
              </a:solidFill>
            </a:rPr>
            <a:t>The top 5 vendors have been selected as primary suppliers. The selected vendors are </a:t>
          </a:r>
          <a:r>
            <a:rPr lang="en-US" sz="1400" b="0" i="0" dirty="0" err="1">
              <a:solidFill>
                <a:schemeClr val="bg1"/>
              </a:solidFill>
            </a:rPr>
            <a:t>ZestZing</a:t>
          </a:r>
          <a:r>
            <a:rPr lang="en-US" sz="1400" b="0" i="0" dirty="0">
              <a:solidFill>
                <a:schemeClr val="bg1"/>
              </a:solidFill>
            </a:rPr>
            <a:t> Beverage Co, </a:t>
          </a:r>
          <a:r>
            <a:rPr lang="en-US" sz="1400" b="0" i="0" dirty="0" err="1">
              <a:solidFill>
                <a:schemeClr val="bg1"/>
              </a:solidFill>
            </a:rPr>
            <a:t>SipSerenity</a:t>
          </a:r>
          <a:r>
            <a:rPr lang="en-US" sz="1400" b="0" i="0" dirty="0">
              <a:solidFill>
                <a:schemeClr val="bg1"/>
              </a:solidFill>
            </a:rPr>
            <a:t> Supplies, </a:t>
          </a:r>
          <a:r>
            <a:rPr lang="en-US" sz="1400" b="0" i="0" dirty="0" err="1">
              <a:solidFill>
                <a:schemeClr val="bg1"/>
              </a:solidFill>
            </a:rPr>
            <a:t>QuenchQuest</a:t>
          </a:r>
          <a:r>
            <a:rPr lang="en-US" sz="1400" b="0" i="0" dirty="0">
              <a:solidFill>
                <a:schemeClr val="bg1"/>
              </a:solidFill>
            </a:rPr>
            <a:t> Beverages, </a:t>
          </a:r>
          <a:r>
            <a:rPr lang="en-US" sz="1400" b="0" i="0" dirty="0" err="1">
              <a:solidFill>
                <a:schemeClr val="bg1"/>
              </a:solidFill>
            </a:rPr>
            <a:t>FrothFiesta</a:t>
          </a:r>
          <a:r>
            <a:rPr lang="en-US" sz="1400" b="0" i="0" dirty="0">
              <a:solidFill>
                <a:schemeClr val="bg1"/>
              </a:solidFill>
            </a:rPr>
            <a:t> Flavors, and </a:t>
          </a:r>
          <a:r>
            <a:rPr lang="en-US" sz="1400" b="0" i="0" dirty="0" err="1">
              <a:solidFill>
                <a:schemeClr val="bg1"/>
              </a:solidFill>
            </a:rPr>
            <a:t>BrewBliss</a:t>
          </a:r>
          <a:r>
            <a:rPr lang="en-US" sz="1400" b="0" i="0" dirty="0">
              <a:solidFill>
                <a:schemeClr val="bg1"/>
              </a:solidFill>
            </a:rPr>
            <a:t> Beverage</a:t>
          </a:r>
          <a:r>
            <a:rPr lang="en-ID" sz="1400" b="0" i="0" dirty="0">
              <a:solidFill>
                <a:schemeClr val="bg1"/>
              </a:solidFill>
            </a:rPr>
            <a:t>. </a:t>
          </a:r>
          <a:r>
            <a:rPr lang="en-US" sz="1400" b="0" i="0" dirty="0">
              <a:solidFill>
                <a:schemeClr val="bg1"/>
              </a:solidFill>
            </a:rPr>
            <a:t>It is expected that company leadership will foster strong relationships with these 5 vendors to ensure smoother business operations.</a:t>
          </a:r>
          <a:endParaRPr lang="en-US" sz="1400" dirty="0">
            <a:solidFill>
              <a:schemeClr val="bg1"/>
            </a:solidFill>
          </a:endParaRPr>
        </a:p>
      </dgm:t>
    </dgm:pt>
    <dgm:pt modelId="{EF9735F0-7165-49E5-B04C-77A84B7A44FC}" type="parTrans" cxnId="{E973169F-EB63-4BF7-ABD4-425FC035FEFC}">
      <dgm:prSet/>
      <dgm:spPr/>
      <dgm:t>
        <a:bodyPr/>
        <a:lstStyle/>
        <a:p>
          <a:endParaRPr lang="en-US" sz="1000"/>
        </a:p>
      </dgm:t>
    </dgm:pt>
    <dgm:pt modelId="{7C49AD56-52BB-4E14-A913-436C72BE8BD0}" type="sibTrans" cxnId="{E973169F-EB63-4BF7-ABD4-425FC035FEFC}">
      <dgm:prSet/>
      <dgm:spPr/>
      <dgm:t>
        <a:bodyPr/>
        <a:lstStyle/>
        <a:p>
          <a:endParaRPr lang="en-US" sz="1000"/>
        </a:p>
      </dgm:t>
    </dgm:pt>
    <dgm:pt modelId="{37DD199A-2469-4AC9-BC89-353D01220E71}" type="pres">
      <dgm:prSet presAssocID="{59FAA2DB-E5B2-478B-8B1D-9FCFF5484F7A}" presName="root" presStyleCnt="0">
        <dgm:presLayoutVars>
          <dgm:dir/>
          <dgm:resizeHandles val="exact"/>
        </dgm:presLayoutVars>
      </dgm:prSet>
      <dgm:spPr/>
    </dgm:pt>
    <dgm:pt modelId="{683D993D-F068-46AD-AB31-3F1F13D55639}" type="pres">
      <dgm:prSet presAssocID="{EA21C12E-3746-477B-949A-B33A0FF5AF1D}" presName="compNode" presStyleCnt="0"/>
      <dgm:spPr/>
    </dgm:pt>
    <dgm:pt modelId="{FADF8C25-2EDB-4E5A-A05C-759A072724EB}" type="pres">
      <dgm:prSet presAssocID="{EA21C12E-3746-477B-949A-B33A0FF5AF1D}" presName="bgRect" presStyleLbl="bgShp" presStyleIdx="0" presStyleCnt="4" custLinFactY="-26745" custLinFactNeighborX="2573" custLinFactNeighborY="-100000"/>
      <dgm:spPr/>
    </dgm:pt>
    <dgm:pt modelId="{BF671399-5C1D-4DCA-A138-F671E8A96E20}" type="pres">
      <dgm:prSet presAssocID="{EA21C12E-3746-477B-949A-B33A0FF5AF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3677EE3B-9D37-4548-B9F2-00814FCBEE8F}" type="pres">
      <dgm:prSet presAssocID="{EA21C12E-3746-477B-949A-B33A0FF5AF1D}" presName="spaceRect" presStyleCnt="0"/>
      <dgm:spPr/>
    </dgm:pt>
    <dgm:pt modelId="{48E314B9-13FA-4D89-ABE0-CC0B24C2B2F6}" type="pres">
      <dgm:prSet presAssocID="{EA21C12E-3746-477B-949A-B33A0FF5AF1D}" presName="parTx" presStyleLbl="revTx" presStyleIdx="0" presStyleCnt="4">
        <dgm:presLayoutVars>
          <dgm:chMax val="0"/>
          <dgm:chPref val="0"/>
        </dgm:presLayoutVars>
      </dgm:prSet>
      <dgm:spPr/>
    </dgm:pt>
    <dgm:pt modelId="{86A1BA02-01B6-4505-A1B6-B3AB8B5375B8}" type="pres">
      <dgm:prSet presAssocID="{4BC1986A-3135-456C-A677-AE37FF51F553}" presName="sibTrans" presStyleCnt="0"/>
      <dgm:spPr/>
    </dgm:pt>
    <dgm:pt modelId="{9E3D1105-58E2-4145-86E7-A0523C96CF62}" type="pres">
      <dgm:prSet presAssocID="{EEAD1BBC-D83F-40CD-A8B7-E280111D1FF8}" presName="compNode" presStyleCnt="0"/>
      <dgm:spPr/>
    </dgm:pt>
    <dgm:pt modelId="{6B302861-0F64-498C-9D44-A3A383788DA6}" type="pres">
      <dgm:prSet presAssocID="{EEAD1BBC-D83F-40CD-A8B7-E280111D1FF8}" presName="bgRect" presStyleLbl="bgShp" presStyleIdx="1" presStyleCnt="4"/>
      <dgm:spPr/>
    </dgm:pt>
    <dgm:pt modelId="{73018415-D025-4FDA-B152-7E192893BCDA}" type="pres">
      <dgm:prSet presAssocID="{EEAD1BBC-D83F-40CD-A8B7-E280111D1F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hill skiing"/>
        </a:ext>
      </dgm:extLst>
    </dgm:pt>
    <dgm:pt modelId="{A4C0D9F9-8909-4DB8-8AEF-F7F72A458C62}" type="pres">
      <dgm:prSet presAssocID="{EEAD1BBC-D83F-40CD-A8B7-E280111D1FF8}" presName="spaceRect" presStyleCnt="0"/>
      <dgm:spPr/>
    </dgm:pt>
    <dgm:pt modelId="{3F478C6C-A9D3-4A56-BA41-48F39197BBDD}" type="pres">
      <dgm:prSet presAssocID="{EEAD1BBC-D83F-40CD-A8B7-E280111D1FF8}" presName="parTx" presStyleLbl="revTx" presStyleIdx="1" presStyleCnt="4">
        <dgm:presLayoutVars>
          <dgm:chMax val="0"/>
          <dgm:chPref val="0"/>
        </dgm:presLayoutVars>
      </dgm:prSet>
      <dgm:spPr/>
    </dgm:pt>
    <dgm:pt modelId="{073A842C-AD43-41BE-AF1C-D1DBB6509AEC}" type="pres">
      <dgm:prSet presAssocID="{86CF2D45-7698-4C4D-8C66-C62188DF96F6}" presName="sibTrans" presStyleCnt="0"/>
      <dgm:spPr/>
    </dgm:pt>
    <dgm:pt modelId="{5A435D13-CD79-4F01-AA09-0E3CBB38066B}" type="pres">
      <dgm:prSet presAssocID="{BF217D34-2AB5-4331-A5AB-55B69EB61B3F}" presName="compNode" presStyleCnt="0"/>
      <dgm:spPr/>
    </dgm:pt>
    <dgm:pt modelId="{362DE2AB-E007-477A-A754-A72B7E395284}" type="pres">
      <dgm:prSet presAssocID="{BF217D34-2AB5-4331-A5AB-55B69EB61B3F}" presName="bgRect" presStyleLbl="bgShp" presStyleIdx="2" presStyleCnt="4"/>
      <dgm:spPr/>
    </dgm:pt>
    <dgm:pt modelId="{708E8407-F7D6-4FB9-A03C-4BC46AD4B3EF}" type="pres">
      <dgm:prSet presAssocID="{BF217D34-2AB5-4331-A5AB-55B69EB61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DC0C2247-18F6-4ACC-9913-1886594472CF}" type="pres">
      <dgm:prSet presAssocID="{BF217D34-2AB5-4331-A5AB-55B69EB61B3F}" presName="spaceRect" presStyleCnt="0"/>
      <dgm:spPr/>
    </dgm:pt>
    <dgm:pt modelId="{88609F21-03B1-4B8F-9CEA-2252D707E77F}" type="pres">
      <dgm:prSet presAssocID="{BF217D34-2AB5-4331-A5AB-55B69EB61B3F}" presName="parTx" presStyleLbl="revTx" presStyleIdx="2" presStyleCnt="4">
        <dgm:presLayoutVars>
          <dgm:chMax val="0"/>
          <dgm:chPref val="0"/>
        </dgm:presLayoutVars>
      </dgm:prSet>
      <dgm:spPr/>
    </dgm:pt>
    <dgm:pt modelId="{345ACC68-48F9-482D-8216-532EF45571C0}" type="pres">
      <dgm:prSet presAssocID="{734F9214-4A87-4C44-A83B-F3DB85AEB010}" presName="sibTrans" presStyleCnt="0"/>
      <dgm:spPr/>
    </dgm:pt>
    <dgm:pt modelId="{CD48BDD9-7DB7-45E5-AD3D-865176B95408}" type="pres">
      <dgm:prSet presAssocID="{5EDBED7E-5C78-4FC3-AFC9-FD873CED6C24}" presName="compNode" presStyleCnt="0"/>
      <dgm:spPr/>
    </dgm:pt>
    <dgm:pt modelId="{674F09BC-7E09-465E-876F-628E399983E8}" type="pres">
      <dgm:prSet presAssocID="{5EDBED7E-5C78-4FC3-AFC9-FD873CED6C24}" presName="bgRect" presStyleLbl="bgShp" presStyleIdx="3" presStyleCnt="4"/>
      <dgm:spPr/>
    </dgm:pt>
    <dgm:pt modelId="{A57C13AD-4FD4-4E5F-B3F4-D7804A878298}" type="pres">
      <dgm:prSet presAssocID="{5EDBED7E-5C78-4FC3-AFC9-FD873CED6C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74875EA-537A-421D-99A9-FA2562A152C7}" type="pres">
      <dgm:prSet presAssocID="{5EDBED7E-5C78-4FC3-AFC9-FD873CED6C24}" presName="spaceRect" presStyleCnt="0"/>
      <dgm:spPr/>
    </dgm:pt>
    <dgm:pt modelId="{350EA0A0-4CE1-4C60-B0F2-25EA9BF77722}" type="pres">
      <dgm:prSet presAssocID="{5EDBED7E-5C78-4FC3-AFC9-FD873CED6C24}" presName="parTx" presStyleLbl="revTx" presStyleIdx="3" presStyleCnt="4">
        <dgm:presLayoutVars>
          <dgm:chMax val="0"/>
          <dgm:chPref val="0"/>
        </dgm:presLayoutVars>
      </dgm:prSet>
      <dgm:spPr/>
    </dgm:pt>
  </dgm:ptLst>
  <dgm:cxnLst>
    <dgm:cxn modelId="{FCC93609-8005-45DD-A03D-C89F0B6C2798}" type="presOf" srcId="{5EDBED7E-5C78-4FC3-AFC9-FD873CED6C24}" destId="{350EA0A0-4CE1-4C60-B0F2-25EA9BF77722}" srcOrd="0" destOrd="0" presId="urn:microsoft.com/office/officeart/2018/2/layout/IconVerticalSolidList"/>
    <dgm:cxn modelId="{3725481D-2531-4971-A579-26F46586E000}" srcId="{59FAA2DB-E5B2-478B-8B1D-9FCFF5484F7A}" destId="{EA21C12E-3746-477B-949A-B33A0FF5AF1D}" srcOrd="0" destOrd="0" parTransId="{79B82947-58D4-4069-8581-7E77C6D15009}" sibTransId="{4BC1986A-3135-456C-A677-AE37FF51F553}"/>
    <dgm:cxn modelId="{2ACD6D2B-B8FB-4972-8E84-C3FD2634E254}" type="presOf" srcId="{59FAA2DB-E5B2-478B-8B1D-9FCFF5484F7A}" destId="{37DD199A-2469-4AC9-BC89-353D01220E71}" srcOrd="0" destOrd="0" presId="urn:microsoft.com/office/officeart/2018/2/layout/IconVerticalSolidList"/>
    <dgm:cxn modelId="{B689D964-4582-47BF-A7B3-4B60583F9668}" srcId="{59FAA2DB-E5B2-478B-8B1D-9FCFF5484F7A}" destId="{BF217D34-2AB5-4331-A5AB-55B69EB61B3F}" srcOrd="2" destOrd="0" parTransId="{0DE6E9C3-00C8-4FA9-A0D2-A2A11D1D8ED3}" sibTransId="{734F9214-4A87-4C44-A83B-F3DB85AEB010}"/>
    <dgm:cxn modelId="{9B165E84-5788-47EF-9053-425B5DE32D13}" srcId="{59FAA2DB-E5B2-478B-8B1D-9FCFF5484F7A}" destId="{EEAD1BBC-D83F-40CD-A8B7-E280111D1FF8}" srcOrd="1" destOrd="0" parTransId="{C5A75CC7-05F8-4461-A7F6-D12748BED163}" sibTransId="{86CF2D45-7698-4C4D-8C66-C62188DF96F6}"/>
    <dgm:cxn modelId="{D13AF387-CFF8-4283-A534-C59799B66966}" type="presOf" srcId="{EA21C12E-3746-477B-949A-B33A0FF5AF1D}" destId="{48E314B9-13FA-4D89-ABE0-CC0B24C2B2F6}" srcOrd="0" destOrd="0" presId="urn:microsoft.com/office/officeart/2018/2/layout/IconVerticalSolidList"/>
    <dgm:cxn modelId="{E973169F-EB63-4BF7-ABD4-425FC035FEFC}" srcId="{59FAA2DB-E5B2-478B-8B1D-9FCFF5484F7A}" destId="{5EDBED7E-5C78-4FC3-AFC9-FD873CED6C24}" srcOrd="3" destOrd="0" parTransId="{EF9735F0-7165-49E5-B04C-77A84B7A44FC}" sibTransId="{7C49AD56-52BB-4E14-A913-436C72BE8BD0}"/>
    <dgm:cxn modelId="{A79E09B7-B659-4526-A501-254F9DA6F548}" type="presOf" srcId="{BF217D34-2AB5-4331-A5AB-55B69EB61B3F}" destId="{88609F21-03B1-4B8F-9CEA-2252D707E77F}" srcOrd="0" destOrd="0" presId="urn:microsoft.com/office/officeart/2018/2/layout/IconVerticalSolidList"/>
    <dgm:cxn modelId="{C9941EC2-4DDB-4012-82F7-85B1450FB1C0}" type="presOf" srcId="{EEAD1BBC-D83F-40CD-A8B7-E280111D1FF8}" destId="{3F478C6C-A9D3-4A56-BA41-48F39197BBDD}" srcOrd="0" destOrd="0" presId="urn:microsoft.com/office/officeart/2018/2/layout/IconVerticalSolidList"/>
    <dgm:cxn modelId="{0B0861E4-A032-46FB-AE3F-C60745A22412}" type="presParOf" srcId="{37DD199A-2469-4AC9-BC89-353D01220E71}" destId="{683D993D-F068-46AD-AB31-3F1F13D55639}" srcOrd="0" destOrd="0" presId="urn:microsoft.com/office/officeart/2018/2/layout/IconVerticalSolidList"/>
    <dgm:cxn modelId="{CC41AEA0-1F08-40F8-9766-638AABBDE5CD}" type="presParOf" srcId="{683D993D-F068-46AD-AB31-3F1F13D55639}" destId="{FADF8C25-2EDB-4E5A-A05C-759A072724EB}" srcOrd="0" destOrd="0" presId="urn:microsoft.com/office/officeart/2018/2/layout/IconVerticalSolidList"/>
    <dgm:cxn modelId="{F91654FF-F59E-424B-8A37-453EF8045BC6}" type="presParOf" srcId="{683D993D-F068-46AD-AB31-3F1F13D55639}" destId="{BF671399-5C1D-4DCA-A138-F671E8A96E20}" srcOrd="1" destOrd="0" presId="urn:microsoft.com/office/officeart/2018/2/layout/IconVerticalSolidList"/>
    <dgm:cxn modelId="{2C3A8B50-C800-418E-8059-DB8DE55FF8B7}" type="presParOf" srcId="{683D993D-F068-46AD-AB31-3F1F13D55639}" destId="{3677EE3B-9D37-4548-B9F2-00814FCBEE8F}" srcOrd="2" destOrd="0" presId="urn:microsoft.com/office/officeart/2018/2/layout/IconVerticalSolidList"/>
    <dgm:cxn modelId="{C2A503BC-28C5-40C8-968D-6DC284DEA65D}" type="presParOf" srcId="{683D993D-F068-46AD-AB31-3F1F13D55639}" destId="{48E314B9-13FA-4D89-ABE0-CC0B24C2B2F6}" srcOrd="3" destOrd="0" presId="urn:microsoft.com/office/officeart/2018/2/layout/IconVerticalSolidList"/>
    <dgm:cxn modelId="{6F74D3F6-BDCD-4898-B09B-1469750E0E38}" type="presParOf" srcId="{37DD199A-2469-4AC9-BC89-353D01220E71}" destId="{86A1BA02-01B6-4505-A1B6-B3AB8B5375B8}" srcOrd="1" destOrd="0" presId="urn:microsoft.com/office/officeart/2018/2/layout/IconVerticalSolidList"/>
    <dgm:cxn modelId="{64269FC0-36E5-4BDA-AD06-E10965E06716}" type="presParOf" srcId="{37DD199A-2469-4AC9-BC89-353D01220E71}" destId="{9E3D1105-58E2-4145-86E7-A0523C96CF62}" srcOrd="2" destOrd="0" presId="urn:microsoft.com/office/officeart/2018/2/layout/IconVerticalSolidList"/>
    <dgm:cxn modelId="{29A2E863-B1DD-433C-A080-F40CAA68B416}" type="presParOf" srcId="{9E3D1105-58E2-4145-86E7-A0523C96CF62}" destId="{6B302861-0F64-498C-9D44-A3A383788DA6}" srcOrd="0" destOrd="0" presId="urn:microsoft.com/office/officeart/2018/2/layout/IconVerticalSolidList"/>
    <dgm:cxn modelId="{B75C1AFF-0B59-4C40-8E38-0E95090DA662}" type="presParOf" srcId="{9E3D1105-58E2-4145-86E7-A0523C96CF62}" destId="{73018415-D025-4FDA-B152-7E192893BCDA}" srcOrd="1" destOrd="0" presId="urn:microsoft.com/office/officeart/2018/2/layout/IconVerticalSolidList"/>
    <dgm:cxn modelId="{DF0A3E4A-85E3-4373-9870-D55C3295BB6D}" type="presParOf" srcId="{9E3D1105-58E2-4145-86E7-A0523C96CF62}" destId="{A4C0D9F9-8909-4DB8-8AEF-F7F72A458C62}" srcOrd="2" destOrd="0" presId="urn:microsoft.com/office/officeart/2018/2/layout/IconVerticalSolidList"/>
    <dgm:cxn modelId="{1FBA1D22-18B2-4B12-A078-F2AB15F81121}" type="presParOf" srcId="{9E3D1105-58E2-4145-86E7-A0523C96CF62}" destId="{3F478C6C-A9D3-4A56-BA41-48F39197BBDD}" srcOrd="3" destOrd="0" presId="urn:microsoft.com/office/officeart/2018/2/layout/IconVerticalSolidList"/>
    <dgm:cxn modelId="{E931DC5E-B591-485C-8A0B-845AF30453C5}" type="presParOf" srcId="{37DD199A-2469-4AC9-BC89-353D01220E71}" destId="{073A842C-AD43-41BE-AF1C-D1DBB6509AEC}" srcOrd="3" destOrd="0" presId="urn:microsoft.com/office/officeart/2018/2/layout/IconVerticalSolidList"/>
    <dgm:cxn modelId="{31384A77-26A0-438A-A6D4-DED77A7F5005}" type="presParOf" srcId="{37DD199A-2469-4AC9-BC89-353D01220E71}" destId="{5A435D13-CD79-4F01-AA09-0E3CBB38066B}" srcOrd="4" destOrd="0" presId="urn:microsoft.com/office/officeart/2018/2/layout/IconVerticalSolidList"/>
    <dgm:cxn modelId="{FA2CDD81-613F-49CD-831B-81FA95BE1663}" type="presParOf" srcId="{5A435D13-CD79-4F01-AA09-0E3CBB38066B}" destId="{362DE2AB-E007-477A-A754-A72B7E395284}" srcOrd="0" destOrd="0" presId="urn:microsoft.com/office/officeart/2018/2/layout/IconVerticalSolidList"/>
    <dgm:cxn modelId="{EF9744DA-1873-4C7F-B7F6-E2C328FA996F}" type="presParOf" srcId="{5A435D13-CD79-4F01-AA09-0E3CBB38066B}" destId="{708E8407-F7D6-4FB9-A03C-4BC46AD4B3EF}" srcOrd="1" destOrd="0" presId="urn:microsoft.com/office/officeart/2018/2/layout/IconVerticalSolidList"/>
    <dgm:cxn modelId="{797D2C89-7ED7-441E-982C-5E515BF8C997}" type="presParOf" srcId="{5A435D13-CD79-4F01-AA09-0E3CBB38066B}" destId="{DC0C2247-18F6-4ACC-9913-1886594472CF}" srcOrd="2" destOrd="0" presId="urn:microsoft.com/office/officeart/2018/2/layout/IconVerticalSolidList"/>
    <dgm:cxn modelId="{BB8CEE8E-29B0-4D5C-A79B-FD8D12558256}" type="presParOf" srcId="{5A435D13-CD79-4F01-AA09-0E3CBB38066B}" destId="{88609F21-03B1-4B8F-9CEA-2252D707E77F}" srcOrd="3" destOrd="0" presId="urn:microsoft.com/office/officeart/2018/2/layout/IconVerticalSolidList"/>
    <dgm:cxn modelId="{9F0B4D40-DA8C-4BD6-87DD-5D9C07ADF4E0}" type="presParOf" srcId="{37DD199A-2469-4AC9-BC89-353D01220E71}" destId="{345ACC68-48F9-482D-8216-532EF45571C0}" srcOrd="5" destOrd="0" presId="urn:microsoft.com/office/officeart/2018/2/layout/IconVerticalSolidList"/>
    <dgm:cxn modelId="{734825B6-570B-4EDA-B8D4-70E0CCE3E610}" type="presParOf" srcId="{37DD199A-2469-4AC9-BC89-353D01220E71}" destId="{CD48BDD9-7DB7-45E5-AD3D-865176B95408}" srcOrd="6" destOrd="0" presId="urn:microsoft.com/office/officeart/2018/2/layout/IconVerticalSolidList"/>
    <dgm:cxn modelId="{24558C1B-1CB1-49F8-BA59-387946872A01}" type="presParOf" srcId="{CD48BDD9-7DB7-45E5-AD3D-865176B95408}" destId="{674F09BC-7E09-465E-876F-628E399983E8}" srcOrd="0" destOrd="0" presId="urn:microsoft.com/office/officeart/2018/2/layout/IconVerticalSolidList"/>
    <dgm:cxn modelId="{18F02CE6-6CC9-40C7-8B4F-508D2FEFB8E7}" type="presParOf" srcId="{CD48BDD9-7DB7-45E5-AD3D-865176B95408}" destId="{A57C13AD-4FD4-4E5F-B3F4-D7804A878298}" srcOrd="1" destOrd="0" presId="urn:microsoft.com/office/officeart/2018/2/layout/IconVerticalSolidList"/>
    <dgm:cxn modelId="{09E7D6BA-6602-4FD5-93E5-4D8769F646A8}" type="presParOf" srcId="{CD48BDD9-7DB7-45E5-AD3D-865176B95408}" destId="{174875EA-537A-421D-99A9-FA2562A152C7}" srcOrd="2" destOrd="0" presId="urn:microsoft.com/office/officeart/2018/2/layout/IconVerticalSolidList"/>
    <dgm:cxn modelId="{0264DC49-6D00-46CE-B6C9-0E6E7E584746}" type="presParOf" srcId="{CD48BDD9-7DB7-45E5-AD3D-865176B95408}" destId="{350EA0A0-4CE1-4C60-B0F2-25EA9BF77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35F75-719B-41A1-97EC-3E1D448C4016}">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Company Background, Goals, and List of Provided Data</a:t>
          </a:r>
        </a:p>
      </dsp:txBody>
      <dsp:txXfrm>
        <a:off x="22940" y="22940"/>
        <a:ext cx="7160195" cy="737360"/>
      </dsp:txXfrm>
    </dsp:sp>
    <dsp:sp modelId="{910EF634-A8F3-427B-AD67-FF2A37E6D3C8}">
      <dsp:nvSpPr>
        <dsp:cNvPr id="0" name=""/>
        <dsp:cNvSpPr/>
      </dsp:nvSpPr>
      <dsp:spPr>
        <a:xfrm>
          <a:off x="604647" y="892024"/>
          <a:ext cx="8097012" cy="783240"/>
        </a:xfrm>
        <a:prstGeom prst="roundRect">
          <a:avLst>
            <a:gd name="adj" fmla="val 10000"/>
          </a:avLst>
        </a:prstGeom>
        <a:solidFill>
          <a:schemeClr val="accent5">
            <a:hueOff val="-1885370"/>
            <a:satOff val="0"/>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Logistic Insights</a:t>
          </a:r>
        </a:p>
      </dsp:txBody>
      <dsp:txXfrm>
        <a:off x="627587" y="914964"/>
        <a:ext cx="6937378" cy="737360"/>
      </dsp:txXfrm>
    </dsp:sp>
    <dsp:sp modelId="{C74E9AB7-A7B2-43A2-B09F-F82B3790413D}">
      <dsp:nvSpPr>
        <dsp:cNvPr id="0" name=""/>
        <dsp:cNvSpPr/>
      </dsp:nvSpPr>
      <dsp:spPr>
        <a:xfrm>
          <a:off x="1209293" y="1784048"/>
          <a:ext cx="8097012" cy="783240"/>
        </a:xfrm>
        <a:prstGeom prst="roundRect">
          <a:avLst>
            <a:gd name="adj" fmla="val 10000"/>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Marketing </a:t>
          </a:r>
          <a:r>
            <a:rPr lang="en-US" sz="2000" kern="1200" dirty="0" err="1"/>
            <a:t>Startegy</a:t>
          </a:r>
          <a:r>
            <a:rPr lang="en-US" sz="2000" kern="1200" dirty="0"/>
            <a:t> and Product Development</a:t>
          </a:r>
        </a:p>
      </dsp:txBody>
      <dsp:txXfrm>
        <a:off x="1232233" y="1806988"/>
        <a:ext cx="6937378" cy="737360"/>
      </dsp:txXfrm>
    </dsp:sp>
    <dsp:sp modelId="{CBB0E635-BCAA-481C-9C5E-7AE29304E311}">
      <dsp:nvSpPr>
        <dsp:cNvPr id="0" name=""/>
        <dsp:cNvSpPr/>
      </dsp:nvSpPr>
      <dsp:spPr>
        <a:xfrm>
          <a:off x="1813940" y="2676072"/>
          <a:ext cx="8097012" cy="783240"/>
        </a:xfrm>
        <a:prstGeom prst="roundRect">
          <a:avLst>
            <a:gd name="adj" fmla="val 10000"/>
          </a:avLst>
        </a:prstGeom>
        <a:solidFill>
          <a:schemeClr val="accent5">
            <a:hueOff val="-5656110"/>
            <a:satOff val="0"/>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Managing Key Vendor</a:t>
          </a:r>
        </a:p>
      </dsp:txBody>
      <dsp:txXfrm>
        <a:off x="1836880" y="2699012"/>
        <a:ext cx="6937378" cy="737360"/>
      </dsp:txXfrm>
    </dsp:sp>
    <dsp:sp modelId="{1FD2703F-57B0-4A5A-8E07-A131C93A4FFF}">
      <dsp:nvSpPr>
        <dsp:cNvPr id="0" name=""/>
        <dsp:cNvSpPr/>
      </dsp:nvSpPr>
      <dsp:spPr>
        <a:xfrm>
          <a:off x="2418587" y="3568097"/>
          <a:ext cx="8097012" cy="783240"/>
        </a:xfrm>
        <a:prstGeom prst="roundRect">
          <a:avLst>
            <a:gd name="adj" fmla="val 10000"/>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 and Recommendation</a:t>
          </a:r>
        </a:p>
      </dsp:txBody>
      <dsp:txXfrm>
        <a:off x="2441527" y="3591037"/>
        <a:ext cx="6937378" cy="737360"/>
      </dsp:txXfrm>
    </dsp:sp>
    <dsp:sp modelId="{9A5739E6-D342-4690-9FE6-F0F6516C23E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02454" y="572200"/>
        <a:ext cx="280008" cy="383102"/>
      </dsp:txXfrm>
    </dsp:sp>
    <dsp:sp modelId="{8C608503-D047-4643-A254-E1FBD9BA427C}">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2506058"/>
            <a:satOff val="0"/>
            <a:lumOff val="-1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07101" y="1464225"/>
        <a:ext cx="280008" cy="383102"/>
      </dsp:txXfrm>
    </dsp:sp>
    <dsp:sp modelId="{5719369F-75A4-4A54-A267-2CF71495F930}">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5012116"/>
            <a:satOff val="0"/>
            <a:lumOff val="-2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11748" y="2343195"/>
        <a:ext cx="280008" cy="383102"/>
      </dsp:txXfrm>
    </dsp:sp>
    <dsp:sp modelId="{E77C837D-9EAF-4905-AA6F-46CC5D1577A7}">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7518173"/>
            <a:satOff val="0"/>
            <a:lumOff val="-4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F8C25-2EDB-4E5A-A05C-759A072724EB}">
      <dsp:nvSpPr>
        <dsp:cNvPr id="0" name=""/>
        <dsp:cNvSpPr/>
      </dsp:nvSpPr>
      <dsp:spPr>
        <a:xfrm>
          <a:off x="0" y="0"/>
          <a:ext cx="10515600" cy="11681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1399-5C1D-4DCA-A138-F671E8A96E20}">
      <dsp:nvSpPr>
        <dsp:cNvPr id="0" name=""/>
        <dsp:cNvSpPr/>
      </dsp:nvSpPr>
      <dsp:spPr>
        <a:xfrm>
          <a:off x="353371" y="268171"/>
          <a:ext cx="643121" cy="642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314B9-13FA-4D89-ABE0-CC0B24C2B2F6}">
      <dsp:nvSpPr>
        <dsp:cNvPr id="0" name=""/>
        <dsp:cNvSpPr/>
      </dsp:nvSpPr>
      <dsp:spPr>
        <a:xfrm>
          <a:off x="1349864" y="533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kern="1200" dirty="0">
            <a:solidFill>
              <a:schemeClr val="bg1"/>
            </a:solidFill>
          </a:endParaRPr>
        </a:p>
      </dsp:txBody>
      <dsp:txXfrm>
        <a:off x="1349864" y="5332"/>
        <a:ext cx="9124849" cy="1241181"/>
      </dsp:txXfrm>
    </dsp:sp>
    <dsp:sp modelId="{6B302861-0F64-498C-9D44-A3A383788DA6}">
      <dsp:nvSpPr>
        <dsp:cNvPr id="0" name=""/>
        <dsp:cNvSpPr/>
      </dsp:nvSpPr>
      <dsp:spPr>
        <a:xfrm>
          <a:off x="0" y="1556809"/>
          <a:ext cx="10515600" cy="11681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8415-D025-4FDA-B152-7E192893BCDA}">
      <dsp:nvSpPr>
        <dsp:cNvPr id="0" name=""/>
        <dsp:cNvSpPr/>
      </dsp:nvSpPr>
      <dsp:spPr>
        <a:xfrm>
          <a:off x="353371" y="1819647"/>
          <a:ext cx="643121" cy="642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8C6C-A9D3-4A56-BA41-48F39197BBDD}">
      <dsp:nvSpPr>
        <dsp:cNvPr id="0" name=""/>
        <dsp:cNvSpPr/>
      </dsp:nvSpPr>
      <dsp:spPr>
        <a:xfrm>
          <a:off x="1349864" y="1556809"/>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Marketing Strategy: Maximizing the sales of Frolic Frappe, Tranquill Toffee Twirl, and Alpine Aloe Aria products. Maximizing sales with 750ml-sized products.</a:t>
          </a:r>
          <a:endParaRPr lang="en-ID" sz="1300" b="0" i="0" kern="1200" dirty="0">
            <a:solidFill>
              <a:schemeClr val="bg1"/>
            </a:solidFill>
          </a:endParaRPr>
        </a:p>
        <a:p>
          <a:pPr marL="0" lvl="0" indent="0" algn="l" defTabSz="577850">
            <a:spcBef>
              <a:spcPct val="0"/>
            </a:spcBef>
            <a:spcAft>
              <a:spcPct val="35000"/>
            </a:spcAft>
            <a:buNone/>
          </a:pPr>
          <a:r>
            <a:rPr lang="en-US" sz="1300" b="0" i="0" kern="120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300" kern="1200" dirty="0">
            <a:solidFill>
              <a:schemeClr val="bg1"/>
            </a:solidFill>
          </a:endParaRPr>
        </a:p>
      </dsp:txBody>
      <dsp:txXfrm>
        <a:off x="1349864" y="1556809"/>
        <a:ext cx="9124849" cy="1241181"/>
      </dsp:txXfrm>
    </dsp:sp>
    <dsp:sp modelId="{362DE2AB-E007-477A-A754-A72B7E395284}">
      <dsp:nvSpPr>
        <dsp:cNvPr id="0" name=""/>
        <dsp:cNvSpPr/>
      </dsp:nvSpPr>
      <dsp:spPr>
        <a:xfrm>
          <a:off x="0" y="3108285"/>
          <a:ext cx="10515600" cy="11681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E8407-F7D6-4FB9-A03C-4BC46AD4B3EF}">
      <dsp:nvSpPr>
        <dsp:cNvPr id="0" name=""/>
        <dsp:cNvSpPr/>
      </dsp:nvSpPr>
      <dsp:spPr>
        <a:xfrm>
          <a:off x="353371" y="3371123"/>
          <a:ext cx="643121" cy="642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9F21-03B1-4B8F-9CEA-2252D707E77F}">
      <dsp:nvSpPr>
        <dsp:cNvPr id="0" name=""/>
        <dsp:cNvSpPr/>
      </dsp:nvSpPr>
      <dsp:spPr>
        <a:xfrm>
          <a:off x="1349864" y="3108285"/>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kern="1200" dirty="0">
            <a:solidFill>
              <a:schemeClr val="bg1"/>
            </a:solidFill>
          </a:endParaRPr>
        </a:p>
      </dsp:txBody>
      <dsp:txXfrm>
        <a:off x="1349864" y="3108285"/>
        <a:ext cx="9124849" cy="1241181"/>
      </dsp:txXfrm>
    </dsp:sp>
    <dsp:sp modelId="{674F09BC-7E09-465E-876F-628E399983E8}">
      <dsp:nvSpPr>
        <dsp:cNvPr id="0" name=""/>
        <dsp:cNvSpPr/>
      </dsp:nvSpPr>
      <dsp:spPr>
        <a:xfrm>
          <a:off x="0" y="4659762"/>
          <a:ext cx="10515600" cy="11681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13AD-4FD4-4E5F-B3F4-D7804A878298}">
      <dsp:nvSpPr>
        <dsp:cNvPr id="0" name=""/>
        <dsp:cNvSpPr/>
      </dsp:nvSpPr>
      <dsp:spPr>
        <a:xfrm>
          <a:off x="353371" y="4922600"/>
          <a:ext cx="643121" cy="642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EA0A0-4CE1-4C60-B0F2-25EA9BF77722}">
      <dsp:nvSpPr>
        <dsp:cNvPr id="0" name=""/>
        <dsp:cNvSpPr/>
      </dsp:nvSpPr>
      <dsp:spPr>
        <a:xfrm>
          <a:off x="1349864" y="465976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 top 5 vendors have been selected as primary suppliers. The selected vendors are </a:t>
          </a:r>
          <a:r>
            <a:rPr lang="en-US" sz="1400" b="0" i="0" kern="1200" dirty="0" err="1">
              <a:solidFill>
                <a:schemeClr val="bg1"/>
              </a:solidFill>
            </a:rPr>
            <a:t>ZestZing</a:t>
          </a:r>
          <a:r>
            <a:rPr lang="en-US" sz="1400" b="0" i="0" kern="1200" dirty="0">
              <a:solidFill>
                <a:schemeClr val="bg1"/>
              </a:solidFill>
            </a:rPr>
            <a:t> Beverage Co, </a:t>
          </a:r>
          <a:r>
            <a:rPr lang="en-US" sz="1400" b="0" i="0" kern="1200" dirty="0" err="1">
              <a:solidFill>
                <a:schemeClr val="bg1"/>
              </a:solidFill>
            </a:rPr>
            <a:t>SipSerenity</a:t>
          </a:r>
          <a:r>
            <a:rPr lang="en-US" sz="1400" b="0" i="0" kern="1200" dirty="0">
              <a:solidFill>
                <a:schemeClr val="bg1"/>
              </a:solidFill>
            </a:rPr>
            <a:t> Supplies, </a:t>
          </a:r>
          <a:r>
            <a:rPr lang="en-US" sz="1400" b="0" i="0" kern="1200" dirty="0" err="1">
              <a:solidFill>
                <a:schemeClr val="bg1"/>
              </a:solidFill>
            </a:rPr>
            <a:t>QuenchQuest</a:t>
          </a:r>
          <a:r>
            <a:rPr lang="en-US" sz="1400" b="0" i="0" kern="1200" dirty="0">
              <a:solidFill>
                <a:schemeClr val="bg1"/>
              </a:solidFill>
            </a:rPr>
            <a:t> Beverages, </a:t>
          </a:r>
          <a:r>
            <a:rPr lang="en-US" sz="1400" b="0" i="0" kern="1200" dirty="0" err="1">
              <a:solidFill>
                <a:schemeClr val="bg1"/>
              </a:solidFill>
            </a:rPr>
            <a:t>FrothFiesta</a:t>
          </a:r>
          <a:r>
            <a:rPr lang="en-US" sz="1400" b="0" i="0" kern="1200" dirty="0">
              <a:solidFill>
                <a:schemeClr val="bg1"/>
              </a:solidFill>
            </a:rPr>
            <a:t> Flavors, and </a:t>
          </a:r>
          <a:r>
            <a:rPr lang="en-US" sz="1400" b="0" i="0" kern="1200" dirty="0" err="1">
              <a:solidFill>
                <a:schemeClr val="bg1"/>
              </a:solidFill>
            </a:rPr>
            <a:t>BrewBliss</a:t>
          </a:r>
          <a:r>
            <a:rPr lang="en-US" sz="1400" b="0" i="0" kern="1200" dirty="0">
              <a:solidFill>
                <a:schemeClr val="bg1"/>
              </a:solidFill>
            </a:rPr>
            <a:t> Beverage</a:t>
          </a:r>
          <a:r>
            <a:rPr lang="en-ID" sz="1400" b="0" i="0" kern="1200" dirty="0">
              <a:solidFill>
                <a:schemeClr val="bg1"/>
              </a:solidFill>
            </a:rPr>
            <a:t>. </a:t>
          </a:r>
          <a:r>
            <a:rPr lang="en-US" sz="1400" b="0" i="0" kern="1200" dirty="0">
              <a:solidFill>
                <a:schemeClr val="bg1"/>
              </a:solidFill>
            </a:rPr>
            <a:t>It is expected that company leadership will foster strong relationships with these 5 vendors to ensure smoother business operations.</a:t>
          </a:r>
          <a:endParaRPr lang="en-US" sz="1400" kern="1200" dirty="0">
            <a:solidFill>
              <a:schemeClr val="bg1"/>
            </a:solidFill>
          </a:endParaRPr>
        </a:p>
      </dsp:txBody>
      <dsp:txXfrm>
        <a:off x="1349864" y="4659762"/>
        <a:ext cx="9124849" cy="12411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6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10/3/2023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10/3/2023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01182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1500136" y="990940"/>
            <a:ext cx="5141964" cy="2838938"/>
          </a:xfrm>
        </p:spPr>
        <p:txBody>
          <a:bodyPr>
            <a:normAutofit fontScale="90000"/>
          </a:bodyPr>
          <a:lstStyle/>
          <a:p>
            <a:r>
              <a:rPr lang="en-US" sz="5400" dirty="0"/>
              <a:t>Beverage</a:t>
            </a:r>
            <a:br>
              <a:rPr lang="en-US" sz="5400" dirty="0"/>
            </a:br>
            <a:r>
              <a:rPr lang="en-US" sz="5400" dirty="0"/>
              <a:t>company Performance Insights</a:t>
            </a:r>
            <a:endParaRPr lang="en-ID" sz="5400" dirty="0">
              <a:solidFill>
                <a:schemeClr val="bg1"/>
              </a:solidFill>
            </a:endParaRPr>
          </a:p>
        </p:txBody>
      </p:sp>
      <p:sp>
        <p:nvSpPr>
          <p:cNvPr id="3" name="Subtitle 2">
            <a:extLst>
              <a:ext uri="{FF2B5EF4-FFF2-40B4-BE49-F238E27FC236}">
                <a16:creationId xmlns:a16="http://schemas.microsoft.com/office/drawing/2014/main" id="{5A9952D4-00B2-F17C-6ACD-2BEFF1CC7934}"/>
              </a:ext>
            </a:extLst>
          </p:cNvPr>
          <p:cNvSpPr>
            <a:spLocks noGrp="1"/>
          </p:cNvSpPr>
          <p:nvPr>
            <p:ph type="subTitle" idx="1"/>
          </p:nvPr>
        </p:nvSpPr>
        <p:spPr>
          <a:xfrm>
            <a:off x="1500151" y="4447591"/>
            <a:ext cx="5141949" cy="1198120"/>
          </a:xfrm>
        </p:spPr>
        <p:txBody>
          <a:bodyPr>
            <a:normAutofit/>
          </a:bodyPr>
          <a:lstStyle/>
          <a:p>
            <a:r>
              <a:rPr lang="en-US" sz="2000" dirty="0">
                <a:solidFill>
                  <a:schemeClr val="bg1"/>
                </a:solidFill>
              </a:rPr>
              <a:t>Muhammad Satrio Pamungkas Suharoyo</a:t>
            </a:r>
            <a:endParaRPr lang="en-ID" sz="2000" dirty="0">
              <a:solidFill>
                <a:schemeClr val="bg1"/>
              </a:solidFill>
            </a:endParaRPr>
          </a:p>
        </p:txBody>
      </p:sp>
      <p:pic>
        <p:nvPicPr>
          <p:cNvPr id="4" name="Picture 3">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l="26067" r="22405"/>
          <a:stretch/>
        </p:blipFill>
        <p:spPr>
          <a:xfrm>
            <a:off x="7480300" y="10"/>
            <a:ext cx="4711700" cy="6857990"/>
          </a:xfrm>
          <a:prstGeom prst="rect">
            <a:avLst/>
          </a:prstGeom>
        </p:spPr>
      </p:pic>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412091" y="501651"/>
            <a:ext cx="4395340" cy="991247"/>
          </a:xfrm>
        </p:spPr>
        <p:txBody>
          <a:bodyPr anchor="b">
            <a:normAutofit/>
          </a:bodyPr>
          <a:lstStyle/>
          <a:p>
            <a:r>
              <a:rPr lang="en-US" sz="5400" dirty="0"/>
              <a:t>Findings-2</a:t>
            </a:r>
            <a:endParaRPr lang="en-ID" sz="5400" dirty="0"/>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17BBC-BD5E-B66F-6612-EB5D71EEB752}"/>
              </a:ext>
            </a:extLst>
          </p:cNvPr>
          <p:cNvPicPr>
            <a:picLocks noChangeAspect="1"/>
          </p:cNvPicPr>
          <p:nvPr/>
        </p:nvPicPr>
        <p:blipFill>
          <a:blip r:embed="rId2"/>
          <a:stretch>
            <a:fillRect/>
          </a:stretch>
        </p:blipFill>
        <p:spPr>
          <a:xfrm>
            <a:off x="150181" y="2819400"/>
            <a:ext cx="5350587" cy="1190506"/>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392583" y="1726164"/>
            <a:ext cx="4434721" cy="4630186"/>
          </a:xfrm>
        </p:spPr>
        <p:txBody>
          <a:bodyPr anchor="t">
            <a:normAutofit/>
          </a:bodyPr>
          <a:lstStyle/>
          <a:p>
            <a:endParaRPr lang="en-US" sz="2400" dirty="0"/>
          </a:p>
          <a:p>
            <a:r>
              <a:rPr lang="en-US" sz="2400" dirty="0"/>
              <a:t>One item type is present in the sales data, but it is missing from the 'stock after purchase' variable (</a:t>
            </a:r>
            <a:r>
              <a:rPr lang="en-US" sz="2400" dirty="0" err="1"/>
              <a:t>stok</a:t>
            </a:r>
            <a:r>
              <a:rPr lang="en-US" sz="2400" dirty="0"/>
              <a:t> setelah </a:t>
            </a:r>
            <a:r>
              <a:rPr lang="en-US" sz="2400" dirty="0" err="1"/>
              <a:t>pembelian</a:t>
            </a:r>
            <a:r>
              <a:rPr lang="en-US" sz="2400" dirty="0"/>
              <a:t>).</a:t>
            </a:r>
          </a:p>
          <a:p>
            <a:r>
              <a:rPr lang="en-US" sz="2400" dirty="0"/>
              <a:t>This is not ideal in the company's business process. Because it is impossible for any product to be sold if it is not available in the stock warehouse</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1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657715" y="467271"/>
            <a:ext cx="4195674" cy="1252970"/>
          </a:xfrm>
        </p:spPr>
        <p:txBody>
          <a:bodyPr anchor="b">
            <a:normAutofit/>
          </a:bodyPr>
          <a:lstStyle/>
          <a:p>
            <a:r>
              <a:rPr lang="en-US" sz="4800" dirty="0"/>
              <a:t>Findings-3</a:t>
            </a:r>
            <a:endParaRPr lang="en-ID"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546A8713-5F41-FA1F-0716-7E69FDB66466}"/>
              </a:ext>
            </a:extLst>
          </p:cNvPr>
          <p:cNvPicPr>
            <a:picLocks noChangeAspect="1"/>
          </p:cNvPicPr>
          <p:nvPr/>
        </p:nvPicPr>
        <p:blipFill>
          <a:blip r:embed="rId2"/>
          <a:stretch>
            <a:fillRect/>
          </a:stretch>
        </p:blipFill>
        <p:spPr>
          <a:xfrm>
            <a:off x="506334" y="2800350"/>
            <a:ext cx="5325810" cy="1238250"/>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695359" y="1950097"/>
            <a:ext cx="4158031" cy="4346243"/>
          </a:xfrm>
        </p:spPr>
        <p:txBody>
          <a:bodyPr anchor="t">
            <a:noAutofit/>
          </a:bodyPr>
          <a:lstStyle/>
          <a:p>
            <a:endParaRPr lang="en-US" sz="2000" dirty="0"/>
          </a:p>
          <a:p>
            <a:r>
              <a:rPr lang="en-US" sz="2000" dirty="0"/>
              <a:t>There is one item type with a total sales figure that exceeds the total stock after purchase (</a:t>
            </a:r>
            <a:r>
              <a:rPr lang="en-US" sz="2000" dirty="0" err="1"/>
              <a:t>stok</a:t>
            </a:r>
            <a:r>
              <a:rPr lang="en-US" sz="2000" dirty="0"/>
              <a:t> setelah </a:t>
            </a:r>
            <a:r>
              <a:rPr lang="en-US" sz="2000" dirty="0" err="1"/>
              <a:t>pembelian</a:t>
            </a:r>
            <a:r>
              <a:rPr lang="en-US" sz="2000" dirty="0"/>
              <a:t>).  </a:t>
            </a:r>
          </a:p>
          <a:p>
            <a:r>
              <a:rPr lang="en-US" sz="2000" dirty="0"/>
              <a:t>This is not ideal in the company's business process. Because the total number of items sold should be equal to or less than the items available in the warehouse.</a:t>
            </a:r>
            <a:endParaRPr lang="en-ID" sz="2000" dirty="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233E-3FC0-39FB-F74A-79F30A2833B6}"/>
              </a:ext>
            </a:extLst>
          </p:cNvPr>
          <p:cNvSpPr>
            <a:spLocks noGrp="1"/>
          </p:cNvSpPr>
          <p:nvPr>
            <p:ph type="title"/>
          </p:nvPr>
        </p:nvSpPr>
        <p:spPr/>
        <p:txBody>
          <a:bodyPr/>
          <a:lstStyle/>
          <a:p>
            <a:r>
              <a:rPr lang="en-US" dirty="0"/>
              <a:t>About Findings</a:t>
            </a:r>
            <a:endParaRPr lang="en-ID" dirty="0"/>
          </a:p>
        </p:txBody>
      </p:sp>
      <p:sp>
        <p:nvSpPr>
          <p:cNvPr id="3" name="Content Placeholder 2">
            <a:extLst>
              <a:ext uri="{FF2B5EF4-FFF2-40B4-BE49-F238E27FC236}">
                <a16:creationId xmlns:a16="http://schemas.microsoft.com/office/drawing/2014/main" id="{0330FE21-A7FB-F8C7-026C-2CE3166DD7E8}"/>
              </a:ext>
            </a:extLst>
          </p:cNvPr>
          <p:cNvSpPr>
            <a:spLocks noGrp="1"/>
          </p:cNvSpPr>
          <p:nvPr>
            <p:ph idx="1"/>
          </p:nvPr>
        </p:nvSpPr>
        <p:spPr/>
        <p:txBody>
          <a:bodyPr/>
          <a:lstStyle/>
          <a:p>
            <a:pPr algn="l"/>
            <a:r>
              <a:rPr lang="en-US" b="0" i="0" dirty="0">
                <a:effectLst/>
                <a:latin typeface="Söhne"/>
              </a:rPr>
              <a:t>There is a discrepancy between the remaining stock variable (sisa </a:t>
            </a:r>
            <a:r>
              <a:rPr lang="en-US" b="0" i="0" dirty="0" err="1">
                <a:effectLst/>
                <a:latin typeface="Söhne"/>
              </a:rPr>
              <a:t>stok</a:t>
            </a:r>
            <a:r>
              <a:rPr lang="en-US" b="0" i="0" dirty="0">
                <a:effectLst/>
                <a:latin typeface="Söhne"/>
              </a:rPr>
              <a:t>) and the Ending Inventory record. There are 17 types of items with differing records.</a:t>
            </a:r>
          </a:p>
          <a:p>
            <a:pPr algn="l"/>
            <a:r>
              <a:rPr lang="en-US" b="0" i="0" dirty="0">
                <a:effectLst/>
                <a:latin typeface="Söhne"/>
              </a:rPr>
              <a:t>There is 1 type of item present in the Sales data but not in the stock variable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There is 1 type of item with total sales greater than the total stock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It can be concluded that there are still errors in recording the quantity of items.</a:t>
            </a:r>
          </a:p>
          <a:p>
            <a:pPr marL="0" indent="0">
              <a:buNone/>
            </a:pPr>
            <a:endParaRPr lang="en-ID" dirty="0"/>
          </a:p>
        </p:txBody>
      </p:sp>
    </p:spTree>
    <p:extLst>
      <p:ext uri="{BB962C8B-B14F-4D97-AF65-F5344CB8AC3E}">
        <p14:creationId xmlns:p14="http://schemas.microsoft.com/office/powerpoint/2010/main" val="79565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434160" y="718457"/>
            <a:ext cx="6911865" cy="4497355"/>
          </a:xfrm>
        </p:spPr>
        <p:txBody>
          <a:bodyPr anchor="b">
            <a:normAutofit fontScale="90000"/>
          </a:bodyPr>
          <a:lstStyle/>
          <a:p>
            <a:r>
              <a:rPr lang="en-US" sz="5400" dirty="0"/>
              <a:t>Beverage</a:t>
            </a:r>
            <a:br>
              <a:rPr lang="en-US" sz="5400" dirty="0"/>
            </a:br>
            <a:r>
              <a:rPr lang="en-US" sz="5400" dirty="0"/>
              <a:t>company marketing strategy &amp; PRODUC DEVELOPMENT</a:t>
            </a:r>
            <a:endParaRPr lang="en-ID" sz="5400" dirty="0"/>
          </a:p>
        </p:txBody>
      </p:sp>
    </p:spTree>
    <p:extLst>
      <p:ext uri="{BB962C8B-B14F-4D97-AF65-F5344CB8AC3E}">
        <p14:creationId xmlns:p14="http://schemas.microsoft.com/office/powerpoint/2010/main" val="371085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E7E8AB2-87D0-193F-1234-9F15DFE6E109}"/>
              </a:ext>
            </a:extLst>
          </p:cNvPr>
          <p:cNvPicPr>
            <a:picLocks noGrp="1" noChangeAspect="1"/>
          </p:cNvPicPr>
          <p:nvPr>
            <p:ph idx="1"/>
          </p:nvPr>
        </p:nvPicPr>
        <p:blipFill rotWithShape="1">
          <a:blip r:embed="rId2"/>
          <a:srcRect b="2278"/>
          <a:stretch/>
        </p:blipFill>
        <p:spPr>
          <a:xfrm>
            <a:off x="307775" y="261437"/>
            <a:ext cx="11576450" cy="6335126"/>
          </a:xfrm>
          <a:prstGeom prst="rect">
            <a:avLst/>
          </a:prstGeom>
        </p:spPr>
      </p:pic>
    </p:spTree>
    <p:extLst>
      <p:ext uri="{BB962C8B-B14F-4D97-AF65-F5344CB8AC3E}">
        <p14:creationId xmlns:p14="http://schemas.microsoft.com/office/powerpoint/2010/main" val="323330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0C7-44BC-FCB5-8470-2B923358DC67}"/>
              </a:ext>
            </a:extLst>
          </p:cNvPr>
          <p:cNvSpPr>
            <a:spLocks noGrp="1"/>
          </p:cNvSpPr>
          <p:nvPr>
            <p:ph type="title"/>
          </p:nvPr>
        </p:nvSpPr>
        <p:spPr>
          <a:xfrm>
            <a:off x="838199" y="233863"/>
            <a:ext cx="10877551" cy="801835"/>
          </a:xfrm>
        </p:spPr>
        <p:txBody>
          <a:bodyPr anchor="t">
            <a:normAutofit/>
          </a:bodyPr>
          <a:lstStyle/>
          <a:p>
            <a:r>
              <a:rPr lang="en-US" sz="5000" dirty="0"/>
              <a:t>Top 10 flavor (highest sales)</a:t>
            </a:r>
            <a:endParaRPr lang="en-ID" sz="5000" dirty="0"/>
          </a:p>
        </p:txBody>
      </p:sp>
      <p:sp>
        <p:nvSpPr>
          <p:cNvPr id="15" name="Content Placeholder 14">
            <a:extLst>
              <a:ext uri="{FF2B5EF4-FFF2-40B4-BE49-F238E27FC236}">
                <a16:creationId xmlns:a16="http://schemas.microsoft.com/office/drawing/2014/main" id="{42A5F845-A4E8-E529-38D3-D10AA3018B94}"/>
              </a:ext>
            </a:extLst>
          </p:cNvPr>
          <p:cNvSpPr>
            <a:spLocks noGrp="1"/>
          </p:cNvSpPr>
          <p:nvPr>
            <p:ph idx="1"/>
          </p:nvPr>
        </p:nvSpPr>
        <p:spPr>
          <a:xfrm>
            <a:off x="7709867" y="285958"/>
            <a:ext cx="4124758" cy="6250914"/>
          </a:xfrm>
        </p:spPr>
        <p:txBody>
          <a:bodyPr anchor="ctr">
            <a:normAutofit/>
          </a:bodyPr>
          <a:lstStyle/>
          <a:p>
            <a:r>
              <a:rPr lang="en-US" sz="2000" b="0" i="0" dirty="0">
                <a:effectLst/>
                <a:latin typeface="Söhne"/>
              </a:rPr>
              <a:t>Frolic Frappe is also not the product with the highest quantity of sales. However, it holds the third position as a significant contributor to the company's revenue. </a:t>
            </a:r>
          </a:p>
          <a:p>
            <a:r>
              <a:rPr lang="en-US" sz="2000" b="0" i="0" dirty="0">
                <a:effectLst/>
                <a:latin typeface="Söhne"/>
              </a:rPr>
              <a:t>Most of the products that make it into the top 10 as major revenue contributors for the company do not appear in the top 10 in terms of quantity of sales. </a:t>
            </a:r>
          </a:p>
          <a:p>
            <a:r>
              <a:rPr lang="en-US" sz="2000" dirty="0">
                <a:latin typeface="Söhne"/>
              </a:rPr>
              <a:t>E</a:t>
            </a:r>
            <a:r>
              <a:rPr lang="en-US" sz="2000" b="0" i="0" dirty="0">
                <a:effectLst/>
                <a:latin typeface="Söhne"/>
              </a:rPr>
              <a:t>valuation in the marketing strategy to boost sales for some products such as Frolic Frappe, Tranquill Toffee Twirl, and Alpine Aloe Aria.</a:t>
            </a:r>
            <a:endParaRPr lang="en-US" sz="2000" dirty="0"/>
          </a:p>
        </p:txBody>
      </p:sp>
      <p:pic>
        <p:nvPicPr>
          <p:cNvPr id="7" name="Picture 6">
            <a:extLst>
              <a:ext uri="{FF2B5EF4-FFF2-40B4-BE49-F238E27FC236}">
                <a16:creationId xmlns:a16="http://schemas.microsoft.com/office/drawing/2014/main" id="{4F5A7540-6E67-6D3E-A516-823ED1779F1F}"/>
              </a:ext>
            </a:extLst>
          </p:cNvPr>
          <p:cNvPicPr>
            <a:picLocks noChangeAspect="1"/>
          </p:cNvPicPr>
          <p:nvPr/>
        </p:nvPicPr>
        <p:blipFill>
          <a:blip r:embed="rId2"/>
          <a:stretch>
            <a:fillRect/>
          </a:stretch>
        </p:blipFill>
        <p:spPr>
          <a:xfrm>
            <a:off x="1136787" y="3659675"/>
            <a:ext cx="6274493" cy="2703025"/>
          </a:xfrm>
          <a:prstGeom prst="rect">
            <a:avLst/>
          </a:prstGeom>
        </p:spPr>
      </p:pic>
      <p:sp>
        <p:nvSpPr>
          <p:cNvPr id="8" name="Oval 7">
            <a:extLst>
              <a:ext uri="{FF2B5EF4-FFF2-40B4-BE49-F238E27FC236}">
                <a16:creationId xmlns:a16="http://schemas.microsoft.com/office/drawing/2014/main" id="{052AE2B6-2E59-DC0F-A856-67A8D5DD3B5C}"/>
              </a:ext>
            </a:extLst>
          </p:cNvPr>
          <p:cNvSpPr/>
          <p:nvPr/>
        </p:nvSpPr>
        <p:spPr>
          <a:xfrm>
            <a:off x="4220667" y="4650403"/>
            <a:ext cx="1757265" cy="7215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C890973-38A3-D70B-4369-E207A89B69C9}"/>
              </a:ext>
            </a:extLst>
          </p:cNvPr>
          <p:cNvPicPr>
            <a:picLocks noChangeAspect="1"/>
          </p:cNvPicPr>
          <p:nvPr/>
        </p:nvPicPr>
        <p:blipFill>
          <a:blip r:embed="rId3"/>
          <a:stretch>
            <a:fillRect/>
          </a:stretch>
        </p:blipFill>
        <p:spPr>
          <a:xfrm>
            <a:off x="2719701" y="1035698"/>
            <a:ext cx="2939728" cy="2488170"/>
          </a:xfrm>
          <a:prstGeom prst="rect">
            <a:avLst/>
          </a:prstGeom>
        </p:spPr>
      </p:pic>
      <p:sp>
        <p:nvSpPr>
          <p:cNvPr id="14" name="Oval 13">
            <a:extLst>
              <a:ext uri="{FF2B5EF4-FFF2-40B4-BE49-F238E27FC236}">
                <a16:creationId xmlns:a16="http://schemas.microsoft.com/office/drawing/2014/main" id="{A70A16DF-D1D4-2FD1-1578-DA45E9227E7B}"/>
              </a:ext>
            </a:extLst>
          </p:cNvPr>
          <p:cNvSpPr/>
          <p:nvPr/>
        </p:nvSpPr>
        <p:spPr>
          <a:xfrm>
            <a:off x="2416628" y="1446245"/>
            <a:ext cx="2640563" cy="3244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75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600" dirty="0"/>
              <a:t>Total Sales per Size Serving</a:t>
            </a:r>
            <a:endParaRPr lang="en-ID" sz="4600" dirty="0"/>
          </a:p>
        </p:txBody>
      </p:sp>
      <p:sp>
        <p:nvSpPr>
          <p:cNvPr id="53" name="Rectangle 5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21B087-FB7C-C6AD-E7A6-282EE38FB09F}"/>
              </a:ext>
            </a:extLst>
          </p:cNvPr>
          <p:cNvPicPr>
            <a:picLocks noChangeAspect="1"/>
          </p:cNvPicPr>
          <p:nvPr/>
        </p:nvPicPr>
        <p:blipFill>
          <a:blip r:embed="rId2"/>
          <a:stretch>
            <a:fillRect/>
          </a:stretch>
        </p:blipFill>
        <p:spPr>
          <a:xfrm>
            <a:off x="279143" y="773937"/>
            <a:ext cx="5221625" cy="5310126"/>
          </a:xfrm>
          <a:prstGeom prst="rect">
            <a:avLst/>
          </a:prstGeom>
        </p:spPr>
      </p:pic>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710427"/>
          </a:xfrm>
        </p:spPr>
        <p:txBody>
          <a:bodyPr anchor="t">
            <a:normAutofit/>
          </a:bodyPr>
          <a:lstStyle/>
          <a:p>
            <a:r>
              <a:rPr lang="en-US" sz="2400" b="0" i="0" dirty="0">
                <a:effectLst/>
                <a:latin typeface="Söhne"/>
              </a:rPr>
              <a:t>It is clear that the 750ml size is favored, with the highest total purchases among all sizes. </a:t>
            </a:r>
          </a:p>
          <a:p>
            <a:r>
              <a:rPr lang="en-US" sz="2400" b="0" i="0" dirty="0">
                <a:effectLst/>
                <a:latin typeface="Söhne"/>
              </a:rPr>
              <a:t>For the 300ml, 1 liter, and 50ml sizes, the continuation of their production needs to be considered.</a:t>
            </a:r>
            <a:endParaRPr lang="en-ID" sz="2400" dirty="0"/>
          </a:p>
        </p:txBody>
      </p:sp>
      <p:cxnSp>
        <p:nvCxnSpPr>
          <p:cNvPr id="55" name="Straight Connector 5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5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AA96C-B4F7-082E-D787-6C01C4E0E3EA}"/>
              </a:ext>
            </a:extLst>
          </p:cNvPr>
          <p:cNvSpPr>
            <a:spLocks noGrp="1"/>
          </p:cNvSpPr>
          <p:nvPr>
            <p:ph type="title"/>
          </p:nvPr>
        </p:nvSpPr>
        <p:spPr>
          <a:xfrm>
            <a:off x="6657715" y="467271"/>
            <a:ext cx="4195674" cy="2052522"/>
          </a:xfrm>
        </p:spPr>
        <p:txBody>
          <a:bodyPr anchor="b">
            <a:normAutofit/>
          </a:bodyPr>
          <a:lstStyle/>
          <a:p>
            <a:r>
              <a:rPr lang="en-US" sz="4800" dirty="0"/>
              <a:t>Lowest Sales Quantity</a:t>
            </a:r>
            <a:endParaRPr lang="en-ID" sz="4800" dirty="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721D411C-058E-CE8A-A05B-88DCF85032D1}"/>
              </a:ext>
            </a:extLst>
          </p:cNvPr>
          <p:cNvPicPr>
            <a:picLocks noChangeAspect="1"/>
          </p:cNvPicPr>
          <p:nvPr/>
        </p:nvPicPr>
        <p:blipFill rotWithShape="1">
          <a:blip r:embed="rId2"/>
          <a:srcRect b="12849"/>
          <a:stretch/>
        </p:blipFill>
        <p:spPr>
          <a:xfrm>
            <a:off x="1004956" y="1873416"/>
            <a:ext cx="4397987" cy="3117683"/>
          </a:xfrm>
          <a:prstGeom prst="rect">
            <a:avLst/>
          </a:prstGeom>
        </p:spPr>
      </p:pic>
      <p:sp>
        <p:nvSpPr>
          <p:cNvPr id="9" name="Content Placeholder 8">
            <a:extLst>
              <a:ext uri="{FF2B5EF4-FFF2-40B4-BE49-F238E27FC236}">
                <a16:creationId xmlns:a16="http://schemas.microsoft.com/office/drawing/2014/main" id="{9B3B82B9-A2FB-E151-9C41-FE9718A41FA0}"/>
              </a:ext>
            </a:extLst>
          </p:cNvPr>
          <p:cNvSpPr>
            <a:spLocks noGrp="1"/>
          </p:cNvSpPr>
          <p:nvPr>
            <p:ph idx="1"/>
          </p:nvPr>
        </p:nvSpPr>
        <p:spPr>
          <a:xfrm>
            <a:off x="6695359" y="2990818"/>
            <a:ext cx="4158031" cy="2913872"/>
          </a:xfrm>
        </p:spPr>
        <p:txBody>
          <a:bodyPr anchor="t">
            <a:normAutofit/>
          </a:bodyPr>
          <a:lstStyle/>
          <a:p>
            <a:r>
              <a:rPr lang="en-US" sz="2400" b="0" i="0" dirty="0">
                <a:effectLst/>
                <a:latin typeface="Söhne"/>
              </a:rPr>
              <a:t>The sustainability of ordering these products needs to be considered. </a:t>
            </a:r>
          </a:p>
          <a:p>
            <a:r>
              <a:rPr lang="en-US" sz="2400" dirty="0">
                <a:latin typeface="Söhne"/>
              </a:rPr>
              <a:t>N</a:t>
            </a:r>
            <a:r>
              <a:rPr lang="en-US" sz="2400" b="0" i="0" dirty="0">
                <a:effectLst/>
                <a:latin typeface="Söhne"/>
              </a:rPr>
              <a:t>eed product development, such as flavor modifications.</a:t>
            </a:r>
            <a:endParaRPr lang="en-US" sz="2400" dirty="0"/>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1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800" dirty="0">
                <a:latin typeface="Söhne"/>
              </a:rPr>
              <a:t>N</a:t>
            </a:r>
            <a:r>
              <a:rPr lang="en-US" sz="4800" b="0" i="0" dirty="0">
                <a:effectLst/>
                <a:latin typeface="Söhne"/>
              </a:rPr>
              <a:t>on-Performing </a:t>
            </a:r>
            <a:r>
              <a:rPr lang="en-US" sz="4800" dirty="0">
                <a:latin typeface="Söhne"/>
              </a:rPr>
              <a:t>P</a:t>
            </a:r>
            <a:r>
              <a:rPr lang="en-US" sz="4800" b="0" i="0" dirty="0">
                <a:effectLst/>
                <a:latin typeface="Söhne"/>
              </a:rPr>
              <a:t>roducts</a:t>
            </a:r>
            <a:endParaRPr lang="en-ID" sz="4600" dirty="0"/>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586927"/>
          </a:xfrm>
        </p:spPr>
        <p:txBody>
          <a:bodyPr anchor="t">
            <a:noAutofit/>
          </a:bodyPr>
          <a:lstStyle/>
          <a:p>
            <a:r>
              <a:rPr lang="en-US" sz="2400" b="0" i="0" dirty="0">
                <a:effectLst/>
                <a:latin typeface="Söhne"/>
              </a:rPr>
              <a:t>There are 725 unsold items, with Pearl Pop contributing the most. </a:t>
            </a:r>
          </a:p>
          <a:p>
            <a:r>
              <a:rPr lang="en-US" sz="2400" b="0" i="0" dirty="0">
                <a:effectLst/>
                <a:latin typeface="Söhne"/>
              </a:rPr>
              <a:t>The continuation of ordering Pearl Pop and Sparkling Apricot Ambrosia needs to be considered.</a:t>
            </a:r>
            <a:endParaRPr lang="en-ID" sz="2400" dirty="0"/>
          </a:p>
        </p:txBody>
      </p:sp>
      <p:pic>
        <p:nvPicPr>
          <p:cNvPr id="9" name="Picture 8">
            <a:extLst>
              <a:ext uri="{FF2B5EF4-FFF2-40B4-BE49-F238E27FC236}">
                <a16:creationId xmlns:a16="http://schemas.microsoft.com/office/drawing/2014/main" id="{F1ABBCE0-4939-B16D-7229-12FCA188A715}"/>
              </a:ext>
            </a:extLst>
          </p:cNvPr>
          <p:cNvPicPr>
            <a:picLocks noChangeAspect="1"/>
          </p:cNvPicPr>
          <p:nvPr/>
        </p:nvPicPr>
        <p:blipFill>
          <a:blip r:embed="rId2"/>
          <a:stretch>
            <a:fillRect/>
          </a:stretch>
        </p:blipFill>
        <p:spPr>
          <a:xfrm>
            <a:off x="1940767" y="305683"/>
            <a:ext cx="2564557" cy="2213248"/>
          </a:xfrm>
          <a:prstGeom prst="rect">
            <a:avLst/>
          </a:prstGeom>
        </p:spPr>
      </p:pic>
      <p:pic>
        <p:nvPicPr>
          <p:cNvPr id="4" name="Picture 3">
            <a:extLst>
              <a:ext uri="{FF2B5EF4-FFF2-40B4-BE49-F238E27FC236}">
                <a16:creationId xmlns:a16="http://schemas.microsoft.com/office/drawing/2014/main" id="{E1A55C24-A383-0D50-B4F0-3515C7F6B226}"/>
              </a:ext>
            </a:extLst>
          </p:cNvPr>
          <p:cNvPicPr>
            <a:picLocks noChangeAspect="1"/>
          </p:cNvPicPr>
          <p:nvPr/>
        </p:nvPicPr>
        <p:blipFill>
          <a:blip r:embed="rId3"/>
          <a:stretch>
            <a:fillRect/>
          </a:stretch>
        </p:blipFill>
        <p:spPr>
          <a:xfrm>
            <a:off x="1545671" y="2645922"/>
            <a:ext cx="3493054" cy="3060478"/>
          </a:xfrm>
          <a:prstGeom prst="rect">
            <a:avLst/>
          </a:prstGeom>
        </p:spPr>
      </p:pic>
      <p:sp>
        <p:nvSpPr>
          <p:cNvPr id="5" name="Oval 4">
            <a:extLst>
              <a:ext uri="{FF2B5EF4-FFF2-40B4-BE49-F238E27FC236}">
                <a16:creationId xmlns:a16="http://schemas.microsoft.com/office/drawing/2014/main" id="{C559E32D-43E5-FB50-AEF3-3C9253ADB509}"/>
              </a:ext>
            </a:extLst>
          </p:cNvPr>
          <p:cNvSpPr/>
          <p:nvPr/>
        </p:nvSpPr>
        <p:spPr>
          <a:xfrm>
            <a:off x="1278295" y="3069771"/>
            <a:ext cx="3903306" cy="5878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9327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08805" y="541175"/>
            <a:ext cx="6911865" cy="4497355"/>
          </a:xfrm>
        </p:spPr>
        <p:txBody>
          <a:bodyPr anchor="b">
            <a:normAutofit/>
          </a:bodyPr>
          <a:lstStyle/>
          <a:p>
            <a:r>
              <a:rPr lang="en-US" sz="5400" dirty="0"/>
              <a:t>Beverage</a:t>
            </a:r>
            <a:br>
              <a:rPr lang="en-US" sz="5400" dirty="0"/>
            </a:br>
            <a:r>
              <a:rPr lang="en-US" sz="5400" dirty="0"/>
              <a:t>company </a:t>
            </a:r>
            <a:r>
              <a:rPr lang="en-US" sz="5400" dirty="0" err="1"/>
              <a:t>MANAGINg</a:t>
            </a:r>
            <a:r>
              <a:rPr lang="en-US" sz="5400" dirty="0"/>
              <a:t> KEY VENDOR</a:t>
            </a:r>
            <a:endParaRPr lang="en-ID" sz="5400" dirty="0"/>
          </a:p>
        </p:txBody>
      </p:sp>
    </p:spTree>
    <p:extLst>
      <p:ext uri="{BB962C8B-B14F-4D97-AF65-F5344CB8AC3E}">
        <p14:creationId xmlns:p14="http://schemas.microsoft.com/office/powerpoint/2010/main" val="338871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A3C6F3-5596-2769-0702-C6DE25F1CE6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a:rPr lang="en-US" b="1" i="0" kern="1200" cap="all" baseline="0">
                <a:solidFill>
                  <a:schemeClr val="tx1"/>
                </a:solidFill>
                <a:latin typeface="+mj-lt"/>
                <a:ea typeface="+mj-ea"/>
                <a:cs typeface="+mj-cs"/>
              </a:rPr>
              <a:t>Table of Content</a:t>
            </a:r>
          </a:p>
        </p:txBody>
      </p:sp>
      <p:cxnSp>
        <p:nvCxnSpPr>
          <p:cNvPr id="47" name="Straight Connector 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1" name="TextBox 4">
            <a:extLst>
              <a:ext uri="{FF2B5EF4-FFF2-40B4-BE49-F238E27FC236}">
                <a16:creationId xmlns:a16="http://schemas.microsoft.com/office/drawing/2014/main" id="{3FDC5DC2-1A4B-1AAA-91AB-C34A7C524B45}"/>
              </a:ext>
            </a:extLst>
          </p:cNvPr>
          <p:cNvGraphicFramePr/>
          <p:nvPr>
            <p:extLst>
              <p:ext uri="{D42A27DB-BD31-4B8C-83A1-F6EECF244321}">
                <p14:modId xmlns:p14="http://schemas.microsoft.com/office/powerpoint/2010/main" val="11872964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4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EB25-3048-67CC-72DC-1EFF12B2CAA9}"/>
              </a:ext>
            </a:extLst>
          </p:cNvPr>
          <p:cNvSpPr>
            <a:spLocks noGrp="1"/>
          </p:cNvSpPr>
          <p:nvPr>
            <p:ph type="title"/>
          </p:nvPr>
        </p:nvSpPr>
        <p:spPr>
          <a:xfrm>
            <a:off x="6392583" y="655473"/>
            <a:ext cx="4395340" cy="1017756"/>
          </a:xfrm>
        </p:spPr>
        <p:txBody>
          <a:bodyPr anchor="b">
            <a:normAutofit/>
          </a:bodyPr>
          <a:lstStyle/>
          <a:p>
            <a:r>
              <a:rPr lang="en-US" sz="5400" dirty="0"/>
              <a:t>Key Vendors</a:t>
            </a:r>
            <a:endParaRPr lang="en-ID" sz="5400" dirty="0"/>
          </a:p>
        </p:txBody>
      </p:sp>
      <p:sp>
        <p:nvSpPr>
          <p:cNvPr id="32" name="Rectangle 3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87BA948-F765-728C-1C1C-FA690F5372FC}"/>
              </a:ext>
            </a:extLst>
          </p:cNvPr>
          <p:cNvPicPr>
            <a:picLocks noChangeAspect="1"/>
          </p:cNvPicPr>
          <p:nvPr/>
        </p:nvPicPr>
        <p:blipFill>
          <a:blip r:embed="rId2"/>
          <a:stretch>
            <a:fillRect/>
          </a:stretch>
        </p:blipFill>
        <p:spPr>
          <a:xfrm>
            <a:off x="71405" y="1533525"/>
            <a:ext cx="5622936" cy="3781425"/>
          </a:xfrm>
          <a:prstGeom prst="rect">
            <a:avLst/>
          </a:prstGeom>
        </p:spPr>
      </p:pic>
      <p:sp>
        <p:nvSpPr>
          <p:cNvPr id="9" name="Content Placeholder 8">
            <a:extLst>
              <a:ext uri="{FF2B5EF4-FFF2-40B4-BE49-F238E27FC236}">
                <a16:creationId xmlns:a16="http://schemas.microsoft.com/office/drawing/2014/main" id="{2A736F55-FB92-018E-B908-8867A21EB339}"/>
              </a:ext>
            </a:extLst>
          </p:cNvPr>
          <p:cNvSpPr>
            <a:spLocks noGrp="1"/>
          </p:cNvSpPr>
          <p:nvPr>
            <p:ph idx="1"/>
          </p:nvPr>
        </p:nvSpPr>
        <p:spPr>
          <a:xfrm>
            <a:off x="6392583" y="2209800"/>
            <a:ext cx="4434721" cy="4146549"/>
          </a:xfrm>
        </p:spPr>
        <p:txBody>
          <a:bodyPr anchor="t">
            <a:normAutofit fontScale="92500" lnSpcReduction="10000"/>
          </a:bodyPr>
          <a:lstStyle/>
          <a:p>
            <a:r>
              <a:rPr lang="en-US" sz="2400" b="0" i="0" dirty="0">
                <a:effectLst/>
                <a:latin typeface="Söhne"/>
              </a:rPr>
              <a:t>Selecting the top 5 vendors is essential to enhance future logistics operations, making operations way more effective. </a:t>
            </a:r>
          </a:p>
          <a:p>
            <a:r>
              <a:rPr lang="en-US" sz="2400" b="0" i="0" dirty="0">
                <a:effectLst/>
                <a:latin typeface="Söhne"/>
              </a:rPr>
              <a:t>It is expected that company leadership will foster strong relationships with these 5 vendors to ensure smoother business operations.</a:t>
            </a:r>
          </a:p>
          <a:p>
            <a:r>
              <a:rPr lang="en-US" sz="2400" b="0" i="0" dirty="0">
                <a:effectLst/>
                <a:latin typeface="Söhne"/>
              </a:rPr>
              <a:t>These five vendors were selected because they are the most frequently utilized vendors by the company</a:t>
            </a: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76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DB-5AE7-AC33-EFAD-93EDE4B561EF}"/>
              </a:ext>
            </a:extLst>
          </p:cNvPr>
          <p:cNvSpPr>
            <a:spLocks noGrp="1"/>
          </p:cNvSpPr>
          <p:nvPr>
            <p:ph type="title"/>
          </p:nvPr>
        </p:nvSpPr>
        <p:spPr>
          <a:xfrm>
            <a:off x="838200" y="289249"/>
            <a:ext cx="10632440" cy="531845"/>
          </a:xfrm>
        </p:spPr>
        <p:txBody>
          <a:bodyPr>
            <a:normAutofit fontScale="90000"/>
          </a:bodyPr>
          <a:lstStyle/>
          <a:p>
            <a:r>
              <a:rPr lang="en-US" dirty="0"/>
              <a:t>CONCLUSION AND RECOMMENDATION </a:t>
            </a:r>
            <a:endParaRPr lang="en-ID" dirty="0"/>
          </a:p>
        </p:txBody>
      </p:sp>
      <p:graphicFrame>
        <p:nvGraphicFramePr>
          <p:cNvPr id="5" name="Content Placeholder 2">
            <a:extLst>
              <a:ext uri="{FF2B5EF4-FFF2-40B4-BE49-F238E27FC236}">
                <a16:creationId xmlns:a16="http://schemas.microsoft.com/office/drawing/2014/main" id="{165B81C0-EDAF-A301-EA1B-65368D4A0387}"/>
              </a:ext>
            </a:extLst>
          </p:cNvPr>
          <p:cNvGraphicFramePr>
            <a:graphicFrameLocks noGrp="1"/>
          </p:cNvGraphicFramePr>
          <p:nvPr>
            <p:ph idx="1"/>
            <p:extLst>
              <p:ext uri="{D42A27DB-BD31-4B8C-83A1-F6EECF244321}">
                <p14:modId xmlns:p14="http://schemas.microsoft.com/office/powerpoint/2010/main" val="2347350740"/>
              </p:ext>
            </p:extLst>
          </p:nvPr>
        </p:nvGraphicFramePr>
        <p:xfrm>
          <a:off x="838200" y="951724"/>
          <a:ext cx="10515600" cy="590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2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THANK YOU</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5564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Beverage Company Background</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p:txBody>
          <a:bodyPr>
            <a:normAutofit/>
          </a:bodyPr>
          <a:lstStyle/>
          <a:p>
            <a:r>
              <a:rPr lang="en-US" sz="3200" b="0" i="0" dirty="0">
                <a:effectLst/>
                <a:latin typeface="Söhne"/>
              </a:rPr>
              <a:t>The company (established just 5 years ago), has already experienced rapid growth. </a:t>
            </a:r>
          </a:p>
          <a:p>
            <a:r>
              <a:rPr lang="en-US" sz="3200" b="0" i="0" dirty="0">
                <a:effectLst/>
                <a:latin typeface="Söhne"/>
              </a:rPr>
              <a:t>In 2018, its sales reached 5 million dollars. </a:t>
            </a:r>
          </a:p>
          <a:p>
            <a:r>
              <a:rPr lang="en-US" sz="3200" dirty="0">
                <a:latin typeface="Söhne"/>
              </a:rPr>
              <a:t>O</a:t>
            </a:r>
            <a:r>
              <a:rPr lang="en-US" sz="3200" b="0" i="0" dirty="0">
                <a:effectLst/>
                <a:latin typeface="Söhne"/>
              </a:rPr>
              <a:t>ffers a unique and diverse range of products that define their distinctive identity.</a:t>
            </a:r>
          </a:p>
          <a:p>
            <a:r>
              <a:rPr lang="en-US" sz="3200" b="0" i="0" dirty="0">
                <a:effectLst/>
                <a:latin typeface="Söhne"/>
              </a:rPr>
              <a:t>The management has requested an analysis of the company's performance</a:t>
            </a:r>
          </a:p>
        </p:txBody>
      </p:sp>
    </p:spTree>
    <p:extLst>
      <p:ext uri="{BB962C8B-B14F-4D97-AF65-F5344CB8AC3E}">
        <p14:creationId xmlns:p14="http://schemas.microsoft.com/office/powerpoint/2010/main" val="356935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Goals</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825625"/>
            <a:ext cx="10515600" cy="3128930"/>
          </a:xfrm>
        </p:spPr>
        <p:txBody>
          <a:bodyPr>
            <a:normAutofit/>
          </a:bodyPr>
          <a:lstStyle/>
          <a:p>
            <a:r>
              <a:rPr lang="en-US" sz="3200" b="0" i="0" dirty="0">
                <a:effectLst/>
                <a:latin typeface="Söhne"/>
              </a:rPr>
              <a:t>Verifying inventory items completeness</a:t>
            </a:r>
          </a:p>
          <a:p>
            <a:r>
              <a:rPr lang="en-US" sz="3200" dirty="0">
                <a:latin typeface="Söhne"/>
              </a:rPr>
              <a:t>A</a:t>
            </a:r>
            <a:r>
              <a:rPr lang="en-US" sz="3200" b="0" i="0" dirty="0">
                <a:effectLst/>
                <a:latin typeface="Söhne"/>
              </a:rPr>
              <a:t>nalyzing company performance to focus on marketing strategies and product development</a:t>
            </a:r>
          </a:p>
          <a:p>
            <a:r>
              <a:rPr lang="en-US" sz="3200" dirty="0">
                <a:latin typeface="Söhne"/>
              </a:rPr>
              <a:t>I</a:t>
            </a:r>
            <a:r>
              <a:rPr lang="en-US" sz="3200" b="0" i="0" dirty="0">
                <a:effectLst/>
                <a:latin typeface="Söhne"/>
              </a:rPr>
              <a:t>dentifying non-performing products</a:t>
            </a:r>
          </a:p>
          <a:p>
            <a:r>
              <a:rPr lang="en-US" sz="3200" dirty="0">
                <a:latin typeface="Söhne"/>
              </a:rPr>
              <a:t>D</a:t>
            </a:r>
            <a:r>
              <a:rPr lang="en-US" sz="3200" b="0" i="0" dirty="0">
                <a:effectLst/>
                <a:latin typeface="Söhne"/>
              </a:rPr>
              <a:t>etermining key vendors for purchasing and sales logistics</a:t>
            </a:r>
          </a:p>
        </p:txBody>
      </p:sp>
    </p:spTree>
    <p:extLst>
      <p:ext uri="{BB962C8B-B14F-4D97-AF65-F5344CB8AC3E}">
        <p14:creationId xmlns:p14="http://schemas.microsoft.com/office/powerpoint/2010/main" val="39579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1AD-F099-E793-0383-0227D51EF11E}"/>
              </a:ext>
            </a:extLst>
          </p:cNvPr>
          <p:cNvSpPr>
            <a:spLocks noGrp="1"/>
          </p:cNvSpPr>
          <p:nvPr>
            <p:ph type="title"/>
          </p:nvPr>
        </p:nvSpPr>
        <p:spPr/>
        <p:txBody>
          <a:bodyPr/>
          <a:lstStyle/>
          <a:p>
            <a:r>
              <a:rPr lang="en-ID" b="0" i="0" dirty="0">
                <a:effectLst/>
                <a:latin typeface="Söhne"/>
              </a:rPr>
              <a:t>List of provided data</a:t>
            </a:r>
            <a:endParaRPr lang="en-ID" dirty="0"/>
          </a:p>
        </p:txBody>
      </p:sp>
      <p:sp>
        <p:nvSpPr>
          <p:cNvPr id="3" name="Content Placeholder 2">
            <a:extLst>
              <a:ext uri="{FF2B5EF4-FFF2-40B4-BE49-F238E27FC236}">
                <a16:creationId xmlns:a16="http://schemas.microsoft.com/office/drawing/2014/main" id="{B70A6D4B-3313-B8DC-4214-B0FDE8C165BF}"/>
              </a:ext>
            </a:extLst>
          </p:cNvPr>
          <p:cNvSpPr>
            <a:spLocks noGrp="1"/>
          </p:cNvSpPr>
          <p:nvPr>
            <p:ph idx="1"/>
          </p:nvPr>
        </p:nvSpPr>
        <p:spPr/>
        <p:txBody>
          <a:bodyPr>
            <a:normAutofit/>
          </a:bodyPr>
          <a:lstStyle/>
          <a:p>
            <a:r>
              <a:rPr lang="en-US" sz="3200" b="1" dirty="0">
                <a:effectLst/>
                <a:latin typeface="Söhne"/>
                <a:ea typeface="Calibri" panose="020F0502020204030204" pitchFamily="34" charset="0"/>
                <a:cs typeface="Times New Roman" panose="02020603050405020304" pitchFamily="18" charset="0"/>
              </a:rPr>
              <a:t>Beginning Inventory</a:t>
            </a:r>
            <a:r>
              <a:rPr lang="en-US" sz="3200" dirty="0">
                <a:effectLst/>
                <a:latin typeface="Söhne"/>
                <a:ea typeface="Calibri" panose="020F0502020204030204" pitchFamily="34" charset="0"/>
                <a:cs typeface="Times New Roman" panose="02020603050405020304" pitchFamily="18" charset="0"/>
              </a:rPr>
              <a:t> : List of inventory status at the beginning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Ending Inventory</a:t>
            </a:r>
            <a:r>
              <a:rPr lang="en-US" sz="3200" dirty="0">
                <a:effectLst/>
                <a:latin typeface="Söhne"/>
                <a:ea typeface="Calibri" panose="020F0502020204030204" pitchFamily="34" charset="0"/>
                <a:cs typeface="Times New Roman" panose="02020603050405020304" pitchFamily="18" charset="0"/>
              </a:rPr>
              <a:t> : List of inventory status at the end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Purchases</a:t>
            </a:r>
            <a:r>
              <a:rPr lang="en-US" sz="3200" dirty="0">
                <a:effectLst/>
                <a:latin typeface="Söhne"/>
                <a:ea typeface="Calibri" panose="020F0502020204030204" pitchFamily="34" charset="0"/>
                <a:cs typeface="Times New Roman" panose="02020603050405020304" pitchFamily="18" charset="0"/>
              </a:rPr>
              <a:t> : List of purchasing activities throughout the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Sales</a:t>
            </a:r>
            <a:r>
              <a:rPr lang="en-US" sz="3200" dirty="0">
                <a:effectLst/>
                <a:latin typeface="Söhne"/>
                <a:ea typeface="Calibri" panose="020F0502020204030204" pitchFamily="34" charset="0"/>
                <a:cs typeface="Times New Roman" panose="02020603050405020304" pitchFamily="18" charset="0"/>
              </a:rPr>
              <a:t> : List of sales activities throughout the year</a:t>
            </a:r>
            <a:endParaRPr lang="en-ID" sz="3200" dirty="0">
              <a:effectLst/>
              <a:latin typeface="Söhne"/>
              <a:ea typeface="Calibri" panose="020F0502020204030204" pitchFamily="34" charset="0"/>
              <a:cs typeface="Times New Roman" panose="02020603050405020304" pitchFamily="18" charset="0"/>
            </a:endParaRPr>
          </a:p>
          <a:p>
            <a:endParaRPr lang="en-ID" sz="3200" dirty="0">
              <a:latin typeface="Söhne"/>
            </a:endParaRPr>
          </a:p>
        </p:txBody>
      </p:sp>
    </p:spTree>
    <p:extLst>
      <p:ext uri="{BB962C8B-B14F-4D97-AF65-F5344CB8AC3E}">
        <p14:creationId xmlns:p14="http://schemas.microsoft.com/office/powerpoint/2010/main" val="172795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686086" y="1800808"/>
            <a:ext cx="6352027" cy="3107094"/>
          </a:xfrm>
        </p:spPr>
        <p:txBody>
          <a:bodyPr anchor="b">
            <a:normAutofit/>
          </a:bodyPr>
          <a:lstStyle/>
          <a:p>
            <a:r>
              <a:rPr lang="en-US" sz="5400" dirty="0"/>
              <a:t>Beverage company LOGISTIC Insights</a:t>
            </a:r>
            <a:endParaRPr lang="en-ID" sz="5400" dirty="0"/>
          </a:p>
        </p:txBody>
      </p:sp>
    </p:spTree>
    <p:extLst>
      <p:ext uri="{BB962C8B-B14F-4D97-AF65-F5344CB8AC3E}">
        <p14:creationId xmlns:p14="http://schemas.microsoft.com/office/powerpoint/2010/main" val="32919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A73A482-6BC8-8571-5B51-3E9BB4474682}"/>
              </a:ext>
            </a:extLst>
          </p:cNvPr>
          <p:cNvSpPr>
            <a:spLocks noGrp="1"/>
          </p:cNvSpPr>
          <p:nvPr>
            <p:ph type="title"/>
          </p:nvPr>
        </p:nvSpPr>
        <p:spPr>
          <a:xfrm>
            <a:off x="1245072" y="1289765"/>
            <a:ext cx="3651101" cy="4270963"/>
          </a:xfrm>
        </p:spPr>
        <p:txBody>
          <a:bodyPr anchor="ctr">
            <a:normAutofit/>
          </a:bodyPr>
          <a:lstStyle/>
          <a:p>
            <a:pPr algn="ctr"/>
            <a:r>
              <a:rPr lang="en-US" sz="7200" dirty="0">
                <a:solidFill>
                  <a:schemeClr val="bg1"/>
                </a:solidFill>
              </a:rPr>
              <a:t>FRAME WORK</a:t>
            </a:r>
            <a:br>
              <a:rPr lang="en-US" sz="7200" dirty="0">
                <a:solidFill>
                  <a:schemeClr val="bg1"/>
                </a:solidFill>
              </a:rPr>
            </a:br>
            <a:r>
              <a:rPr lang="en-US" sz="7200" dirty="0">
                <a:solidFill>
                  <a:schemeClr val="bg1"/>
                </a:solidFill>
              </a:rPr>
              <a:t>SQL</a:t>
            </a:r>
            <a:endParaRPr lang="en-ID"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data flow&#10;&#10;Description automatically generated">
            <a:extLst>
              <a:ext uri="{FF2B5EF4-FFF2-40B4-BE49-F238E27FC236}">
                <a16:creationId xmlns:a16="http://schemas.microsoft.com/office/drawing/2014/main" id="{5410B6E0-8498-92C7-20EE-ECC53C9EB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139" y="0"/>
            <a:ext cx="5505848" cy="6858275"/>
          </a:xfrm>
        </p:spPr>
      </p:pic>
    </p:spTree>
    <p:extLst>
      <p:ext uri="{BB962C8B-B14F-4D97-AF65-F5344CB8AC3E}">
        <p14:creationId xmlns:p14="http://schemas.microsoft.com/office/powerpoint/2010/main" val="13787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a:xfrm>
            <a:off x="838200" y="617052"/>
            <a:ext cx="10515600" cy="1006476"/>
          </a:xfrm>
        </p:spPr>
        <p:txBody>
          <a:bodyPr>
            <a:normAutofit fontScale="90000"/>
          </a:bodyPr>
          <a:lstStyle/>
          <a:p>
            <a:pPr algn="ctr"/>
            <a:r>
              <a:rPr lang="en-US" sz="4400" b="0" i="0" dirty="0">
                <a:effectLst/>
                <a:latin typeface="Söhne"/>
              </a:rPr>
              <a:t>Verify inventory items completeness using SQL</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912774"/>
            <a:ext cx="10515600" cy="3582957"/>
          </a:xfrm>
        </p:spPr>
        <p:txBody>
          <a:bodyPr/>
          <a:lstStyle/>
          <a:p>
            <a:pPr algn="l"/>
            <a:r>
              <a:rPr lang="en-US" dirty="0">
                <a:latin typeface="Söhne"/>
              </a:rPr>
              <a:t>C</a:t>
            </a:r>
            <a:r>
              <a:rPr lang="en-US" b="0" i="0" dirty="0">
                <a:effectLst/>
                <a:latin typeface="Söhne"/>
              </a:rPr>
              <a:t>reated a new variable called 'stock after purchase' by adding the initial stock with purchase data. </a:t>
            </a:r>
          </a:p>
          <a:p>
            <a:pPr algn="l"/>
            <a:r>
              <a:rPr lang="en-US" dirty="0">
                <a:latin typeface="Söhne"/>
              </a:rPr>
              <a:t>C</a:t>
            </a:r>
            <a:r>
              <a:rPr lang="en-US" b="0" i="0" dirty="0">
                <a:effectLst/>
                <a:latin typeface="Söhne"/>
              </a:rPr>
              <a:t>reated another new variable named 'remaining stock' by subtracting the 'stock after purchase' from sales data.</a:t>
            </a:r>
          </a:p>
          <a:p>
            <a:pPr algn="l"/>
            <a:r>
              <a:rPr lang="en-US" dirty="0">
                <a:latin typeface="Söhne"/>
              </a:rPr>
              <a:t>V</a:t>
            </a:r>
            <a:r>
              <a:rPr lang="en-US" b="0" i="0" dirty="0">
                <a:effectLst/>
                <a:latin typeface="Söhne"/>
              </a:rPr>
              <a:t>alidated the data by comparing the 'remaining stock' with the end-of-stock data. </a:t>
            </a:r>
          </a:p>
          <a:p>
            <a:pPr algn="l"/>
            <a:r>
              <a:rPr lang="en-US" b="0" i="0" dirty="0">
                <a:effectLst/>
                <a:latin typeface="Söhne"/>
              </a:rPr>
              <a:t>After the data has been processed, several errors were found.</a:t>
            </a:r>
          </a:p>
          <a:p>
            <a:pPr algn="l"/>
            <a:endParaRPr lang="en-US" b="0" i="0" dirty="0">
              <a:effectLst/>
              <a:latin typeface="Söhne"/>
            </a:endParaRPr>
          </a:p>
        </p:txBody>
      </p:sp>
    </p:spTree>
    <p:extLst>
      <p:ext uri="{BB962C8B-B14F-4D97-AF65-F5344CB8AC3E}">
        <p14:creationId xmlns:p14="http://schemas.microsoft.com/office/powerpoint/2010/main" val="32732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838200" y="698643"/>
            <a:ext cx="5243394" cy="2225532"/>
          </a:xfrm>
        </p:spPr>
        <p:txBody>
          <a:bodyPr anchor="t">
            <a:normAutofit/>
          </a:bodyPr>
          <a:lstStyle/>
          <a:p>
            <a:r>
              <a:rPr lang="en-US" sz="6000" dirty="0"/>
              <a:t>Findings-1</a:t>
            </a:r>
            <a:endParaRPr lang="en-ID" sz="60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7229042" y="879355"/>
            <a:ext cx="4124758" cy="5120755"/>
          </a:xfrm>
        </p:spPr>
        <p:txBody>
          <a:bodyPr anchor="ctr">
            <a:normAutofit lnSpcReduction="10000"/>
          </a:bodyPr>
          <a:lstStyle/>
          <a:p>
            <a:endParaRPr lang="en-US" sz="2400" dirty="0"/>
          </a:p>
          <a:p>
            <a:r>
              <a:rPr lang="en-US" sz="2400" dirty="0"/>
              <a:t>There is a discrepancy between the remaining stock variable (sisa </a:t>
            </a:r>
            <a:r>
              <a:rPr lang="en-US" sz="2400" dirty="0" err="1"/>
              <a:t>stok</a:t>
            </a:r>
            <a:r>
              <a:rPr lang="en-US" sz="2400" dirty="0"/>
              <a:t>) and the ending inventory. There are 17 item types with differing records in both tables.</a:t>
            </a:r>
          </a:p>
          <a:p>
            <a:r>
              <a:rPr lang="en-US" sz="2400" dirty="0"/>
              <a:t>The data provided by the company at the end of the year (Ending Inventory) should ideally match with My calculation (Beginning Inventory + Purchases - Sales)</a:t>
            </a:r>
          </a:p>
        </p:txBody>
      </p:sp>
      <p:pic>
        <p:nvPicPr>
          <p:cNvPr id="6" name="Picture 5">
            <a:extLst>
              <a:ext uri="{FF2B5EF4-FFF2-40B4-BE49-F238E27FC236}">
                <a16:creationId xmlns:a16="http://schemas.microsoft.com/office/drawing/2014/main" id="{1B7B7A6C-AB26-22A7-FDDF-939501980847}"/>
              </a:ext>
            </a:extLst>
          </p:cNvPr>
          <p:cNvPicPr>
            <a:picLocks noChangeAspect="1"/>
          </p:cNvPicPr>
          <p:nvPr/>
        </p:nvPicPr>
        <p:blipFill rotWithShape="1">
          <a:blip r:embed="rId2"/>
          <a:srcRect r="13709"/>
          <a:stretch/>
        </p:blipFill>
        <p:spPr>
          <a:xfrm>
            <a:off x="721105" y="2394998"/>
            <a:ext cx="6410454" cy="2795426"/>
          </a:xfrm>
          <a:prstGeom prst="rect">
            <a:avLst/>
          </a:prstGeom>
        </p:spPr>
      </p:pic>
      <p:sp>
        <p:nvSpPr>
          <p:cNvPr id="10" name="Oval 9">
            <a:extLst>
              <a:ext uri="{FF2B5EF4-FFF2-40B4-BE49-F238E27FC236}">
                <a16:creationId xmlns:a16="http://schemas.microsoft.com/office/drawing/2014/main" id="{A95F93A6-2C82-80A0-2679-32E6C17B5A73}"/>
              </a:ext>
            </a:extLst>
          </p:cNvPr>
          <p:cNvSpPr/>
          <p:nvPr/>
        </p:nvSpPr>
        <p:spPr>
          <a:xfrm>
            <a:off x="6484728" y="4618653"/>
            <a:ext cx="744307" cy="7557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BDE45205-C891-E328-FFE5-4759464F879A}"/>
              </a:ext>
            </a:extLst>
          </p:cNvPr>
          <p:cNvCxnSpPr>
            <a:cxnSpLocks/>
          </p:cNvCxnSpPr>
          <p:nvPr/>
        </p:nvCxnSpPr>
        <p:spPr>
          <a:xfrm flipH="1">
            <a:off x="6935409" y="2733869"/>
            <a:ext cx="753015" cy="1884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6709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803</TotalTime>
  <Words>1024</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Söhne</vt:lpstr>
      <vt:lpstr>Univers</vt:lpstr>
      <vt:lpstr>GradientVTI</vt:lpstr>
      <vt:lpstr>Beverage company Performance Insights</vt:lpstr>
      <vt:lpstr>Table of Content</vt:lpstr>
      <vt:lpstr>Beverage Company Background</vt:lpstr>
      <vt:lpstr>Goals</vt:lpstr>
      <vt:lpstr>List of provided data</vt:lpstr>
      <vt:lpstr>Beverage company LOGISTIC Insights</vt:lpstr>
      <vt:lpstr>FRAME WORK SQL</vt:lpstr>
      <vt:lpstr>Verify inventory items completeness using SQL</vt:lpstr>
      <vt:lpstr>Findings-1</vt:lpstr>
      <vt:lpstr>Findings-2</vt:lpstr>
      <vt:lpstr>Findings-3</vt:lpstr>
      <vt:lpstr>About Findings</vt:lpstr>
      <vt:lpstr>Beverage company marketing strategy &amp; PRODUC DEVELOPMENT</vt:lpstr>
      <vt:lpstr>PowerPoint Presentation</vt:lpstr>
      <vt:lpstr>Top 10 flavor (highest sales)</vt:lpstr>
      <vt:lpstr>Total Sales per Size Serving</vt:lpstr>
      <vt:lpstr>Lowest Sales Quantity</vt:lpstr>
      <vt:lpstr>Non-Performing Products</vt:lpstr>
      <vt:lpstr>Beverage company MANAGINg KEY VENDOR</vt:lpstr>
      <vt:lpstr>Key Vendors</vt:lpstr>
      <vt:lpstr>CONCLUSION AND 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Rio Suharoyo</dc:creator>
  <cp:lastModifiedBy>Rio Suharoyo</cp:lastModifiedBy>
  <cp:revision>26</cp:revision>
  <dcterms:created xsi:type="dcterms:W3CDTF">2023-08-26T07:28:52Z</dcterms:created>
  <dcterms:modified xsi:type="dcterms:W3CDTF">2023-10-03T08:43:04Z</dcterms:modified>
</cp:coreProperties>
</file>