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6" r:id="rId4"/>
    <p:sldId id="268" r:id="rId5"/>
    <p:sldId id="267" r:id="rId6"/>
    <p:sldId id="262" r:id="rId7"/>
    <p:sldId id="264" r:id="rId8"/>
    <p:sldId id="269" r:id="rId9"/>
    <p:sldId id="270" r:id="rId10"/>
    <p:sldId id="272" r:id="rId11"/>
    <p:sldId id="278" r:id="rId12"/>
    <p:sldId id="279" r:id="rId13"/>
    <p:sldId id="280" r:id="rId14"/>
    <p:sldId id="260" r:id="rId15"/>
    <p:sldId id="275" r:id="rId16"/>
    <p:sldId id="276" r:id="rId17"/>
    <p:sldId id="273" r:id="rId18"/>
    <p:sldId id="274"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FAA2DB-E5B2-478B-8B1D-9FCFF5484F7A}"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21C12E-3746-477B-949A-B33A0FF5AF1D}">
      <dgm:prSet custT="1"/>
      <dgm:spPr/>
      <dgm:t>
        <a:bodyPr/>
        <a:lstStyle/>
        <a:p>
          <a:pPr>
            <a:lnSpc>
              <a:spcPct val="100000"/>
            </a:lnSpc>
          </a:pPr>
          <a:r>
            <a:rPr lang="en-US" sz="1400" b="0" i="0" dirty="0">
              <a:solidFill>
                <a:schemeClr val="bg1"/>
              </a:solidFill>
            </a:rPr>
            <a:t>The company's inventory recording practices need further attention, as there are several critical errors. </a:t>
          </a:r>
          <a:endParaRPr lang="en-US" sz="1400" dirty="0">
            <a:solidFill>
              <a:schemeClr val="bg1"/>
            </a:solidFill>
          </a:endParaRPr>
        </a:p>
      </dgm:t>
    </dgm:pt>
    <dgm:pt modelId="{79B82947-58D4-4069-8581-7E77C6D15009}" type="parTrans" cxnId="{3725481D-2531-4971-A579-26F46586E000}">
      <dgm:prSet/>
      <dgm:spPr/>
      <dgm:t>
        <a:bodyPr/>
        <a:lstStyle/>
        <a:p>
          <a:endParaRPr lang="en-US"/>
        </a:p>
      </dgm:t>
    </dgm:pt>
    <dgm:pt modelId="{4BC1986A-3135-456C-A677-AE37FF51F553}" type="sibTrans" cxnId="{3725481D-2531-4971-A579-26F46586E000}">
      <dgm:prSet/>
      <dgm:spPr/>
      <dgm:t>
        <a:bodyPr/>
        <a:lstStyle/>
        <a:p>
          <a:pPr>
            <a:lnSpc>
              <a:spcPct val="100000"/>
            </a:lnSpc>
          </a:pPr>
          <a:endParaRPr lang="en-US"/>
        </a:p>
      </dgm:t>
    </dgm:pt>
    <dgm:pt modelId="{EEAD1BBC-D83F-40CD-A8B7-E280111D1FF8}">
      <dgm:prSet/>
      <dgm:spPr/>
      <dgm:t>
        <a:bodyPr/>
        <a:lstStyle/>
        <a:p>
          <a:pPr>
            <a:lnSpc>
              <a:spcPct val="100000"/>
            </a:lnSpc>
          </a:pPr>
          <a:r>
            <a:rPr lang="en-US" b="0" i="0" dirty="0">
              <a:solidFill>
                <a:schemeClr val="bg1"/>
              </a:solidFill>
            </a:rPr>
            <a:t>Evaluation is needed for the marketing strategy of certain products, such as Frolic Frappe, Tranquill Toffee Twirl, and Alpine Aloe Aria.</a:t>
          </a:r>
          <a:endParaRPr lang="en-US" dirty="0">
            <a:solidFill>
              <a:schemeClr val="bg1"/>
            </a:solidFill>
          </a:endParaRPr>
        </a:p>
      </dgm:t>
    </dgm:pt>
    <dgm:pt modelId="{C5A75CC7-05F8-4461-A7F6-D12748BED163}" type="parTrans" cxnId="{9B165E84-5788-47EF-9053-425B5DE32D13}">
      <dgm:prSet/>
      <dgm:spPr/>
      <dgm:t>
        <a:bodyPr/>
        <a:lstStyle/>
        <a:p>
          <a:endParaRPr lang="en-US"/>
        </a:p>
      </dgm:t>
    </dgm:pt>
    <dgm:pt modelId="{86CF2D45-7698-4C4D-8C66-C62188DF96F6}" type="sibTrans" cxnId="{9B165E84-5788-47EF-9053-425B5DE32D13}">
      <dgm:prSet/>
      <dgm:spPr/>
      <dgm:t>
        <a:bodyPr/>
        <a:lstStyle/>
        <a:p>
          <a:pPr>
            <a:lnSpc>
              <a:spcPct val="100000"/>
            </a:lnSpc>
          </a:pPr>
          <a:endParaRPr lang="en-US"/>
        </a:p>
      </dgm:t>
    </dgm:pt>
    <dgm:pt modelId="{BF217D34-2AB5-4331-A5AB-55B69EB61B3F}">
      <dgm:prSet/>
      <dgm:spPr/>
      <dgm:t>
        <a:bodyPr/>
        <a:lstStyle/>
        <a:p>
          <a:pPr>
            <a:lnSpc>
              <a:spcPct val="100000"/>
            </a:lnSpc>
          </a:pPr>
          <a:r>
            <a:rPr lang="en-US" b="0" i="0" dirty="0">
              <a:solidFill>
                <a:schemeClr val="bg1"/>
              </a:solidFill>
            </a:rPr>
            <a:t>For underperforming products, the continuation of production should be questioned, or product development might be necessary.</a:t>
          </a:r>
          <a:endParaRPr lang="en-US" dirty="0">
            <a:solidFill>
              <a:schemeClr val="bg1"/>
            </a:solidFill>
          </a:endParaRPr>
        </a:p>
      </dgm:t>
    </dgm:pt>
    <dgm:pt modelId="{0DE6E9C3-00C8-4FA9-A0D2-A2A11D1D8ED3}" type="parTrans" cxnId="{B689D964-4582-47BF-A7B3-4B60583F9668}">
      <dgm:prSet/>
      <dgm:spPr/>
      <dgm:t>
        <a:bodyPr/>
        <a:lstStyle/>
        <a:p>
          <a:endParaRPr lang="en-US"/>
        </a:p>
      </dgm:t>
    </dgm:pt>
    <dgm:pt modelId="{734F9214-4A87-4C44-A83B-F3DB85AEB010}" type="sibTrans" cxnId="{B689D964-4582-47BF-A7B3-4B60583F9668}">
      <dgm:prSet/>
      <dgm:spPr/>
      <dgm:t>
        <a:bodyPr/>
        <a:lstStyle/>
        <a:p>
          <a:pPr>
            <a:lnSpc>
              <a:spcPct val="100000"/>
            </a:lnSpc>
          </a:pPr>
          <a:endParaRPr lang="en-US"/>
        </a:p>
      </dgm:t>
    </dgm:pt>
    <dgm:pt modelId="{5EDBED7E-5C78-4FC3-AFC9-FD873CED6C24}">
      <dgm:prSet/>
      <dgm:spPr/>
      <dgm:t>
        <a:bodyPr/>
        <a:lstStyle/>
        <a:p>
          <a:pPr>
            <a:lnSpc>
              <a:spcPct val="100000"/>
            </a:lnSpc>
          </a:pPr>
          <a:r>
            <a:rPr lang="en-US" b="0" i="0" dirty="0">
              <a:solidFill>
                <a:schemeClr val="bg1"/>
              </a:solidFill>
            </a:rPr>
            <a:t>The top 5 vendors have been selected as primary suppliers. It is expected that company leadership will foster strong relationships with these 5 vendors to ensure smoother business operations.</a:t>
          </a:r>
          <a:endParaRPr lang="en-US" dirty="0">
            <a:solidFill>
              <a:schemeClr val="bg1"/>
            </a:solidFill>
          </a:endParaRPr>
        </a:p>
      </dgm:t>
    </dgm:pt>
    <dgm:pt modelId="{EF9735F0-7165-49E5-B04C-77A84B7A44FC}" type="parTrans" cxnId="{E973169F-EB63-4BF7-ABD4-425FC035FEFC}">
      <dgm:prSet/>
      <dgm:spPr/>
      <dgm:t>
        <a:bodyPr/>
        <a:lstStyle/>
        <a:p>
          <a:endParaRPr lang="en-US"/>
        </a:p>
      </dgm:t>
    </dgm:pt>
    <dgm:pt modelId="{7C49AD56-52BB-4E14-A913-436C72BE8BD0}" type="sibTrans" cxnId="{E973169F-EB63-4BF7-ABD4-425FC035FEFC}">
      <dgm:prSet/>
      <dgm:spPr/>
      <dgm:t>
        <a:bodyPr/>
        <a:lstStyle/>
        <a:p>
          <a:endParaRPr lang="en-US"/>
        </a:p>
      </dgm:t>
    </dgm:pt>
    <dgm:pt modelId="{37DD199A-2469-4AC9-BC89-353D01220E71}" type="pres">
      <dgm:prSet presAssocID="{59FAA2DB-E5B2-478B-8B1D-9FCFF5484F7A}" presName="root" presStyleCnt="0">
        <dgm:presLayoutVars>
          <dgm:dir/>
          <dgm:resizeHandles val="exact"/>
        </dgm:presLayoutVars>
      </dgm:prSet>
      <dgm:spPr/>
    </dgm:pt>
    <dgm:pt modelId="{683D993D-F068-46AD-AB31-3F1F13D55639}" type="pres">
      <dgm:prSet presAssocID="{EA21C12E-3746-477B-949A-B33A0FF5AF1D}" presName="compNode" presStyleCnt="0"/>
      <dgm:spPr/>
    </dgm:pt>
    <dgm:pt modelId="{FADF8C25-2EDB-4E5A-A05C-759A072724EB}" type="pres">
      <dgm:prSet presAssocID="{EA21C12E-3746-477B-949A-B33A0FF5AF1D}" presName="bgRect" presStyleLbl="bgShp" presStyleIdx="0" presStyleCnt="4"/>
      <dgm:spPr/>
    </dgm:pt>
    <dgm:pt modelId="{BF671399-5C1D-4DCA-A138-F671E8A96E20}" type="pres">
      <dgm:prSet presAssocID="{EA21C12E-3746-477B-949A-B33A0FF5AF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3677EE3B-9D37-4548-B9F2-00814FCBEE8F}" type="pres">
      <dgm:prSet presAssocID="{EA21C12E-3746-477B-949A-B33A0FF5AF1D}" presName="spaceRect" presStyleCnt="0"/>
      <dgm:spPr/>
    </dgm:pt>
    <dgm:pt modelId="{48E314B9-13FA-4D89-ABE0-CC0B24C2B2F6}" type="pres">
      <dgm:prSet presAssocID="{EA21C12E-3746-477B-949A-B33A0FF5AF1D}" presName="parTx" presStyleLbl="revTx" presStyleIdx="0" presStyleCnt="4">
        <dgm:presLayoutVars>
          <dgm:chMax val="0"/>
          <dgm:chPref val="0"/>
        </dgm:presLayoutVars>
      </dgm:prSet>
      <dgm:spPr/>
    </dgm:pt>
    <dgm:pt modelId="{86A1BA02-01B6-4505-A1B6-B3AB8B5375B8}" type="pres">
      <dgm:prSet presAssocID="{4BC1986A-3135-456C-A677-AE37FF51F553}" presName="sibTrans" presStyleCnt="0"/>
      <dgm:spPr/>
    </dgm:pt>
    <dgm:pt modelId="{9E3D1105-58E2-4145-86E7-A0523C96CF62}" type="pres">
      <dgm:prSet presAssocID="{EEAD1BBC-D83F-40CD-A8B7-E280111D1FF8}" presName="compNode" presStyleCnt="0"/>
      <dgm:spPr/>
    </dgm:pt>
    <dgm:pt modelId="{6B302861-0F64-498C-9D44-A3A383788DA6}" type="pres">
      <dgm:prSet presAssocID="{EEAD1BBC-D83F-40CD-A8B7-E280111D1FF8}" presName="bgRect" presStyleLbl="bgShp" presStyleIdx="1" presStyleCnt="4"/>
      <dgm:spPr/>
    </dgm:pt>
    <dgm:pt modelId="{73018415-D025-4FDA-B152-7E192893BCDA}" type="pres">
      <dgm:prSet presAssocID="{EEAD1BBC-D83F-40CD-A8B7-E280111D1F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hill skiing"/>
        </a:ext>
      </dgm:extLst>
    </dgm:pt>
    <dgm:pt modelId="{A4C0D9F9-8909-4DB8-8AEF-F7F72A458C62}" type="pres">
      <dgm:prSet presAssocID="{EEAD1BBC-D83F-40CD-A8B7-E280111D1FF8}" presName="spaceRect" presStyleCnt="0"/>
      <dgm:spPr/>
    </dgm:pt>
    <dgm:pt modelId="{3F478C6C-A9D3-4A56-BA41-48F39197BBDD}" type="pres">
      <dgm:prSet presAssocID="{EEAD1BBC-D83F-40CD-A8B7-E280111D1FF8}" presName="parTx" presStyleLbl="revTx" presStyleIdx="1" presStyleCnt="4">
        <dgm:presLayoutVars>
          <dgm:chMax val="0"/>
          <dgm:chPref val="0"/>
        </dgm:presLayoutVars>
      </dgm:prSet>
      <dgm:spPr/>
    </dgm:pt>
    <dgm:pt modelId="{073A842C-AD43-41BE-AF1C-D1DBB6509AEC}" type="pres">
      <dgm:prSet presAssocID="{86CF2D45-7698-4C4D-8C66-C62188DF96F6}" presName="sibTrans" presStyleCnt="0"/>
      <dgm:spPr/>
    </dgm:pt>
    <dgm:pt modelId="{5A435D13-CD79-4F01-AA09-0E3CBB38066B}" type="pres">
      <dgm:prSet presAssocID="{BF217D34-2AB5-4331-A5AB-55B69EB61B3F}" presName="compNode" presStyleCnt="0"/>
      <dgm:spPr/>
    </dgm:pt>
    <dgm:pt modelId="{362DE2AB-E007-477A-A754-A72B7E395284}" type="pres">
      <dgm:prSet presAssocID="{BF217D34-2AB5-4331-A5AB-55B69EB61B3F}" presName="bgRect" presStyleLbl="bgShp" presStyleIdx="2" presStyleCnt="4"/>
      <dgm:spPr/>
    </dgm:pt>
    <dgm:pt modelId="{708E8407-F7D6-4FB9-A03C-4BC46AD4B3EF}" type="pres">
      <dgm:prSet presAssocID="{BF217D34-2AB5-4331-A5AB-55B69EB61B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DC0C2247-18F6-4ACC-9913-1886594472CF}" type="pres">
      <dgm:prSet presAssocID="{BF217D34-2AB5-4331-A5AB-55B69EB61B3F}" presName="spaceRect" presStyleCnt="0"/>
      <dgm:spPr/>
    </dgm:pt>
    <dgm:pt modelId="{88609F21-03B1-4B8F-9CEA-2252D707E77F}" type="pres">
      <dgm:prSet presAssocID="{BF217D34-2AB5-4331-A5AB-55B69EB61B3F}" presName="parTx" presStyleLbl="revTx" presStyleIdx="2" presStyleCnt="4">
        <dgm:presLayoutVars>
          <dgm:chMax val="0"/>
          <dgm:chPref val="0"/>
        </dgm:presLayoutVars>
      </dgm:prSet>
      <dgm:spPr/>
    </dgm:pt>
    <dgm:pt modelId="{345ACC68-48F9-482D-8216-532EF45571C0}" type="pres">
      <dgm:prSet presAssocID="{734F9214-4A87-4C44-A83B-F3DB85AEB010}" presName="sibTrans" presStyleCnt="0"/>
      <dgm:spPr/>
    </dgm:pt>
    <dgm:pt modelId="{CD48BDD9-7DB7-45E5-AD3D-865176B95408}" type="pres">
      <dgm:prSet presAssocID="{5EDBED7E-5C78-4FC3-AFC9-FD873CED6C24}" presName="compNode" presStyleCnt="0"/>
      <dgm:spPr/>
    </dgm:pt>
    <dgm:pt modelId="{674F09BC-7E09-465E-876F-628E399983E8}" type="pres">
      <dgm:prSet presAssocID="{5EDBED7E-5C78-4FC3-AFC9-FD873CED6C24}" presName="bgRect" presStyleLbl="bgShp" presStyleIdx="3" presStyleCnt="4"/>
      <dgm:spPr/>
    </dgm:pt>
    <dgm:pt modelId="{A57C13AD-4FD4-4E5F-B3F4-D7804A878298}" type="pres">
      <dgm:prSet presAssocID="{5EDBED7E-5C78-4FC3-AFC9-FD873CED6C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174875EA-537A-421D-99A9-FA2562A152C7}" type="pres">
      <dgm:prSet presAssocID="{5EDBED7E-5C78-4FC3-AFC9-FD873CED6C24}" presName="spaceRect" presStyleCnt="0"/>
      <dgm:spPr/>
    </dgm:pt>
    <dgm:pt modelId="{350EA0A0-4CE1-4C60-B0F2-25EA9BF77722}" type="pres">
      <dgm:prSet presAssocID="{5EDBED7E-5C78-4FC3-AFC9-FD873CED6C24}" presName="parTx" presStyleLbl="revTx" presStyleIdx="3" presStyleCnt="4">
        <dgm:presLayoutVars>
          <dgm:chMax val="0"/>
          <dgm:chPref val="0"/>
        </dgm:presLayoutVars>
      </dgm:prSet>
      <dgm:spPr/>
    </dgm:pt>
  </dgm:ptLst>
  <dgm:cxnLst>
    <dgm:cxn modelId="{FCC93609-8005-45DD-A03D-C89F0B6C2798}" type="presOf" srcId="{5EDBED7E-5C78-4FC3-AFC9-FD873CED6C24}" destId="{350EA0A0-4CE1-4C60-B0F2-25EA9BF77722}" srcOrd="0" destOrd="0" presId="urn:microsoft.com/office/officeart/2018/2/layout/IconVerticalSolidList"/>
    <dgm:cxn modelId="{3725481D-2531-4971-A579-26F46586E000}" srcId="{59FAA2DB-E5B2-478B-8B1D-9FCFF5484F7A}" destId="{EA21C12E-3746-477B-949A-B33A0FF5AF1D}" srcOrd="0" destOrd="0" parTransId="{79B82947-58D4-4069-8581-7E77C6D15009}" sibTransId="{4BC1986A-3135-456C-A677-AE37FF51F553}"/>
    <dgm:cxn modelId="{2ACD6D2B-B8FB-4972-8E84-C3FD2634E254}" type="presOf" srcId="{59FAA2DB-E5B2-478B-8B1D-9FCFF5484F7A}" destId="{37DD199A-2469-4AC9-BC89-353D01220E71}" srcOrd="0" destOrd="0" presId="urn:microsoft.com/office/officeart/2018/2/layout/IconVerticalSolidList"/>
    <dgm:cxn modelId="{B689D964-4582-47BF-A7B3-4B60583F9668}" srcId="{59FAA2DB-E5B2-478B-8B1D-9FCFF5484F7A}" destId="{BF217D34-2AB5-4331-A5AB-55B69EB61B3F}" srcOrd="2" destOrd="0" parTransId="{0DE6E9C3-00C8-4FA9-A0D2-A2A11D1D8ED3}" sibTransId="{734F9214-4A87-4C44-A83B-F3DB85AEB010}"/>
    <dgm:cxn modelId="{9B165E84-5788-47EF-9053-425B5DE32D13}" srcId="{59FAA2DB-E5B2-478B-8B1D-9FCFF5484F7A}" destId="{EEAD1BBC-D83F-40CD-A8B7-E280111D1FF8}" srcOrd="1" destOrd="0" parTransId="{C5A75CC7-05F8-4461-A7F6-D12748BED163}" sibTransId="{86CF2D45-7698-4C4D-8C66-C62188DF96F6}"/>
    <dgm:cxn modelId="{D13AF387-CFF8-4283-A534-C59799B66966}" type="presOf" srcId="{EA21C12E-3746-477B-949A-B33A0FF5AF1D}" destId="{48E314B9-13FA-4D89-ABE0-CC0B24C2B2F6}" srcOrd="0" destOrd="0" presId="urn:microsoft.com/office/officeart/2018/2/layout/IconVerticalSolidList"/>
    <dgm:cxn modelId="{E973169F-EB63-4BF7-ABD4-425FC035FEFC}" srcId="{59FAA2DB-E5B2-478B-8B1D-9FCFF5484F7A}" destId="{5EDBED7E-5C78-4FC3-AFC9-FD873CED6C24}" srcOrd="3" destOrd="0" parTransId="{EF9735F0-7165-49E5-B04C-77A84B7A44FC}" sibTransId="{7C49AD56-52BB-4E14-A913-436C72BE8BD0}"/>
    <dgm:cxn modelId="{A79E09B7-B659-4526-A501-254F9DA6F548}" type="presOf" srcId="{BF217D34-2AB5-4331-A5AB-55B69EB61B3F}" destId="{88609F21-03B1-4B8F-9CEA-2252D707E77F}" srcOrd="0" destOrd="0" presId="urn:microsoft.com/office/officeart/2018/2/layout/IconVerticalSolidList"/>
    <dgm:cxn modelId="{C9941EC2-4DDB-4012-82F7-85B1450FB1C0}" type="presOf" srcId="{EEAD1BBC-D83F-40CD-A8B7-E280111D1FF8}" destId="{3F478C6C-A9D3-4A56-BA41-48F39197BBDD}" srcOrd="0" destOrd="0" presId="urn:microsoft.com/office/officeart/2018/2/layout/IconVerticalSolidList"/>
    <dgm:cxn modelId="{0B0861E4-A032-46FB-AE3F-C60745A22412}" type="presParOf" srcId="{37DD199A-2469-4AC9-BC89-353D01220E71}" destId="{683D993D-F068-46AD-AB31-3F1F13D55639}" srcOrd="0" destOrd="0" presId="urn:microsoft.com/office/officeart/2018/2/layout/IconVerticalSolidList"/>
    <dgm:cxn modelId="{CC41AEA0-1F08-40F8-9766-638AABBDE5CD}" type="presParOf" srcId="{683D993D-F068-46AD-AB31-3F1F13D55639}" destId="{FADF8C25-2EDB-4E5A-A05C-759A072724EB}" srcOrd="0" destOrd="0" presId="urn:microsoft.com/office/officeart/2018/2/layout/IconVerticalSolidList"/>
    <dgm:cxn modelId="{F91654FF-F59E-424B-8A37-453EF8045BC6}" type="presParOf" srcId="{683D993D-F068-46AD-AB31-3F1F13D55639}" destId="{BF671399-5C1D-4DCA-A138-F671E8A96E20}" srcOrd="1" destOrd="0" presId="urn:microsoft.com/office/officeart/2018/2/layout/IconVerticalSolidList"/>
    <dgm:cxn modelId="{2C3A8B50-C800-418E-8059-DB8DE55FF8B7}" type="presParOf" srcId="{683D993D-F068-46AD-AB31-3F1F13D55639}" destId="{3677EE3B-9D37-4548-B9F2-00814FCBEE8F}" srcOrd="2" destOrd="0" presId="urn:microsoft.com/office/officeart/2018/2/layout/IconVerticalSolidList"/>
    <dgm:cxn modelId="{C2A503BC-28C5-40C8-968D-6DC284DEA65D}" type="presParOf" srcId="{683D993D-F068-46AD-AB31-3F1F13D55639}" destId="{48E314B9-13FA-4D89-ABE0-CC0B24C2B2F6}" srcOrd="3" destOrd="0" presId="urn:microsoft.com/office/officeart/2018/2/layout/IconVerticalSolidList"/>
    <dgm:cxn modelId="{6F74D3F6-BDCD-4898-B09B-1469750E0E38}" type="presParOf" srcId="{37DD199A-2469-4AC9-BC89-353D01220E71}" destId="{86A1BA02-01B6-4505-A1B6-B3AB8B5375B8}" srcOrd="1" destOrd="0" presId="urn:microsoft.com/office/officeart/2018/2/layout/IconVerticalSolidList"/>
    <dgm:cxn modelId="{64269FC0-36E5-4BDA-AD06-E10965E06716}" type="presParOf" srcId="{37DD199A-2469-4AC9-BC89-353D01220E71}" destId="{9E3D1105-58E2-4145-86E7-A0523C96CF62}" srcOrd="2" destOrd="0" presId="urn:microsoft.com/office/officeart/2018/2/layout/IconVerticalSolidList"/>
    <dgm:cxn modelId="{29A2E863-B1DD-433C-A080-F40CAA68B416}" type="presParOf" srcId="{9E3D1105-58E2-4145-86E7-A0523C96CF62}" destId="{6B302861-0F64-498C-9D44-A3A383788DA6}" srcOrd="0" destOrd="0" presId="urn:microsoft.com/office/officeart/2018/2/layout/IconVerticalSolidList"/>
    <dgm:cxn modelId="{B75C1AFF-0B59-4C40-8E38-0E95090DA662}" type="presParOf" srcId="{9E3D1105-58E2-4145-86E7-A0523C96CF62}" destId="{73018415-D025-4FDA-B152-7E192893BCDA}" srcOrd="1" destOrd="0" presId="urn:microsoft.com/office/officeart/2018/2/layout/IconVerticalSolidList"/>
    <dgm:cxn modelId="{DF0A3E4A-85E3-4373-9870-D55C3295BB6D}" type="presParOf" srcId="{9E3D1105-58E2-4145-86E7-A0523C96CF62}" destId="{A4C0D9F9-8909-4DB8-8AEF-F7F72A458C62}" srcOrd="2" destOrd="0" presId="urn:microsoft.com/office/officeart/2018/2/layout/IconVerticalSolidList"/>
    <dgm:cxn modelId="{1FBA1D22-18B2-4B12-A078-F2AB15F81121}" type="presParOf" srcId="{9E3D1105-58E2-4145-86E7-A0523C96CF62}" destId="{3F478C6C-A9D3-4A56-BA41-48F39197BBDD}" srcOrd="3" destOrd="0" presId="urn:microsoft.com/office/officeart/2018/2/layout/IconVerticalSolidList"/>
    <dgm:cxn modelId="{E931DC5E-B591-485C-8A0B-845AF30453C5}" type="presParOf" srcId="{37DD199A-2469-4AC9-BC89-353D01220E71}" destId="{073A842C-AD43-41BE-AF1C-D1DBB6509AEC}" srcOrd="3" destOrd="0" presId="urn:microsoft.com/office/officeart/2018/2/layout/IconVerticalSolidList"/>
    <dgm:cxn modelId="{31384A77-26A0-438A-A6D4-DED77A7F5005}" type="presParOf" srcId="{37DD199A-2469-4AC9-BC89-353D01220E71}" destId="{5A435D13-CD79-4F01-AA09-0E3CBB38066B}" srcOrd="4" destOrd="0" presId="urn:microsoft.com/office/officeart/2018/2/layout/IconVerticalSolidList"/>
    <dgm:cxn modelId="{FA2CDD81-613F-49CD-831B-81FA95BE1663}" type="presParOf" srcId="{5A435D13-CD79-4F01-AA09-0E3CBB38066B}" destId="{362DE2AB-E007-477A-A754-A72B7E395284}" srcOrd="0" destOrd="0" presId="urn:microsoft.com/office/officeart/2018/2/layout/IconVerticalSolidList"/>
    <dgm:cxn modelId="{EF9744DA-1873-4C7F-B7F6-E2C328FA996F}" type="presParOf" srcId="{5A435D13-CD79-4F01-AA09-0E3CBB38066B}" destId="{708E8407-F7D6-4FB9-A03C-4BC46AD4B3EF}" srcOrd="1" destOrd="0" presId="urn:microsoft.com/office/officeart/2018/2/layout/IconVerticalSolidList"/>
    <dgm:cxn modelId="{797D2C89-7ED7-441E-982C-5E515BF8C997}" type="presParOf" srcId="{5A435D13-CD79-4F01-AA09-0E3CBB38066B}" destId="{DC0C2247-18F6-4ACC-9913-1886594472CF}" srcOrd="2" destOrd="0" presId="urn:microsoft.com/office/officeart/2018/2/layout/IconVerticalSolidList"/>
    <dgm:cxn modelId="{BB8CEE8E-29B0-4D5C-A79B-FD8D12558256}" type="presParOf" srcId="{5A435D13-CD79-4F01-AA09-0E3CBB38066B}" destId="{88609F21-03B1-4B8F-9CEA-2252D707E77F}" srcOrd="3" destOrd="0" presId="urn:microsoft.com/office/officeart/2018/2/layout/IconVerticalSolidList"/>
    <dgm:cxn modelId="{9F0B4D40-DA8C-4BD6-87DD-5D9C07ADF4E0}" type="presParOf" srcId="{37DD199A-2469-4AC9-BC89-353D01220E71}" destId="{345ACC68-48F9-482D-8216-532EF45571C0}" srcOrd="5" destOrd="0" presId="urn:microsoft.com/office/officeart/2018/2/layout/IconVerticalSolidList"/>
    <dgm:cxn modelId="{734825B6-570B-4EDA-B8D4-70E0CCE3E610}" type="presParOf" srcId="{37DD199A-2469-4AC9-BC89-353D01220E71}" destId="{CD48BDD9-7DB7-45E5-AD3D-865176B95408}" srcOrd="6" destOrd="0" presId="urn:microsoft.com/office/officeart/2018/2/layout/IconVerticalSolidList"/>
    <dgm:cxn modelId="{24558C1B-1CB1-49F8-BA59-387946872A01}" type="presParOf" srcId="{CD48BDD9-7DB7-45E5-AD3D-865176B95408}" destId="{674F09BC-7E09-465E-876F-628E399983E8}" srcOrd="0" destOrd="0" presId="urn:microsoft.com/office/officeart/2018/2/layout/IconVerticalSolidList"/>
    <dgm:cxn modelId="{18F02CE6-6CC9-40C7-8B4F-508D2FEFB8E7}" type="presParOf" srcId="{CD48BDD9-7DB7-45E5-AD3D-865176B95408}" destId="{A57C13AD-4FD4-4E5F-B3F4-D7804A878298}" srcOrd="1" destOrd="0" presId="urn:microsoft.com/office/officeart/2018/2/layout/IconVerticalSolidList"/>
    <dgm:cxn modelId="{09E7D6BA-6602-4FD5-93E5-4D8769F646A8}" type="presParOf" srcId="{CD48BDD9-7DB7-45E5-AD3D-865176B95408}" destId="{174875EA-537A-421D-99A9-FA2562A152C7}" srcOrd="2" destOrd="0" presId="urn:microsoft.com/office/officeart/2018/2/layout/IconVerticalSolidList"/>
    <dgm:cxn modelId="{0264DC49-6D00-46CE-B6C9-0E6E7E584746}" type="presParOf" srcId="{CD48BDD9-7DB7-45E5-AD3D-865176B95408}" destId="{350EA0A0-4CE1-4C60-B0F2-25EA9BF777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F8C25-2EDB-4E5A-A05C-759A072724EB}">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71399-5C1D-4DCA-A138-F671E8A96E20}">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314B9-13FA-4D89-ABE0-CC0B24C2B2F6}">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schemeClr val="bg1"/>
              </a:solidFill>
            </a:rPr>
            <a:t>The company's inventory recording practices need further attention, as there are several critical errors. </a:t>
          </a:r>
          <a:endParaRPr lang="en-US" sz="1400" kern="1200" dirty="0">
            <a:solidFill>
              <a:schemeClr val="bg1"/>
            </a:solidFill>
          </a:endParaRPr>
        </a:p>
      </dsp:txBody>
      <dsp:txXfrm>
        <a:off x="1057183" y="1805"/>
        <a:ext cx="9458416" cy="915310"/>
      </dsp:txXfrm>
    </dsp:sp>
    <dsp:sp modelId="{6B302861-0F64-498C-9D44-A3A383788DA6}">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18415-D025-4FDA-B152-7E192893BCDA}">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78C6C-A9D3-4A56-BA41-48F39197BBDD}">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0" i="0" kern="1200" dirty="0">
              <a:solidFill>
                <a:schemeClr val="bg1"/>
              </a:solidFill>
            </a:rPr>
            <a:t>Evaluation is needed for the marketing strategy of certain products, such as Frolic Frappe, Tranquill Toffee Twirl, and Alpine Aloe Aria.</a:t>
          </a:r>
          <a:endParaRPr lang="en-US" sz="1500" kern="1200" dirty="0">
            <a:solidFill>
              <a:schemeClr val="bg1"/>
            </a:solidFill>
          </a:endParaRPr>
        </a:p>
      </dsp:txBody>
      <dsp:txXfrm>
        <a:off x="1057183" y="1145944"/>
        <a:ext cx="9458416" cy="915310"/>
      </dsp:txXfrm>
    </dsp:sp>
    <dsp:sp modelId="{362DE2AB-E007-477A-A754-A72B7E395284}">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E8407-F7D6-4FB9-A03C-4BC46AD4B3E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09F21-03B1-4B8F-9CEA-2252D707E77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0" i="0" kern="1200" dirty="0">
              <a:solidFill>
                <a:schemeClr val="bg1"/>
              </a:solidFill>
            </a:rPr>
            <a:t>For underperforming products, the continuation of production should be questioned, or product development might be necessary.</a:t>
          </a:r>
          <a:endParaRPr lang="en-US" sz="1500" kern="1200" dirty="0">
            <a:solidFill>
              <a:schemeClr val="bg1"/>
            </a:solidFill>
          </a:endParaRPr>
        </a:p>
      </dsp:txBody>
      <dsp:txXfrm>
        <a:off x="1057183" y="2290082"/>
        <a:ext cx="9458416" cy="915310"/>
      </dsp:txXfrm>
    </dsp:sp>
    <dsp:sp modelId="{674F09BC-7E09-465E-876F-628E399983E8}">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C13AD-4FD4-4E5F-B3F4-D7804A878298}">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EA0A0-4CE1-4C60-B0F2-25EA9BF77722}">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0" i="0" kern="1200" dirty="0">
              <a:solidFill>
                <a:schemeClr val="bg1"/>
              </a:solidFill>
            </a:rPr>
            <a:t>The top 5 vendors have been selected as primary suppliers. It is expected that company leadership will foster strong relationships with these 5 vendors to ensure smoother business operations.</a:t>
          </a:r>
          <a:endParaRPr lang="en-US" sz="1500" kern="1200" dirty="0">
            <a:solidFill>
              <a:schemeClr val="bg1"/>
            </a:solidFill>
          </a:endParaRP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56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7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9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8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5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6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8/30/2023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89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8/30/2023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011823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1500136" y="990940"/>
            <a:ext cx="5141964" cy="2838938"/>
          </a:xfrm>
        </p:spPr>
        <p:txBody>
          <a:bodyPr>
            <a:normAutofit fontScale="90000"/>
          </a:bodyPr>
          <a:lstStyle/>
          <a:p>
            <a:r>
              <a:rPr lang="en-US" sz="5400" dirty="0"/>
              <a:t>Beverage</a:t>
            </a:r>
            <a:br>
              <a:rPr lang="en-US" sz="5400" dirty="0"/>
            </a:br>
            <a:r>
              <a:rPr lang="en-US" sz="5400" dirty="0"/>
              <a:t>company Performance Insights</a:t>
            </a:r>
            <a:endParaRPr lang="en-ID" sz="5400" dirty="0">
              <a:solidFill>
                <a:schemeClr val="bg1"/>
              </a:solidFill>
            </a:endParaRPr>
          </a:p>
        </p:txBody>
      </p:sp>
      <p:sp>
        <p:nvSpPr>
          <p:cNvPr id="3" name="Subtitle 2">
            <a:extLst>
              <a:ext uri="{FF2B5EF4-FFF2-40B4-BE49-F238E27FC236}">
                <a16:creationId xmlns:a16="http://schemas.microsoft.com/office/drawing/2014/main" id="{5A9952D4-00B2-F17C-6ACD-2BEFF1CC7934}"/>
              </a:ext>
            </a:extLst>
          </p:cNvPr>
          <p:cNvSpPr>
            <a:spLocks noGrp="1"/>
          </p:cNvSpPr>
          <p:nvPr>
            <p:ph type="subTitle" idx="1"/>
          </p:nvPr>
        </p:nvSpPr>
        <p:spPr>
          <a:xfrm>
            <a:off x="1500151" y="4447591"/>
            <a:ext cx="5141949" cy="1198120"/>
          </a:xfrm>
        </p:spPr>
        <p:txBody>
          <a:bodyPr>
            <a:normAutofit/>
          </a:bodyPr>
          <a:lstStyle/>
          <a:p>
            <a:r>
              <a:rPr lang="en-US" sz="2000" dirty="0">
                <a:solidFill>
                  <a:schemeClr val="bg1"/>
                </a:solidFill>
              </a:rPr>
              <a:t>Muhammad Satrio Pamungkas Suharoyo</a:t>
            </a:r>
            <a:endParaRPr lang="en-ID" sz="2000" dirty="0">
              <a:solidFill>
                <a:schemeClr val="bg1"/>
              </a:solidFill>
            </a:endParaRPr>
          </a:p>
        </p:txBody>
      </p:sp>
      <p:pic>
        <p:nvPicPr>
          <p:cNvPr id="4" name="Picture 3">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l="26067" r="22405"/>
          <a:stretch/>
        </p:blipFill>
        <p:spPr>
          <a:xfrm>
            <a:off x="7480300" y="10"/>
            <a:ext cx="4711700" cy="6857990"/>
          </a:xfrm>
          <a:prstGeom prst="rect">
            <a:avLst/>
          </a:prstGeom>
        </p:spPr>
      </p:pic>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434160" y="718457"/>
            <a:ext cx="6911865" cy="4497355"/>
          </a:xfrm>
        </p:spPr>
        <p:txBody>
          <a:bodyPr anchor="b">
            <a:normAutofit fontScale="90000"/>
          </a:bodyPr>
          <a:lstStyle/>
          <a:p>
            <a:r>
              <a:rPr lang="en-US" sz="5400" dirty="0"/>
              <a:t>Beverage</a:t>
            </a:r>
            <a:br>
              <a:rPr lang="en-US" sz="5400" dirty="0"/>
            </a:br>
            <a:r>
              <a:rPr lang="en-US" sz="5400" dirty="0"/>
              <a:t>company marketing strategy &amp; PRODUC DEVELOPMENT</a:t>
            </a:r>
            <a:endParaRPr lang="en-ID" sz="5400" dirty="0"/>
          </a:p>
        </p:txBody>
      </p:sp>
    </p:spTree>
    <p:extLst>
      <p:ext uri="{BB962C8B-B14F-4D97-AF65-F5344CB8AC3E}">
        <p14:creationId xmlns:p14="http://schemas.microsoft.com/office/powerpoint/2010/main" val="3710857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1E7E8AB2-87D0-193F-1234-9F15DFE6E109}"/>
              </a:ext>
            </a:extLst>
          </p:cNvPr>
          <p:cNvPicPr>
            <a:picLocks noGrp="1" noChangeAspect="1"/>
          </p:cNvPicPr>
          <p:nvPr>
            <p:ph idx="1"/>
          </p:nvPr>
        </p:nvPicPr>
        <p:blipFill rotWithShape="1">
          <a:blip r:embed="rId2"/>
          <a:srcRect b="2278"/>
          <a:stretch/>
        </p:blipFill>
        <p:spPr>
          <a:xfrm>
            <a:off x="307775" y="261437"/>
            <a:ext cx="11576450" cy="6335126"/>
          </a:xfrm>
          <a:prstGeom prst="rect">
            <a:avLst/>
          </a:prstGeom>
        </p:spPr>
      </p:pic>
    </p:spTree>
    <p:extLst>
      <p:ext uri="{BB962C8B-B14F-4D97-AF65-F5344CB8AC3E}">
        <p14:creationId xmlns:p14="http://schemas.microsoft.com/office/powerpoint/2010/main" val="3233305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E0C7-44BC-FCB5-8470-2B923358DC67}"/>
              </a:ext>
            </a:extLst>
          </p:cNvPr>
          <p:cNvSpPr>
            <a:spLocks noGrp="1"/>
          </p:cNvSpPr>
          <p:nvPr>
            <p:ph type="title"/>
          </p:nvPr>
        </p:nvSpPr>
        <p:spPr>
          <a:xfrm>
            <a:off x="838199" y="233863"/>
            <a:ext cx="10877551" cy="801835"/>
          </a:xfrm>
        </p:spPr>
        <p:txBody>
          <a:bodyPr anchor="t">
            <a:normAutofit/>
          </a:bodyPr>
          <a:lstStyle/>
          <a:p>
            <a:r>
              <a:rPr lang="en-US" sz="5000" dirty="0"/>
              <a:t>Top 10 flavor (highest sales)</a:t>
            </a:r>
            <a:endParaRPr lang="en-ID" sz="5000" dirty="0"/>
          </a:p>
        </p:txBody>
      </p:sp>
      <p:sp>
        <p:nvSpPr>
          <p:cNvPr id="15" name="Content Placeholder 14">
            <a:extLst>
              <a:ext uri="{FF2B5EF4-FFF2-40B4-BE49-F238E27FC236}">
                <a16:creationId xmlns:a16="http://schemas.microsoft.com/office/drawing/2014/main" id="{42A5F845-A4E8-E529-38D3-D10AA3018B94}"/>
              </a:ext>
            </a:extLst>
          </p:cNvPr>
          <p:cNvSpPr>
            <a:spLocks noGrp="1"/>
          </p:cNvSpPr>
          <p:nvPr>
            <p:ph idx="1"/>
          </p:nvPr>
        </p:nvSpPr>
        <p:spPr>
          <a:xfrm>
            <a:off x="7709867" y="285958"/>
            <a:ext cx="4124758" cy="6250914"/>
          </a:xfrm>
        </p:spPr>
        <p:txBody>
          <a:bodyPr anchor="ctr">
            <a:normAutofit/>
          </a:bodyPr>
          <a:lstStyle/>
          <a:p>
            <a:r>
              <a:rPr lang="en-US" sz="2000" b="0" i="0" dirty="0">
                <a:effectLst/>
                <a:latin typeface="Söhne"/>
              </a:rPr>
              <a:t>Frolic Frappe is also not the product with the highest quantity of sales. However, it holds the third position as a significant contributor to the company's revenue. </a:t>
            </a:r>
          </a:p>
          <a:p>
            <a:r>
              <a:rPr lang="en-US" sz="2000" b="0" i="0" dirty="0">
                <a:effectLst/>
                <a:latin typeface="Söhne"/>
              </a:rPr>
              <a:t>Most of the products that make it into the top 10 as major revenue contributors for the company do not appear in the top 10 in terms of quantity of sales. </a:t>
            </a:r>
          </a:p>
          <a:p>
            <a:r>
              <a:rPr lang="en-US" sz="2000" dirty="0">
                <a:latin typeface="Söhne"/>
              </a:rPr>
              <a:t>E</a:t>
            </a:r>
            <a:r>
              <a:rPr lang="en-US" sz="2000" b="0" i="0" dirty="0">
                <a:effectLst/>
                <a:latin typeface="Söhne"/>
              </a:rPr>
              <a:t>valuation in the marketing strategy to boost sales for some products such as Frolic Frappe, Tranquill Toffee Twirl, and Alpine Aloe Aria.</a:t>
            </a:r>
            <a:endParaRPr lang="en-US" sz="2000" dirty="0"/>
          </a:p>
        </p:txBody>
      </p:sp>
      <p:pic>
        <p:nvPicPr>
          <p:cNvPr id="7" name="Picture 6">
            <a:extLst>
              <a:ext uri="{FF2B5EF4-FFF2-40B4-BE49-F238E27FC236}">
                <a16:creationId xmlns:a16="http://schemas.microsoft.com/office/drawing/2014/main" id="{4F5A7540-6E67-6D3E-A516-823ED1779F1F}"/>
              </a:ext>
            </a:extLst>
          </p:cNvPr>
          <p:cNvPicPr>
            <a:picLocks noChangeAspect="1"/>
          </p:cNvPicPr>
          <p:nvPr/>
        </p:nvPicPr>
        <p:blipFill>
          <a:blip r:embed="rId2"/>
          <a:stretch>
            <a:fillRect/>
          </a:stretch>
        </p:blipFill>
        <p:spPr>
          <a:xfrm>
            <a:off x="1136787" y="3659675"/>
            <a:ext cx="6274493" cy="2703025"/>
          </a:xfrm>
          <a:prstGeom prst="rect">
            <a:avLst/>
          </a:prstGeom>
        </p:spPr>
      </p:pic>
      <p:sp>
        <p:nvSpPr>
          <p:cNvPr id="8" name="Oval 7">
            <a:extLst>
              <a:ext uri="{FF2B5EF4-FFF2-40B4-BE49-F238E27FC236}">
                <a16:creationId xmlns:a16="http://schemas.microsoft.com/office/drawing/2014/main" id="{052AE2B6-2E59-DC0F-A856-67A8D5DD3B5C}"/>
              </a:ext>
            </a:extLst>
          </p:cNvPr>
          <p:cNvSpPr/>
          <p:nvPr/>
        </p:nvSpPr>
        <p:spPr>
          <a:xfrm>
            <a:off x="4338735" y="4394718"/>
            <a:ext cx="1757265" cy="72156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 name="Picture 12">
            <a:extLst>
              <a:ext uri="{FF2B5EF4-FFF2-40B4-BE49-F238E27FC236}">
                <a16:creationId xmlns:a16="http://schemas.microsoft.com/office/drawing/2014/main" id="{DC890973-38A3-D70B-4369-E207A89B69C9}"/>
              </a:ext>
            </a:extLst>
          </p:cNvPr>
          <p:cNvPicPr>
            <a:picLocks noChangeAspect="1"/>
          </p:cNvPicPr>
          <p:nvPr/>
        </p:nvPicPr>
        <p:blipFill>
          <a:blip r:embed="rId3"/>
          <a:stretch>
            <a:fillRect/>
          </a:stretch>
        </p:blipFill>
        <p:spPr>
          <a:xfrm>
            <a:off x="2719701" y="1035698"/>
            <a:ext cx="2939728" cy="2488170"/>
          </a:xfrm>
          <a:prstGeom prst="rect">
            <a:avLst/>
          </a:prstGeom>
        </p:spPr>
      </p:pic>
      <p:sp>
        <p:nvSpPr>
          <p:cNvPr id="14" name="Oval 13">
            <a:extLst>
              <a:ext uri="{FF2B5EF4-FFF2-40B4-BE49-F238E27FC236}">
                <a16:creationId xmlns:a16="http://schemas.microsoft.com/office/drawing/2014/main" id="{A70A16DF-D1D4-2FD1-1578-DA45E9227E7B}"/>
              </a:ext>
            </a:extLst>
          </p:cNvPr>
          <p:cNvSpPr/>
          <p:nvPr/>
        </p:nvSpPr>
        <p:spPr>
          <a:xfrm>
            <a:off x="2416628" y="1446245"/>
            <a:ext cx="2640563" cy="3244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547752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8D7B1-166A-C0A1-F141-41EEB80A8109}"/>
              </a:ext>
            </a:extLst>
          </p:cNvPr>
          <p:cNvSpPr>
            <a:spLocks noGrp="1"/>
          </p:cNvSpPr>
          <p:nvPr>
            <p:ph type="title"/>
          </p:nvPr>
        </p:nvSpPr>
        <p:spPr>
          <a:xfrm>
            <a:off x="6412091" y="501651"/>
            <a:ext cx="4395340" cy="1716255"/>
          </a:xfrm>
        </p:spPr>
        <p:txBody>
          <a:bodyPr anchor="b">
            <a:normAutofit/>
          </a:bodyPr>
          <a:lstStyle/>
          <a:p>
            <a:r>
              <a:rPr lang="en-US" sz="4600" dirty="0"/>
              <a:t>Total Sales per Size Serving</a:t>
            </a:r>
            <a:endParaRPr lang="en-ID" sz="4600" dirty="0"/>
          </a:p>
        </p:txBody>
      </p:sp>
      <p:sp>
        <p:nvSpPr>
          <p:cNvPr id="53" name="Rectangle 5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21B087-FB7C-C6AD-E7A6-282EE38FB09F}"/>
              </a:ext>
            </a:extLst>
          </p:cNvPr>
          <p:cNvPicPr>
            <a:picLocks noChangeAspect="1"/>
          </p:cNvPicPr>
          <p:nvPr/>
        </p:nvPicPr>
        <p:blipFill>
          <a:blip r:embed="rId2"/>
          <a:stretch>
            <a:fillRect/>
          </a:stretch>
        </p:blipFill>
        <p:spPr>
          <a:xfrm>
            <a:off x="279143" y="773937"/>
            <a:ext cx="5221625" cy="5310126"/>
          </a:xfrm>
          <a:prstGeom prst="rect">
            <a:avLst/>
          </a:prstGeom>
        </p:spPr>
      </p:pic>
      <p:sp>
        <p:nvSpPr>
          <p:cNvPr id="7" name="Content Placeholder 6">
            <a:extLst>
              <a:ext uri="{FF2B5EF4-FFF2-40B4-BE49-F238E27FC236}">
                <a16:creationId xmlns:a16="http://schemas.microsoft.com/office/drawing/2014/main" id="{8A8DC0AF-627B-9BB6-2DC7-E02380DF5BB8}"/>
              </a:ext>
            </a:extLst>
          </p:cNvPr>
          <p:cNvSpPr>
            <a:spLocks noGrp="1"/>
          </p:cNvSpPr>
          <p:nvPr>
            <p:ph idx="1"/>
          </p:nvPr>
        </p:nvSpPr>
        <p:spPr>
          <a:xfrm>
            <a:off x="6392583" y="2645922"/>
            <a:ext cx="4434721" cy="3710427"/>
          </a:xfrm>
        </p:spPr>
        <p:txBody>
          <a:bodyPr anchor="t">
            <a:normAutofit/>
          </a:bodyPr>
          <a:lstStyle/>
          <a:p>
            <a:r>
              <a:rPr lang="en-US" sz="2400" b="0" i="0" dirty="0">
                <a:effectLst/>
                <a:latin typeface="Söhne"/>
              </a:rPr>
              <a:t>It is clear that the 750ml size is favored, with the highest total purchases among all sizes. </a:t>
            </a:r>
          </a:p>
          <a:p>
            <a:r>
              <a:rPr lang="en-US" sz="2400" b="0" i="0" dirty="0">
                <a:effectLst/>
                <a:latin typeface="Söhne"/>
              </a:rPr>
              <a:t>For the 300ml, 1 liter, and 50ml sizes, the continuation of their production needs to be considered.</a:t>
            </a:r>
            <a:endParaRPr lang="en-ID" sz="2400" dirty="0"/>
          </a:p>
        </p:txBody>
      </p:sp>
      <p:cxnSp>
        <p:nvCxnSpPr>
          <p:cNvPr id="55" name="Straight Connector 5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5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FAA96C-B4F7-082E-D787-6C01C4E0E3EA}"/>
              </a:ext>
            </a:extLst>
          </p:cNvPr>
          <p:cNvSpPr>
            <a:spLocks noGrp="1"/>
          </p:cNvSpPr>
          <p:nvPr>
            <p:ph type="title"/>
          </p:nvPr>
        </p:nvSpPr>
        <p:spPr>
          <a:xfrm>
            <a:off x="6657715" y="467271"/>
            <a:ext cx="4195674" cy="2052522"/>
          </a:xfrm>
        </p:spPr>
        <p:txBody>
          <a:bodyPr anchor="b">
            <a:normAutofit/>
          </a:bodyPr>
          <a:lstStyle/>
          <a:p>
            <a:r>
              <a:rPr lang="en-US" sz="4800" dirty="0"/>
              <a:t>Lowest Sales Quantity</a:t>
            </a:r>
            <a:endParaRPr lang="en-ID" sz="4800" dirty="0"/>
          </a:p>
        </p:txBody>
      </p:sp>
      <p:sp>
        <p:nvSpPr>
          <p:cNvPr id="29"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Content Placeholder 4">
            <a:extLst>
              <a:ext uri="{FF2B5EF4-FFF2-40B4-BE49-F238E27FC236}">
                <a16:creationId xmlns:a16="http://schemas.microsoft.com/office/drawing/2014/main" id="{721D411C-058E-CE8A-A05B-88DCF85032D1}"/>
              </a:ext>
            </a:extLst>
          </p:cNvPr>
          <p:cNvPicPr>
            <a:picLocks noChangeAspect="1"/>
          </p:cNvPicPr>
          <p:nvPr/>
        </p:nvPicPr>
        <p:blipFill rotWithShape="1">
          <a:blip r:embed="rId2"/>
          <a:srcRect b="12849"/>
          <a:stretch/>
        </p:blipFill>
        <p:spPr>
          <a:xfrm>
            <a:off x="1004956" y="1873416"/>
            <a:ext cx="4397987" cy="3117683"/>
          </a:xfrm>
          <a:prstGeom prst="rect">
            <a:avLst/>
          </a:prstGeom>
        </p:spPr>
      </p:pic>
      <p:sp>
        <p:nvSpPr>
          <p:cNvPr id="9" name="Content Placeholder 8">
            <a:extLst>
              <a:ext uri="{FF2B5EF4-FFF2-40B4-BE49-F238E27FC236}">
                <a16:creationId xmlns:a16="http://schemas.microsoft.com/office/drawing/2014/main" id="{9B3B82B9-A2FB-E151-9C41-FE9718A41FA0}"/>
              </a:ext>
            </a:extLst>
          </p:cNvPr>
          <p:cNvSpPr>
            <a:spLocks noGrp="1"/>
          </p:cNvSpPr>
          <p:nvPr>
            <p:ph idx="1"/>
          </p:nvPr>
        </p:nvSpPr>
        <p:spPr>
          <a:xfrm>
            <a:off x="6695359" y="2990818"/>
            <a:ext cx="4158031" cy="2913872"/>
          </a:xfrm>
        </p:spPr>
        <p:txBody>
          <a:bodyPr anchor="t">
            <a:normAutofit/>
          </a:bodyPr>
          <a:lstStyle/>
          <a:p>
            <a:r>
              <a:rPr lang="en-US" sz="2400" b="0" i="0" dirty="0">
                <a:effectLst/>
                <a:latin typeface="Söhne"/>
              </a:rPr>
              <a:t>The sustainability of producing these products needs to be considered. </a:t>
            </a:r>
          </a:p>
          <a:p>
            <a:r>
              <a:rPr lang="en-US" sz="2400" dirty="0">
                <a:latin typeface="Söhne"/>
              </a:rPr>
              <a:t>N</a:t>
            </a:r>
            <a:r>
              <a:rPr lang="en-US" sz="2400" b="0" i="0" dirty="0">
                <a:effectLst/>
                <a:latin typeface="Söhne"/>
              </a:rPr>
              <a:t>eed product development, such as flavor modifications.</a:t>
            </a:r>
            <a:endParaRPr lang="en-US" sz="2400" dirty="0"/>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174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D7B1-166A-C0A1-F141-41EEB80A8109}"/>
              </a:ext>
            </a:extLst>
          </p:cNvPr>
          <p:cNvSpPr>
            <a:spLocks noGrp="1"/>
          </p:cNvSpPr>
          <p:nvPr>
            <p:ph type="title"/>
          </p:nvPr>
        </p:nvSpPr>
        <p:spPr>
          <a:xfrm>
            <a:off x="6412091" y="501651"/>
            <a:ext cx="4395340" cy="1716255"/>
          </a:xfrm>
        </p:spPr>
        <p:txBody>
          <a:bodyPr anchor="b">
            <a:normAutofit/>
          </a:bodyPr>
          <a:lstStyle/>
          <a:p>
            <a:r>
              <a:rPr lang="en-US" sz="4800" dirty="0">
                <a:latin typeface="Söhne"/>
              </a:rPr>
              <a:t>N</a:t>
            </a:r>
            <a:r>
              <a:rPr lang="en-US" sz="4800" b="0" i="0" dirty="0">
                <a:effectLst/>
                <a:latin typeface="Söhne"/>
              </a:rPr>
              <a:t>on-Performing </a:t>
            </a:r>
            <a:r>
              <a:rPr lang="en-US" sz="4800" dirty="0">
                <a:latin typeface="Söhne"/>
              </a:rPr>
              <a:t>P</a:t>
            </a:r>
            <a:r>
              <a:rPr lang="en-US" sz="4800" b="0" i="0" dirty="0">
                <a:effectLst/>
                <a:latin typeface="Söhne"/>
              </a:rPr>
              <a:t>roducts</a:t>
            </a:r>
            <a:endParaRPr lang="en-ID" sz="4600" dirty="0"/>
          </a:p>
        </p:txBody>
      </p:sp>
      <p:sp>
        <p:nvSpPr>
          <p:cNvPr id="7" name="Content Placeholder 6">
            <a:extLst>
              <a:ext uri="{FF2B5EF4-FFF2-40B4-BE49-F238E27FC236}">
                <a16:creationId xmlns:a16="http://schemas.microsoft.com/office/drawing/2014/main" id="{8A8DC0AF-627B-9BB6-2DC7-E02380DF5BB8}"/>
              </a:ext>
            </a:extLst>
          </p:cNvPr>
          <p:cNvSpPr>
            <a:spLocks noGrp="1"/>
          </p:cNvSpPr>
          <p:nvPr>
            <p:ph idx="1"/>
          </p:nvPr>
        </p:nvSpPr>
        <p:spPr>
          <a:xfrm>
            <a:off x="6392583" y="2645922"/>
            <a:ext cx="4434721" cy="3586927"/>
          </a:xfrm>
        </p:spPr>
        <p:txBody>
          <a:bodyPr anchor="t">
            <a:noAutofit/>
          </a:bodyPr>
          <a:lstStyle/>
          <a:p>
            <a:r>
              <a:rPr lang="en-US" sz="2400" b="0" i="0" dirty="0">
                <a:effectLst/>
                <a:latin typeface="Söhne"/>
              </a:rPr>
              <a:t>There are 725 unsold items, with Pearl Pop contributing the most. </a:t>
            </a:r>
          </a:p>
          <a:p>
            <a:r>
              <a:rPr lang="en-US" sz="2400" b="0" i="0" dirty="0">
                <a:effectLst/>
                <a:latin typeface="Söhne"/>
              </a:rPr>
              <a:t>The continuation of producing Pearl Pop and Sparkling Apricot Ambrosia needs to be considered.</a:t>
            </a:r>
            <a:endParaRPr lang="en-ID" sz="2400" dirty="0"/>
          </a:p>
        </p:txBody>
      </p:sp>
      <p:pic>
        <p:nvPicPr>
          <p:cNvPr id="9" name="Picture 8">
            <a:extLst>
              <a:ext uri="{FF2B5EF4-FFF2-40B4-BE49-F238E27FC236}">
                <a16:creationId xmlns:a16="http://schemas.microsoft.com/office/drawing/2014/main" id="{F1ABBCE0-4939-B16D-7229-12FCA188A715}"/>
              </a:ext>
            </a:extLst>
          </p:cNvPr>
          <p:cNvPicPr>
            <a:picLocks noChangeAspect="1"/>
          </p:cNvPicPr>
          <p:nvPr/>
        </p:nvPicPr>
        <p:blipFill>
          <a:blip r:embed="rId2"/>
          <a:stretch>
            <a:fillRect/>
          </a:stretch>
        </p:blipFill>
        <p:spPr>
          <a:xfrm>
            <a:off x="1940767" y="305683"/>
            <a:ext cx="2564557" cy="2213248"/>
          </a:xfrm>
          <a:prstGeom prst="rect">
            <a:avLst/>
          </a:prstGeom>
        </p:spPr>
      </p:pic>
      <p:pic>
        <p:nvPicPr>
          <p:cNvPr id="4" name="Picture 3">
            <a:extLst>
              <a:ext uri="{FF2B5EF4-FFF2-40B4-BE49-F238E27FC236}">
                <a16:creationId xmlns:a16="http://schemas.microsoft.com/office/drawing/2014/main" id="{E1A55C24-A383-0D50-B4F0-3515C7F6B226}"/>
              </a:ext>
            </a:extLst>
          </p:cNvPr>
          <p:cNvPicPr>
            <a:picLocks noChangeAspect="1"/>
          </p:cNvPicPr>
          <p:nvPr/>
        </p:nvPicPr>
        <p:blipFill>
          <a:blip r:embed="rId3"/>
          <a:stretch>
            <a:fillRect/>
          </a:stretch>
        </p:blipFill>
        <p:spPr>
          <a:xfrm>
            <a:off x="1545671" y="2645922"/>
            <a:ext cx="3493054" cy="3060478"/>
          </a:xfrm>
          <a:prstGeom prst="rect">
            <a:avLst/>
          </a:prstGeom>
        </p:spPr>
      </p:pic>
      <p:sp>
        <p:nvSpPr>
          <p:cNvPr id="5" name="Oval 4">
            <a:extLst>
              <a:ext uri="{FF2B5EF4-FFF2-40B4-BE49-F238E27FC236}">
                <a16:creationId xmlns:a16="http://schemas.microsoft.com/office/drawing/2014/main" id="{C559E32D-43E5-FB50-AEF3-3C9253ADB509}"/>
              </a:ext>
            </a:extLst>
          </p:cNvPr>
          <p:cNvSpPr/>
          <p:nvPr/>
        </p:nvSpPr>
        <p:spPr>
          <a:xfrm>
            <a:off x="1278295" y="3069771"/>
            <a:ext cx="3903306" cy="5878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99327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508805" y="541175"/>
            <a:ext cx="6911865" cy="4497355"/>
          </a:xfrm>
        </p:spPr>
        <p:txBody>
          <a:bodyPr anchor="b">
            <a:normAutofit/>
          </a:bodyPr>
          <a:lstStyle/>
          <a:p>
            <a:r>
              <a:rPr lang="en-US" sz="5400" dirty="0"/>
              <a:t>Beverage</a:t>
            </a:r>
            <a:br>
              <a:rPr lang="en-US" sz="5400" dirty="0"/>
            </a:br>
            <a:r>
              <a:rPr lang="en-US" sz="5400" dirty="0"/>
              <a:t>company </a:t>
            </a:r>
            <a:r>
              <a:rPr lang="en-US" sz="5400" dirty="0" err="1"/>
              <a:t>MANAGINg</a:t>
            </a:r>
            <a:r>
              <a:rPr lang="en-US" sz="5400" dirty="0"/>
              <a:t> KEY VENDOR</a:t>
            </a:r>
            <a:endParaRPr lang="en-ID" sz="5400" dirty="0"/>
          </a:p>
        </p:txBody>
      </p:sp>
    </p:spTree>
    <p:extLst>
      <p:ext uri="{BB962C8B-B14F-4D97-AF65-F5344CB8AC3E}">
        <p14:creationId xmlns:p14="http://schemas.microsoft.com/office/powerpoint/2010/main" val="338871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EEB25-3048-67CC-72DC-1EFF12B2CAA9}"/>
              </a:ext>
            </a:extLst>
          </p:cNvPr>
          <p:cNvSpPr>
            <a:spLocks noGrp="1"/>
          </p:cNvSpPr>
          <p:nvPr>
            <p:ph type="title"/>
          </p:nvPr>
        </p:nvSpPr>
        <p:spPr>
          <a:xfrm>
            <a:off x="6392583" y="655473"/>
            <a:ext cx="4395340" cy="1017756"/>
          </a:xfrm>
        </p:spPr>
        <p:txBody>
          <a:bodyPr anchor="b">
            <a:normAutofit/>
          </a:bodyPr>
          <a:lstStyle/>
          <a:p>
            <a:r>
              <a:rPr lang="en-US" sz="5400" dirty="0"/>
              <a:t>Key Vendors</a:t>
            </a:r>
            <a:endParaRPr lang="en-ID" sz="5400" dirty="0"/>
          </a:p>
        </p:txBody>
      </p:sp>
      <p:sp>
        <p:nvSpPr>
          <p:cNvPr id="32" name="Rectangle 3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87BA948-F765-728C-1C1C-FA690F5372FC}"/>
              </a:ext>
            </a:extLst>
          </p:cNvPr>
          <p:cNvPicPr>
            <a:picLocks noChangeAspect="1"/>
          </p:cNvPicPr>
          <p:nvPr/>
        </p:nvPicPr>
        <p:blipFill>
          <a:blip r:embed="rId2"/>
          <a:stretch>
            <a:fillRect/>
          </a:stretch>
        </p:blipFill>
        <p:spPr>
          <a:xfrm>
            <a:off x="71405" y="1533525"/>
            <a:ext cx="5622936" cy="3781425"/>
          </a:xfrm>
          <a:prstGeom prst="rect">
            <a:avLst/>
          </a:prstGeom>
        </p:spPr>
      </p:pic>
      <p:sp>
        <p:nvSpPr>
          <p:cNvPr id="9" name="Content Placeholder 8">
            <a:extLst>
              <a:ext uri="{FF2B5EF4-FFF2-40B4-BE49-F238E27FC236}">
                <a16:creationId xmlns:a16="http://schemas.microsoft.com/office/drawing/2014/main" id="{2A736F55-FB92-018E-B908-8867A21EB339}"/>
              </a:ext>
            </a:extLst>
          </p:cNvPr>
          <p:cNvSpPr>
            <a:spLocks noGrp="1"/>
          </p:cNvSpPr>
          <p:nvPr>
            <p:ph idx="1"/>
          </p:nvPr>
        </p:nvSpPr>
        <p:spPr>
          <a:xfrm>
            <a:off x="6392583" y="2209800"/>
            <a:ext cx="4434721" cy="4146549"/>
          </a:xfrm>
        </p:spPr>
        <p:txBody>
          <a:bodyPr anchor="t">
            <a:normAutofit/>
          </a:bodyPr>
          <a:lstStyle/>
          <a:p>
            <a:r>
              <a:rPr lang="en-US" sz="2400" b="0" i="0" dirty="0">
                <a:effectLst/>
                <a:latin typeface="Söhne"/>
              </a:rPr>
              <a:t>Selecting the top 5 vendors is essential to enhance future logistics operations, making operations way more effective. </a:t>
            </a:r>
          </a:p>
          <a:p>
            <a:r>
              <a:rPr lang="en-US" sz="2400" b="0" i="0" dirty="0">
                <a:effectLst/>
                <a:latin typeface="Söhne"/>
              </a:rPr>
              <a:t>It is expected that company leadership will foster strong relationships with these 5 vendors to ensure smoother business operations.</a:t>
            </a:r>
            <a:endParaRPr lang="en-US" sz="2400" dirty="0"/>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7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A2EF1DB-5AE7-AC33-EFAD-93EDE4B561EF}"/>
              </a:ext>
            </a:extLst>
          </p:cNvPr>
          <p:cNvSpPr>
            <a:spLocks noGrp="1"/>
          </p:cNvSpPr>
          <p:nvPr>
            <p:ph type="title"/>
          </p:nvPr>
        </p:nvSpPr>
        <p:spPr>
          <a:xfrm>
            <a:off x="838200" y="365125"/>
            <a:ext cx="9804918" cy="1325563"/>
          </a:xfrm>
        </p:spPr>
        <p:txBody>
          <a:bodyPr>
            <a:normAutofit/>
          </a:bodyPr>
          <a:lstStyle/>
          <a:p>
            <a:r>
              <a:rPr lang="en-US">
                <a:solidFill>
                  <a:schemeClr val="bg1"/>
                </a:solidFill>
              </a:rPr>
              <a:t>CONCLUSION</a:t>
            </a:r>
            <a:endParaRPr lang="en-ID">
              <a:solidFill>
                <a:schemeClr val="bg1"/>
              </a:solidFill>
            </a:endParaRP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165B81C0-EDAF-A301-EA1B-65368D4A0387}"/>
              </a:ext>
            </a:extLst>
          </p:cNvPr>
          <p:cNvGraphicFramePr>
            <a:graphicFrameLocks noGrp="1"/>
          </p:cNvGraphicFramePr>
          <p:nvPr>
            <p:ph idx="1"/>
            <p:extLst>
              <p:ext uri="{D42A27DB-BD31-4B8C-83A1-F6EECF244321}">
                <p14:modId xmlns:p14="http://schemas.microsoft.com/office/powerpoint/2010/main" val="2382227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6161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erial view of a highway near the ocean">
            <a:extLst>
              <a:ext uri="{FF2B5EF4-FFF2-40B4-BE49-F238E27FC236}">
                <a16:creationId xmlns:a16="http://schemas.microsoft.com/office/drawing/2014/main" id="{7440A8D4-9EAB-0F95-67E4-A8714381D2AF}"/>
              </a:ext>
            </a:extLst>
          </p:cNvPr>
          <p:cNvPicPr>
            <a:picLocks noChangeAspect="1"/>
          </p:cNvPicPr>
          <p:nvPr/>
        </p:nvPicPr>
        <p:blipFill rotWithShape="1">
          <a:blip r:embed="rId2">
            <a:duotone>
              <a:schemeClr val="accent1">
                <a:shade val="45000"/>
                <a:satMod val="135000"/>
              </a:schemeClr>
              <a:prstClr val="white"/>
            </a:duotone>
            <a:alphaModFix amt="35000"/>
          </a:blip>
          <a:srcRect t="5858" b="19142"/>
          <a:stretch/>
        </p:blipFill>
        <p:spPr>
          <a:xfrm>
            <a:off x="20" y="-8877"/>
            <a:ext cx="12191980" cy="6858000"/>
          </a:xfrm>
          <a:prstGeom prst="rect">
            <a:avLst/>
          </a:prstGeom>
        </p:spPr>
      </p:pic>
      <p:sp>
        <p:nvSpPr>
          <p:cNvPr id="2" name="Title 1">
            <a:extLst>
              <a:ext uri="{FF2B5EF4-FFF2-40B4-BE49-F238E27FC236}">
                <a16:creationId xmlns:a16="http://schemas.microsoft.com/office/drawing/2014/main" id="{494B9D17-357F-0BD5-D850-F8FD83844DA2}"/>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rgbClr val="FFFFFF"/>
                </a:solidFill>
                <a:latin typeface="+mj-lt"/>
                <a:ea typeface="+mj-ea"/>
                <a:cs typeface="+mj-cs"/>
              </a:rPr>
              <a:t>THANK YOU</a:t>
            </a:r>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955640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Background</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p:txBody>
          <a:bodyPr>
            <a:normAutofit/>
          </a:bodyPr>
          <a:lstStyle/>
          <a:p>
            <a:r>
              <a:rPr lang="en-US" sz="3200" b="0" i="0" dirty="0">
                <a:effectLst/>
                <a:latin typeface="Söhne"/>
              </a:rPr>
              <a:t>The company (established just 5 years ago), has already experienced rapid growth. </a:t>
            </a:r>
          </a:p>
          <a:p>
            <a:r>
              <a:rPr lang="en-US" sz="3200" b="0" i="0" dirty="0">
                <a:effectLst/>
                <a:latin typeface="Söhne"/>
              </a:rPr>
              <a:t>In 2018, its sales reached 5 million dollars. </a:t>
            </a:r>
          </a:p>
          <a:p>
            <a:r>
              <a:rPr lang="en-US" sz="3200" dirty="0">
                <a:latin typeface="Söhne"/>
              </a:rPr>
              <a:t>O</a:t>
            </a:r>
            <a:r>
              <a:rPr lang="en-US" sz="3200" b="0" i="0" dirty="0">
                <a:effectLst/>
                <a:latin typeface="Söhne"/>
              </a:rPr>
              <a:t>ffers a unique and diverse range of products that define their distinctive identity.</a:t>
            </a:r>
            <a:endParaRPr lang="en-ID" sz="3200" dirty="0"/>
          </a:p>
        </p:txBody>
      </p:sp>
    </p:spTree>
    <p:extLst>
      <p:ext uri="{BB962C8B-B14F-4D97-AF65-F5344CB8AC3E}">
        <p14:creationId xmlns:p14="http://schemas.microsoft.com/office/powerpoint/2010/main" val="356935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Goals</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a:xfrm>
            <a:off x="838200" y="1825625"/>
            <a:ext cx="10515600" cy="3128930"/>
          </a:xfrm>
        </p:spPr>
        <p:txBody>
          <a:bodyPr>
            <a:normAutofit/>
          </a:bodyPr>
          <a:lstStyle/>
          <a:p>
            <a:r>
              <a:rPr lang="en-US" sz="3200" b="0" i="0" dirty="0">
                <a:effectLst/>
                <a:latin typeface="Söhne"/>
              </a:rPr>
              <a:t>Verifying inventory items completeness</a:t>
            </a:r>
          </a:p>
          <a:p>
            <a:r>
              <a:rPr lang="en-US" sz="3200" dirty="0">
                <a:latin typeface="Söhne"/>
              </a:rPr>
              <a:t>A</a:t>
            </a:r>
            <a:r>
              <a:rPr lang="en-US" sz="3200" b="0" i="0" dirty="0">
                <a:effectLst/>
                <a:latin typeface="Söhne"/>
              </a:rPr>
              <a:t>nalyzing company performance to focus on marketing strategies and product development</a:t>
            </a:r>
          </a:p>
          <a:p>
            <a:r>
              <a:rPr lang="en-US" sz="3200" dirty="0">
                <a:latin typeface="Söhne"/>
              </a:rPr>
              <a:t>D</a:t>
            </a:r>
            <a:r>
              <a:rPr lang="en-US" sz="3200" b="0" i="0" dirty="0">
                <a:effectLst/>
                <a:latin typeface="Söhne"/>
              </a:rPr>
              <a:t>etermining key vendors for purchasing and sales logistics</a:t>
            </a:r>
          </a:p>
          <a:p>
            <a:r>
              <a:rPr lang="en-US" sz="3200" dirty="0">
                <a:latin typeface="Söhne"/>
              </a:rPr>
              <a:t>I</a:t>
            </a:r>
            <a:r>
              <a:rPr lang="en-US" sz="3200" b="0" i="0" dirty="0">
                <a:effectLst/>
                <a:latin typeface="Söhne"/>
              </a:rPr>
              <a:t>dentifying non-performing products</a:t>
            </a:r>
            <a:endParaRPr lang="en-ID" sz="3200" dirty="0"/>
          </a:p>
        </p:txBody>
      </p:sp>
    </p:spTree>
    <p:extLst>
      <p:ext uri="{BB962C8B-B14F-4D97-AF65-F5344CB8AC3E}">
        <p14:creationId xmlns:p14="http://schemas.microsoft.com/office/powerpoint/2010/main" val="39579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11AD-F099-E793-0383-0227D51EF11E}"/>
              </a:ext>
            </a:extLst>
          </p:cNvPr>
          <p:cNvSpPr>
            <a:spLocks noGrp="1"/>
          </p:cNvSpPr>
          <p:nvPr>
            <p:ph type="title"/>
          </p:nvPr>
        </p:nvSpPr>
        <p:spPr/>
        <p:txBody>
          <a:bodyPr/>
          <a:lstStyle/>
          <a:p>
            <a:r>
              <a:rPr lang="en-ID" b="0" i="0" dirty="0">
                <a:effectLst/>
                <a:latin typeface="Söhne"/>
              </a:rPr>
              <a:t>List of provided data</a:t>
            </a:r>
            <a:endParaRPr lang="en-ID" dirty="0"/>
          </a:p>
        </p:txBody>
      </p:sp>
      <p:sp>
        <p:nvSpPr>
          <p:cNvPr id="3" name="Content Placeholder 2">
            <a:extLst>
              <a:ext uri="{FF2B5EF4-FFF2-40B4-BE49-F238E27FC236}">
                <a16:creationId xmlns:a16="http://schemas.microsoft.com/office/drawing/2014/main" id="{B70A6D4B-3313-B8DC-4214-B0FDE8C165BF}"/>
              </a:ext>
            </a:extLst>
          </p:cNvPr>
          <p:cNvSpPr>
            <a:spLocks noGrp="1"/>
          </p:cNvSpPr>
          <p:nvPr>
            <p:ph idx="1"/>
          </p:nvPr>
        </p:nvSpPr>
        <p:spPr/>
        <p:txBody>
          <a:bodyPr>
            <a:normAutofit/>
          </a:bodyPr>
          <a:lstStyle/>
          <a:p>
            <a:r>
              <a:rPr lang="en-US" sz="3200" b="1" dirty="0">
                <a:effectLst/>
                <a:latin typeface="Söhne"/>
                <a:ea typeface="Calibri" panose="020F0502020204030204" pitchFamily="34" charset="0"/>
                <a:cs typeface="Times New Roman" panose="02020603050405020304" pitchFamily="18" charset="0"/>
              </a:rPr>
              <a:t>Beginning Inventory</a:t>
            </a:r>
            <a:r>
              <a:rPr lang="en-US" sz="3200" dirty="0">
                <a:effectLst/>
                <a:latin typeface="Söhne"/>
                <a:ea typeface="Calibri" panose="020F0502020204030204" pitchFamily="34" charset="0"/>
                <a:cs typeface="Times New Roman" panose="02020603050405020304" pitchFamily="18" charset="0"/>
              </a:rPr>
              <a:t> : List of inventory status at the beginning of Fiscal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Ending Inventory</a:t>
            </a:r>
            <a:r>
              <a:rPr lang="en-US" sz="3200" dirty="0">
                <a:effectLst/>
                <a:latin typeface="Söhne"/>
                <a:ea typeface="Calibri" panose="020F0502020204030204" pitchFamily="34" charset="0"/>
                <a:cs typeface="Times New Roman" panose="02020603050405020304" pitchFamily="18" charset="0"/>
              </a:rPr>
              <a:t> : List of inventory status at the end of Fiscal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Purchases</a:t>
            </a:r>
            <a:r>
              <a:rPr lang="en-US" sz="3200" dirty="0">
                <a:effectLst/>
                <a:latin typeface="Söhne"/>
                <a:ea typeface="Calibri" panose="020F0502020204030204" pitchFamily="34" charset="0"/>
                <a:cs typeface="Times New Roman" panose="02020603050405020304" pitchFamily="18" charset="0"/>
              </a:rPr>
              <a:t> : List of purchasing activities throughout the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Sales</a:t>
            </a:r>
            <a:r>
              <a:rPr lang="en-US" sz="3200" dirty="0">
                <a:effectLst/>
                <a:latin typeface="Söhne"/>
                <a:ea typeface="Calibri" panose="020F0502020204030204" pitchFamily="34" charset="0"/>
                <a:cs typeface="Times New Roman" panose="02020603050405020304" pitchFamily="18" charset="0"/>
              </a:rPr>
              <a:t> : List of sales activities throughout the year</a:t>
            </a:r>
            <a:endParaRPr lang="en-ID" sz="3200" dirty="0">
              <a:effectLst/>
              <a:latin typeface="Söhne"/>
              <a:ea typeface="Calibri" panose="020F0502020204030204" pitchFamily="34" charset="0"/>
              <a:cs typeface="Times New Roman" panose="02020603050405020304" pitchFamily="18" charset="0"/>
            </a:endParaRPr>
          </a:p>
          <a:p>
            <a:endParaRPr lang="en-ID" sz="3200" dirty="0">
              <a:latin typeface="Söhne"/>
            </a:endParaRPr>
          </a:p>
        </p:txBody>
      </p:sp>
    </p:spTree>
    <p:extLst>
      <p:ext uri="{BB962C8B-B14F-4D97-AF65-F5344CB8AC3E}">
        <p14:creationId xmlns:p14="http://schemas.microsoft.com/office/powerpoint/2010/main" val="172795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686086" y="1800808"/>
            <a:ext cx="6352027" cy="3107094"/>
          </a:xfrm>
        </p:spPr>
        <p:txBody>
          <a:bodyPr anchor="b">
            <a:normAutofit/>
          </a:bodyPr>
          <a:lstStyle/>
          <a:p>
            <a:r>
              <a:rPr lang="en-US" sz="5400" dirty="0"/>
              <a:t>Beverage company LOGISTIC Insights</a:t>
            </a:r>
            <a:endParaRPr lang="en-ID" sz="5400" dirty="0"/>
          </a:p>
        </p:txBody>
      </p:sp>
    </p:spTree>
    <p:extLst>
      <p:ext uri="{BB962C8B-B14F-4D97-AF65-F5344CB8AC3E}">
        <p14:creationId xmlns:p14="http://schemas.microsoft.com/office/powerpoint/2010/main" val="329197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a:xfrm>
            <a:off x="838200" y="617052"/>
            <a:ext cx="10515600" cy="1006476"/>
          </a:xfrm>
        </p:spPr>
        <p:txBody>
          <a:bodyPr>
            <a:normAutofit fontScale="90000"/>
          </a:bodyPr>
          <a:lstStyle/>
          <a:p>
            <a:pPr algn="ctr"/>
            <a:r>
              <a:rPr lang="en-US" sz="4400" b="0" i="0" dirty="0">
                <a:effectLst/>
                <a:latin typeface="Söhne"/>
              </a:rPr>
              <a:t>Verify inventory items completeness using SQL</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a:xfrm>
            <a:off x="838200" y="1912774"/>
            <a:ext cx="10515600" cy="3582957"/>
          </a:xfrm>
        </p:spPr>
        <p:txBody>
          <a:bodyPr/>
          <a:lstStyle/>
          <a:p>
            <a:pPr algn="l"/>
            <a:r>
              <a:rPr lang="en-US" dirty="0">
                <a:latin typeface="Söhne"/>
              </a:rPr>
              <a:t>C</a:t>
            </a:r>
            <a:r>
              <a:rPr lang="en-US" b="0" i="0" dirty="0">
                <a:effectLst/>
                <a:latin typeface="Söhne"/>
              </a:rPr>
              <a:t>reated a new variable called 'stock after purchase' by adding the initial stock with purchase data. </a:t>
            </a:r>
          </a:p>
          <a:p>
            <a:pPr algn="l"/>
            <a:r>
              <a:rPr lang="en-US" dirty="0">
                <a:latin typeface="Söhne"/>
              </a:rPr>
              <a:t>C</a:t>
            </a:r>
            <a:r>
              <a:rPr lang="en-US" b="0" i="0" dirty="0">
                <a:effectLst/>
                <a:latin typeface="Söhne"/>
              </a:rPr>
              <a:t>reated another new variable named 'remaining stock' by subtracting the 'stock after purchase' from sales data.</a:t>
            </a:r>
          </a:p>
          <a:p>
            <a:pPr algn="l"/>
            <a:r>
              <a:rPr lang="en-US" dirty="0">
                <a:latin typeface="Söhne"/>
              </a:rPr>
              <a:t>V</a:t>
            </a:r>
            <a:r>
              <a:rPr lang="en-US" b="0" i="0" dirty="0">
                <a:effectLst/>
                <a:latin typeface="Söhne"/>
              </a:rPr>
              <a:t>alidated the data by comparing the 'remaining stock' with the end-of-stock data. </a:t>
            </a:r>
          </a:p>
          <a:p>
            <a:pPr algn="l"/>
            <a:r>
              <a:rPr lang="en-US" b="0" i="0" dirty="0">
                <a:effectLst/>
                <a:latin typeface="Söhne"/>
              </a:rPr>
              <a:t>After the data has been processed, several errors were identified.</a:t>
            </a:r>
          </a:p>
          <a:p>
            <a:pPr algn="l"/>
            <a:endParaRPr lang="en-US" b="0" i="0" dirty="0">
              <a:effectLst/>
              <a:latin typeface="Söhne"/>
            </a:endParaRPr>
          </a:p>
        </p:txBody>
      </p:sp>
    </p:spTree>
    <p:extLst>
      <p:ext uri="{BB962C8B-B14F-4D97-AF65-F5344CB8AC3E}">
        <p14:creationId xmlns:p14="http://schemas.microsoft.com/office/powerpoint/2010/main" val="327325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838200" y="698643"/>
            <a:ext cx="5243394" cy="2225532"/>
          </a:xfrm>
        </p:spPr>
        <p:txBody>
          <a:bodyPr anchor="t">
            <a:normAutofit/>
          </a:bodyPr>
          <a:lstStyle/>
          <a:p>
            <a:r>
              <a:rPr lang="en-US" sz="6000" dirty="0"/>
              <a:t>Problem 1</a:t>
            </a:r>
            <a:endParaRPr lang="en-ID" sz="60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7229042" y="879355"/>
            <a:ext cx="4124758" cy="5120755"/>
          </a:xfrm>
        </p:spPr>
        <p:txBody>
          <a:bodyPr anchor="ctr">
            <a:normAutofit/>
          </a:bodyPr>
          <a:lstStyle/>
          <a:p>
            <a:endParaRPr lang="en-US" sz="2400" dirty="0"/>
          </a:p>
          <a:p>
            <a:r>
              <a:rPr lang="en-US" sz="2400" dirty="0"/>
              <a:t>There is a discrepancy between the remaining stock variable I created and the end-of-year stock records from the provided table. There are 17 item types with differing records in both tables.</a:t>
            </a:r>
          </a:p>
          <a:p>
            <a:endParaRPr lang="en-US" sz="2400" dirty="0"/>
          </a:p>
        </p:txBody>
      </p:sp>
      <p:pic>
        <p:nvPicPr>
          <p:cNvPr id="6" name="Picture 5">
            <a:extLst>
              <a:ext uri="{FF2B5EF4-FFF2-40B4-BE49-F238E27FC236}">
                <a16:creationId xmlns:a16="http://schemas.microsoft.com/office/drawing/2014/main" id="{1B7B7A6C-AB26-22A7-FDDF-939501980847}"/>
              </a:ext>
            </a:extLst>
          </p:cNvPr>
          <p:cNvPicPr>
            <a:picLocks noChangeAspect="1"/>
          </p:cNvPicPr>
          <p:nvPr/>
        </p:nvPicPr>
        <p:blipFill rotWithShape="1">
          <a:blip r:embed="rId2"/>
          <a:srcRect r="13709"/>
          <a:stretch/>
        </p:blipFill>
        <p:spPr>
          <a:xfrm>
            <a:off x="721105" y="2394998"/>
            <a:ext cx="6410454" cy="2795426"/>
          </a:xfrm>
          <a:prstGeom prst="rect">
            <a:avLst/>
          </a:prstGeom>
        </p:spPr>
      </p:pic>
      <p:sp>
        <p:nvSpPr>
          <p:cNvPr id="10" name="Oval 9">
            <a:extLst>
              <a:ext uri="{FF2B5EF4-FFF2-40B4-BE49-F238E27FC236}">
                <a16:creationId xmlns:a16="http://schemas.microsoft.com/office/drawing/2014/main" id="{A95F93A6-2C82-80A0-2679-32E6C17B5A73}"/>
              </a:ext>
            </a:extLst>
          </p:cNvPr>
          <p:cNvSpPr/>
          <p:nvPr/>
        </p:nvSpPr>
        <p:spPr>
          <a:xfrm>
            <a:off x="6484728" y="4618653"/>
            <a:ext cx="744307" cy="7557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5" name="Straight Arrow Connector 14">
            <a:extLst>
              <a:ext uri="{FF2B5EF4-FFF2-40B4-BE49-F238E27FC236}">
                <a16:creationId xmlns:a16="http://schemas.microsoft.com/office/drawing/2014/main" id="{BDE45205-C891-E328-FFE5-4759464F879A}"/>
              </a:ext>
            </a:extLst>
          </p:cNvPr>
          <p:cNvCxnSpPr>
            <a:endCxn id="10" idx="7"/>
          </p:cNvCxnSpPr>
          <p:nvPr/>
        </p:nvCxnSpPr>
        <p:spPr>
          <a:xfrm flipH="1">
            <a:off x="7120034" y="4077478"/>
            <a:ext cx="484415" cy="6518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6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412091" y="501651"/>
            <a:ext cx="4395340" cy="1716255"/>
          </a:xfrm>
        </p:spPr>
        <p:txBody>
          <a:bodyPr anchor="b">
            <a:normAutofit/>
          </a:bodyPr>
          <a:lstStyle/>
          <a:p>
            <a:r>
              <a:rPr lang="en-US" sz="5400" dirty="0"/>
              <a:t>Problem 2</a:t>
            </a:r>
            <a:endParaRPr lang="en-ID" sz="5400" dirty="0"/>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E17BBC-BD5E-B66F-6612-EB5D71EEB752}"/>
              </a:ext>
            </a:extLst>
          </p:cNvPr>
          <p:cNvPicPr>
            <a:picLocks noChangeAspect="1"/>
          </p:cNvPicPr>
          <p:nvPr/>
        </p:nvPicPr>
        <p:blipFill>
          <a:blip r:embed="rId2"/>
          <a:stretch>
            <a:fillRect/>
          </a:stretch>
        </p:blipFill>
        <p:spPr>
          <a:xfrm>
            <a:off x="150181" y="2819400"/>
            <a:ext cx="5350587" cy="1190506"/>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392583" y="2645922"/>
            <a:ext cx="4434721" cy="3710427"/>
          </a:xfrm>
        </p:spPr>
        <p:txBody>
          <a:bodyPr anchor="t">
            <a:normAutofit/>
          </a:bodyPr>
          <a:lstStyle/>
          <a:p>
            <a:endParaRPr lang="en-US" sz="2400" dirty="0"/>
          </a:p>
          <a:p>
            <a:r>
              <a:rPr lang="en-US" sz="2400" dirty="0"/>
              <a:t>One item type is present in the sales data from the provided table, but it is missing from the 'stock after purchase' variable that I generated. This is not ideal in the company's business process.</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71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657715" y="467271"/>
            <a:ext cx="4195674" cy="2052522"/>
          </a:xfrm>
        </p:spPr>
        <p:txBody>
          <a:bodyPr anchor="b">
            <a:normAutofit/>
          </a:bodyPr>
          <a:lstStyle/>
          <a:p>
            <a:r>
              <a:rPr lang="en-US" sz="4800" dirty="0"/>
              <a:t>Problem 3</a:t>
            </a:r>
            <a:endParaRPr lang="en-ID" sz="4800" dirty="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546A8713-5F41-FA1F-0716-7E69FDB66466}"/>
              </a:ext>
            </a:extLst>
          </p:cNvPr>
          <p:cNvPicPr>
            <a:picLocks noChangeAspect="1"/>
          </p:cNvPicPr>
          <p:nvPr/>
        </p:nvPicPr>
        <p:blipFill>
          <a:blip r:embed="rId2"/>
          <a:stretch>
            <a:fillRect/>
          </a:stretch>
        </p:blipFill>
        <p:spPr>
          <a:xfrm>
            <a:off x="506334" y="2800350"/>
            <a:ext cx="5325810" cy="1238250"/>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695359" y="2990818"/>
            <a:ext cx="4158031" cy="2913872"/>
          </a:xfrm>
        </p:spPr>
        <p:txBody>
          <a:bodyPr anchor="t">
            <a:noAutofit/>
          </a:bodyPr>
          <a:lstStyle/>
          <a:p>
            <a:endParaRPr lang="en-US" sz="2000" dirty="0"/>
          </a:p>
          <a:p>
            <a:r>
              <a:rPr lang="en-US" sz="2000" dirty="0"/>
              <a:t>There is one item type with a total sales figure from the provided data that exceeds the total stock after purchase in the variable I created. This is not ideal in the company's business process.</a:t>
            </a:r>
          </a:p>
          <a:p>
            <a:pPr marL="0" indent="0">
              <a:buNone/>
            </a:pPr>
            <a:endParaRPr lang="en-ID" sz="2000" dirty="0"/>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83832"/>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363</TotalTime>
  <Words>653</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Söhne</vt:lpstr>
      <vt:lpstr>Univers</vt:lpstr>
      <vt:lpstr>GradientVTI</vt:lpstr>
      <vt:lpstr>Beverage company Performance Insights</vt:lpstr>
      <vt:lpstr>Background</vt:lpstr>
      <vt:lpstr>Goals</vt:lpstr>
      <vt:lpstr>List of provided data</vt:lpstr>
      <vt:lpstr>Beverage company LOGISTIC Insights</vt:lpstr>
      <vt:lpstr>Verify inventory items completeness using SQL</vt:lpstr>
      <vt:lpstr>Problem 1</vt:lpstr>
      <vt:lpstr>Problem 2</vt:lpstr>
      <vt:lpstr>Problem 3</vt:lpstr>
      <vt:lpstr>Beverage company marketing strategy &amp; PRODUC DEVELOPMENT</vt:lpstr>
      <vt:lpstr>PowerPoint Presentation</vt:lpstr>
      <vt:lpstr>Top 10 flavor (highest sales)</vt:lpstr>
      <vt:lpstr>Total Sales per Size Serving</vt:lpstr>
      <vt:lpstr>Lowest Sales Quantity</vt:lpstr>
      <vt:lpstr>Non-Performing Products</vt:lpstr>
      <vt:lpstr>Beverage company MANAGINg KEY VENDOR</vt:lpstr>
      <vt:lpstr>Key Vendors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Rio Suharoyo</dc:creator>
  <cp:lastModifiedBy>Rio Suharoyo</cp:lastModifiedBy>
  <cp:revision>14</cp:revision>
  <dcterms:created xsi:type="dcterms:W3CDTF">2023-08-26T07:28:52Z</dcterms:created>
  <dcterms:modified xsi:type="dcterms:W3CDTF">2023-08-30T07:14:19Z</dcterms:modified>
</cp:coreProperties>
</file>