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87" r:id="rId4"/>
    <p:sldId id="289" r:id="rId5"/>
    <p:sldId id="283" r:id="rId6"/>
    <p:sldId id="268" r:id="rId7"/>
    <p:sldId id="266" r:id="rId8"/>
    <p:sldId id="267" r:id="rId9"/>
    <p:sldId id="262" r:id="rId10"/>
    <p:sldId id="284" r:id="rId11"/>
    <p:sldId id="290" r:id="rId12"/>
    <p:sldId id="264" r:id="rId13"/>
    <p:sldId id="269" r:id="rId14"/>
    <p:sldId id="270" r:id="rId15"/>
    <p:sldId id="285" r:id="rId16"/>
    <p:sldId id="272" r:id="rId17"/>
    <p:sldId id="278" r:id="rId18"/>
    <p:sldId id="286" r:id="rId19"/>
    <p:sldId id="279" r:id="rId20"/>
    <p:sldId id="280" r:id="rId21"/>
    <p:sldId id="292" r:id="rId22"/>
    <p:sldId id="291" r:id="rId23"/>
    <p:sldId id="276" r:id="rId24"/>
    <p:sldId id="295" r:id="rId25"/>
    <p:sldId id="294" r:id="rId26"/>
    <p:sldId id="296" r:id="rId27"/>
    <p:sldId id="293" r:id="rId28"/>
    <p:sldId id="282" r:id="rId29"/>
    <p:sldId id="27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60" autoAdjust="0"/>
    <p:restoredTop sz="94660"/>
  </p:normalViewPr>
  <p:slideViewPr>
    <p:cSldViewPr snapToGrid="0">
      <p:cViewPr varScale="1">
        <p:scale>
          <a:sx n="82" d="100"/>
          <a:sy n="82" d="100"/>
        </p:scale>
        <p:origin x="8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4441EB-220F-4271-9CF6-F13F2B198811}"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15C7165E-01C4-4F6D-8CAB-7E69CAB5E604}">
      <dgm:prSet/>
      <dgm:spPr/>
      <dgm:t>
        <a:bodyPr/>
        <a:lstStyle/>
        <a:p>
          <a:r>
            <a:rPr lang="en-US" dirty="0"/>
            <a:t>Goals and List of Provided Data</a:t>
          </a:r>
        </a:p>
      </dgm:t>
    </dgm:pt>
    <dgm:pt modelId="{085A6CBA-8714-4082-AB5A-613E8094C6FE}" type="parTrans" cxnId="{8D1FB45D-5328-437F-93CD-453D4AB2B391}">
      <dgm:prSet/>
      <dgm:spPr/>
      <dgm:t>
        <a:bodyPr/>
        <a:lstStyle/>
        <a:p>
          <a:endParaRPr lang="en-US"/>
        </a:p>
      </dgm:t>
    </dgm:pt>
    <dgm:pt modelId="{A78234BC-91AA-408C-9FD7-27ECE0C9BF42}" type="sibTrans" cxnId="{8D1FB45D-5328-437F-93CD-453D4AB2B391}">
      <dgm:prSet/>
      <dgm:spPr/>
      <dgm:t>
        <a:bodyPr/>
        <a:lstStyle/>
        <a:p>
          <a:endParaRPr lang="en-US"/>
        </a:p>
      </dgm:t>
    </dgm:pt>
    <dgm:pt modelId="{033184AF-260F-4622-A592-9277104C66F1}">
      <dgm:prSet/>
      <dgm:spPr/>
      <dgm:t>
        <a:bodyPr/>
        <a:lstStyle/>
        <a:p>
          <a:r>
            <a:rPr lang="en-US" dirty="0"/>
            <a:t>Beverage Company: Logistic Insights</a:t>
          </a:r>
        </a:p>
      </dgm:t>
    </dgm:pt>
    <dgm:pt modelId="{3DEFA814-E4AD-45CF-997D-55F8B52A4043}" type="parTrans" cxnId="{47DD8C39-3E5E-4D8D-8041-13132CC85838}">
      <dgm:prSet/>
      <dgm:spPr/>
      <dgm:t>
        <a:bodyPr/>
        <a:lstStyle/>
        <a:p>
          <a:endParaRPr lang="en-US"/>
        </a:p>
      </dgm:t>
    </dgm:pt>
    <dgm:pt modelId="{59A4BEDE-DC90-4B47-87A0-FDE510ACC9CF}" type="sibTrans" cxnId="{47DD8C39-3E5E-4D8D-8041-13132CC85838}">
      <dgm:prSet/>
      <dgm:spPr/>
      <dgm:t>
        <a:bodyPr/>
        <a:lstStyle/>
        <a:p>
          <a:endParaRPr lang="en-US"/>
        </a:p>
      </dgm:t>
    </dgm:pt>
    <dgm:pt modelId="{29970859-209F-4B56-9DA3-1B23D66750C8}">
      <dgm:prSet/>
      <dgm:spPr/>
      <dgm:t>
        <a:bodyPr/>
        <a:lstStyle/>
        <a:p>
          <a:r>
            <a:rPr lang="en-US" dirty="0"/>
            <a:t>Beverage Company: Marketing </a:t>
          </a:r>
          <a:r>
            <a:rPr lang="en-US" dirty="0" err="1"/>
            <a:t>Startegy</a:t>
          </a:r>
          <a:r>
            <a:rPr lang="en-US" dirty="0"/>
            <a:t> and Product Development</a:t>
          </a:r>
        </a:p>
      </dgm:t>
    </dgm:pt>
    <dgm:pt modelId="{9779DF4F-4D0B-4685-B247-4EE16CECC141}" type="parTrans" cxnId="{A29DA700-27DD-4D9B-8F7E-713E3C077DD0}">
      <dgm:prSet/>
      <dgm:spPr/>
      <dgm:t>
        <a:bodyPr/>
        <a:lstStyle/>
        <a:p>
          <a:endParaRPr lang="en-US"/>
        </a:p>
      </dgm:t>
    </dgm:pt>
    <dgm:pt modelId="{860A14F5-CFA0-42B8-A496-A235CE94B371}" type="sibTrans" cxnId="{A29DA700-27DD-4D9B-8F7E-713E3C077DD0}">
      <dgm:prSet/>
      <dgm:spPr/>
      <dgm:t>
        <a:bodyPr/>
        <a:lstStyle/>
        <a:p>
          <a:endParaRPr lang="en-US"/>
        </a:p>
      </dgm:t>
    </dgm:pt>
    <dgm:pt modelId="{1CAB2DA2-0E27-4204-A44F-142A4D0D1BD1}">
      <dgm:prSet/>
      <dgm:spPr/>
      <dgm:t>
        <a:bodyPr/>
        <a:lstStyle/>
        <a:p>
          <a:r>
            <a:rPr lang="en-US" dirty="0"/>
            <a:t>Beverage Company: Managing Key Vendor</a:t>
          </a:r>
        </a:p>
      </dgm:t>
    </dgm:pt>
    <dgm:pt modelId="{52652AF3-364D-4761-9686-8A3DF1A9CF3F}" type="parTrans" cxnId="{A7D0939A-3FF8-4580-9E4E-649AF0661136}">
      <dgm:prSet/>
      <dgm:spPr/>
      <dgm:t>
        <a:bodyPr/>
        <a:lstStyle/>
        <a:p>
          <a:endParaRPr lang="en-US"/>
        </a:p>
      </dgm:t>
    </dgm:pt>
    <dgm:pt modelId="{C0B35D4F-95E2-41C1-A025-6435B32E0020}" type="sibTrans" cxnId="{A7D0939A-3FF8-4580-9E4E-649AF0661136}">
      <dgm:prSet/>
      <dgm:spPr/>
      <dgm:t>
        <a:bodyPr/>
        <a:lstStyle/>
        <a:p>
          <a:endParaRPr lang="en-US"/>
        </a:p>
      </dgm:t>
    </dgm:pt>
    <dgm:pt modelId="{EA1DEA9B-0A5E-49D6-8ADC-D3DF11D09E92}">
      <dgm:prSet/>
      <dgm:spPr/>
      <dgm:t>
        <a:bodyPr/>
        <a:lstStyle/>
        <a:p>
          <a:r>
            <a:rPr lang="en-US" dirty="0"/>
            <a:t>Conclusion and Recommendation</a:t>
          </a:r>
        </a:p>
      </dgm:t>
    </dgm:pt>
    <dgm:pt modelId="{E630F856-E94F-4CE6-8303-D0A971754F1F}" type="parTrans" cxnId="{9F90F70E-51AA-4597-82CE-187086767607}">
      <dgm:prSet/>
      <dgm:spPr/>
      <dgm:t>
        <a:bodyPr/>
        <a:lstStyle/>
        <a:p>
          <a:endParaRPr lang="en-US"/>
        </a:p>
      </dgm:t>
    </dgm:pt>
    <dgm:pt modelId="{411F5F3C-837A-41A0-B42C-327EABFBCFA8}" type="sibTrans" cxnId="{9F90F70E-51AA-4597-82CE-187086767607}">
      <dgm:prSet/>
      <dgm:spPr/>
      <dgm:t>
        <a:bodyPr/>
        <a:lstStyle/>
        <a:p>
          <a:endParaRPr lang="en-US"/>
        </a:p>
      </dgm:t>
    </dgm:pt>
    <dgm:pt modelId="{0D759538-0C69-4BA1-8FAC-7CFACC7D9CC4}" type="pres">
      <dgm:prSet presAssocID="{9A4441EB-220F-4271-9CF6-F13F2B198811}" presName="outerComposite" presStyleCnt="0">
        <dgm:presLayoutVars>
          <dgm:chMax val="5"/>
          <dgm:dir/>
          <dgm:resizeHandles val="exact"/>
        </dgm:presLayoutVars>
      </dgm:prSet>
      <dgm:spPr/>
    </dgm:pt>
    <dgm:pt modelId="{C405C69C-7A11-492B-AF15-F994C59DDA94}" type="pres">
      <dgm:prSet presAssocID="{9A4441EB-220F-4271-9CF6-F13F2B198811}" presName="dummyMaxCanvas" presStyleCnt="0">
        <dgm:presLayoutVars/>
      </dgm:prSet>
      <dgm:spPr/>
    </dgm:pt>
    <dgm:pt modelId="{13235F75-719B-41A1-97EC-3E1D448C4016}" type="pres">
      <dgm:prSet presAssocID="{9A4441EB-220F-4271-9CF6-F13F2B198811}" presName="FiveNodes_1" presStyleLbl="node1" presStyleIdx="0" presStyleCnt="5">
        <dgm:presLayoutVars>
          <dgm:bulletEnabled val="1"/>
        </dgm:presLayoutVars>
      </dgm:prSet>
      <dgm:spPr/>
    </dgm:pt>
    <dgm:pt modelId="{910EF634-A8F3-427B-AD67-FF2A37E6D3C8}" type="pres">
      <dgm:prSet presAssocID="{9A4441EB-220F-4271-9CF6-F13F2B198811}" presName="FiveNodes_2" presStyleLbl="node1" presStyleIdx="1" presStyleCnt="5">
        <dgm:presLayoutVars>
          <dgm:bulletEnabled val="1"/>
        </dgm:presLayoutVars>
      </dgm:prSet>
      <dgm:spPr/>
    </dgm:pt>
    <dgm:pt modelId="{C74E9AB7-A7B2-43A2-B09F-F82B3790413D}" type="pres">
      <dgm:prSet presAssocID="{9A4441EB-220F-4271-9CF6-F13F2B198811}" presName="FiveNodes_3" presStyleLbl="node1" presStyleIdx="2" presStyleCnt="5">
        <dgm:presLayoutVars>
          <dgm:bulletEnabled val="1"/>
        </dgm:presLayoutVars>
      </dgm:prSet>
      <dgm:spPr/>
    </dgm:pt>
    <dgm:pt modelId="{CBB0E635-BCAA-481C-9C5E-7AE29304E311}" type="pres">
      <dgm:prSet presAssocID="{9A4441EB-220F-4271-9CF6-F13F2B198811}" presName="FiveNodes_4" presStyleLbl="node1" presStyleIdx="3" presStyleCnt="5">
        <dgm:presLayoutVars>
          <dgm:bulletEnabled val="1"/>
        </dgm:presLayoutVars>
      </dgm:prSet>
      <dgm:spPr/>
    </dgm:pt>
    <dgm:pt modelId="{1FD2703F-57B0-4A5A-8E07-A131C93A4FFF}" type="pres">
      <dgm:prSet presAssocID="{9A4441EB-220F-4271-9CF6-F13F2B198811}" presName="FiveNodes_5" presStyleLbl="node1" presStyleIdx="4" presStyleCnt="5">
        <dgm:presLayoutVars>
          <dgm:bulletEnabled val="1"/>
        </dgm:presLayoutVars>
      </dgm:prSet>
      <dgm:spPr/>
    </dgm:pt>
    <dgm:pt modelId="{9A5739E6-D342-4690-9FE6-F0F6516C23EB}" type="pres">
      <dgm:prSet presAssocID="{9A4441EB-220F-4271-9CF6-F13F2B198811}" presName="FiveConn_1-2" presStyleLbl="fgAccFollowNode1" presStyleIdx="0" presStyleCnt="4">
        <dgm:presLayoutVars>
          <dgm:bulletEnabled val="1"/>
        </dgm:presLayoutVars>
      </dgm:prSet>
      <dgm:spPr/>
    </dgm:pt>
    <dgm:pt modelId="{8C608503-D047-4643-A254-E1FBD9BA427C}" type="pres">
      <dgm:prSet presAssocID="{9A4441EB-220F-4271-9CF6-F13F2B198811}" presName="FiveConn_2-3" presStyleLbl="fgAccFollowNode1" presStyleIdx="1" presStyleCnt="4">
        <dgm:presLayoutVars>
          <dgm:bulletEnabled val="1"/>
        </dgm:presLayoutVars>
      </dgm:prSet>
      <dgm:spPr/>
    </dgm:pt>
    <dgm:pt modelId="{5719369F-75A4-4A54-A267-2CF71495F930}" type="pres">
      <dgm:prSet presAssocID="{9A4441EB-220F-4271-9CF6-F13F2B198811}" presName="FiveConn_3-4" presStyleLbl="fgAccFollowNode1" presStyleIdx="2" presStyleCnt="4">
        <dgm:presLayoutVars>
          <dgm:bulletEnabled val="1"/>
        </dgm:presLayoutVars>
      </dgm:prSet>
      <dgm:spPr/>
    </dgm:pt>
    <dgm:pt modelId="{E77C837D-9EAF-4905-AA6F-46CC5D1577A7}" type="pres">
      <dgm:prSet presAssocID="{9A4441EB-220F-4271-9CF6-F13F2B198811}" presName="FiveConn_4-5" presStyleLbl="fgAccFollowNode1" presStyleIdx="3" presStyleCnt="4">
        <dgm:presLayoutVars>
          <dgm:bulletEnabled val="1"/>
        </dgm:presLayoutVars>
      </dgm:prSet>
      <dgm:spPr/>
    </dgm:pt>
    <dgm:pt modelId="{131A6230-3A9A-40F5-B2AE-C6D5FFB705BB}" type="pres">
      <dgm:prSet presAssocID="{9A4441EB-220F-4271-9CF6-F13F2B198811}" presName="FiveNodes_1_text" presStyleLbl="node1" presStyleIdx="4" presStyleCnt="5">
        <dgm:presLayoutVars>
          <dgm:bulletEnabled val="1"/>
        </dgm:presLayoutVars>
      </dgm:prSet>
      <dgm:spPr/>
    </dgm:pt>
    <dgm:pt modelId="{1F92C537-EBFB-4AB5-AF9A-83CB043C24F5}" type="pres">
      <dgm:prSet presAssocID="{9A4441EB-220F-4271-9CF6-F13F2B198811}" presName="FiveNodes_2_text" presStyleLbl="node1" presStyleIdx="4" presStyleCnt="5">
        <dgm:presLayoutVars>
          <dgm:bulletEnabled val="1"/>
        </dgm:presLayoutVars>
      </dgm:prSet>
      <dgm:spPr/>
    </dgm:pt>
    <dgm:pt modelId="{C6189DC2-9256-40FF-BF15-7273ED253595}" type="pres">
      <dgm:prSet presAssocID="{9A4441EB-220F-4271-9CF6-F13F2B198811}" presName="FiveNodes_3_text" presStyleLbl="node1" presStyleIdx="4" presStyleCnt="5">
        <dgm:presLayoutVars>
          <dgm:bulletEnabled val="1"/>
        </dgm:presLayoutVars>
      </dgm:prSet>
      <dgm:spPr/>
    </dgm:pt>
    <dgm:pt modelId="{EFBF78A1-8F8F-4DB2-B534-323B1ADC941E}" type="pres">
      <dgm:prSet presAssocID="{9A4441EB-220F-4271-9CF6-F13F2B198811}" presName="FiveNodes_4_text" presStyleLbl="node1" presStyleIdx="4" presStyleCnt="5">
        <dgm:presLayoutVars>
          <dgm:bulletEnabled val="1"/>
        </dgm:presLayoutVars>
      </dgm:prSet>
      <dgm:spPr/>
    </dgm:pt>
    <dgm:pt modelId="{86301516-8B12-4537-9D75-B084F9CC8F6A}" type="pres">
      <dgm:prSet presAssocID="{9A4441EB-220F-4271-9CF6-F13F2B198811}" presName="FiveNodes_5_text" presStyleLbl="node1" presStyleIdx="4" presStyleCnt="5">
        <dgm:presLayoutVars>
          <dgm:bulletEnabled val="1"/>
        </dgm:presLayoutVars>
      </dgm:prSet>
      <dgm:spPr/>
    </dgm:pt>
  </dgm:ptLst>
  <dgm:cxnLst>
    <dgm:cxn modelId="{A29DA700-27DD-4D9B-8F7E-713E3C077DD0}" srcId="{9A4441EB-220F-4271-9CF6-F13F2B198811}" destId="{29970859-209F-4B56-9DA3-1B23D66750C8}" srcOrd="2" destOrd="0" parTransId="{9779DF4F-4D0B-4685-B247-4EE16CECC141}" sibTransId="{860A14F5-CFA0-42B8-A496-A235CE94B371}"/>
    <dgm:cxn modelId="{B359B003-D030-4D8F-9213-CBFA2D1B934F}" type="presOf" srcId="{59A4BEDE-DC90-4B47-87A0-FDE510ACC9CF}" destId="{8C608503-D047-4643-A254-E1FBD9BA427C}" srcOrd="0" destOrd="0" presId="urn:microsoft.com/office/officeart/2005/8/layout/vProcess5"/>
    <dgm:cxn modelId="{B832D60A-A658-4BA0-B0AD-F9CB3F48EBD2}" type="presOf" srcId="{EA1DEA9B-0A5E-49D6-8ADC-D3DF11D09E92}" destId="{86301516-8B12-4537-9D75-B084F9CC8F6A}" srcOrd="1" destOrd="0" presId="urn:microsoft.com/office/officeart/2005/8/layout/vProcess5"/>
    <dgm:cxn modelId="{D9D9B10E-B9DD-43FB-8EB8-343D75228084}" type="presOf" srcId="{15C7165E-01C4-4F6D-8CAB-7E69CAB5E604}" destId="{131A6230-3A9A-40F5-B2AE-C6D5FFB705BB}" srcOrd="1" destOrd="0" presId="urn:microsoft.com/office/officeart/2005/8/layout/vProcess5"/>
    <dgm:cxn modelId="{9F90F70E-51AA-4597-82CE-187086767607}" srcId="{9A4441EB-220F-4271-9CF6-F13F2B198811}" destId="{EA1DEA9B-0A5E-49D6-8ADC-D3DF11D09E92}" srcOrd="4" destOrd="0" parTransId="{E630F856-E94F-4CE6-8303-D0A971754F1F}" sibTransId="{411F5F3C-837A-41A0-B42C-327EABFBCFA8}"/>
    <dgm:cxn modelId="{F9433F0F-6F6F-4687-B88D-B871C46BBF45}" type="presOf" srcId="{033184AF-260F-4622-A592-9277104C66F1}" destId="{910EF634-A8F3-427B-AD67-FF2A37E6D3C8}" srcOrd="0" destOrd="0" presId="urn:microsoft.com/office/officeart/2005/8/layout/vProcess5"/>
    <dgm:cxn modelId="{A3BE6D13-4960-4E6E-AAA8-E4F8F670762B}" type="presOf" srcId="{1CAB2DA2-0E27-4204-A44F-142A4D0D1BD1}" destId="{EFBF78A1-8F8F-4DB2-B534-323B1ADC941E}" srcOrd="1" destOrd="0" presId="urn:microsoft.com/office/officeart/2005/8/layout/vProcess5"/>
    <dgm:cxn modelId="{B6EE6122-4EEA-4D43-8850-F0455DFA8AC0}" type="presOf" srcId="{A78234BC-91AA-408C-9FD7-27ECE0C9BF42}" destId="{9A5739E6-D342-4690-9FE6-F0F6516C23EB}" srcOrd="0" destOrd="0" presId="urn:microsoft.com/office/officeart/2005/8/layout/vProcess5"/>
    <dgm:cxn modelId="{E880AF22-F832-484F-8592-C4EB5F57E1EF}" type="presOf" srcId="{860A14F5-CFA0-42B8-A496-A235CE94B371}" destId="{5719369F-75A4-4A54-A267-2CF71495F930}" srcOrd="0" destOrd="0" presId="urn:microsoft.com/office/officeart/2005/8/layout/vProcess5"/>
    <dgm:cxn modelId="{47DD8C39-3E5E-4D8D-8041-13132CC85838}" srcId="{9A4441EB-220F-4271-9CF6-F13F2B198811}" destId="{033184AF-260F-4622-A592-9277104C66F1}" srcOrd="1" destOrd="0" parTransId="{3DEFA814-E4AD-45CF-997D-55F8B52A4043}" sibTransId="{59A4BEDE-DC90-4B47-87A0-FDE510ACC9CF}"/>
    <dgm:cxn modelId="{332A6D3C-6366-44AD-A9FE-C045A341281B}" type="presOf" srcId="{9A4441EB-220F-4271-9CF6-F13F2B198811}" destId="{0D759538-0C69-4BA1-8FAC-7CFACC7D9CC4}" srcOrd="0" destOrd="0" presId="urn:microsoft.com/office/officeart/2005/8/layout/vProcess5"/>
    <dgm:cxn modelId="{8D1FB45D-5328-437F-93CD-453D4AB2B391}" srcId="{9A4441EB-220F-4271-9CF6-F13F2B198811}" destId="{15C7165E-01C4-4F6D-8CAB-7E69CAB5E604}" srcOrd="0" destOrd="0" parTransId="{085A6CBA-8714-4082-AB5A-613E8094C6FE}" sibTransId="{A78234BC-91AA-408C-9FD7-27ECE0C9BF42}"/>
    <dgm:cxn modelId="{3437F646-211D-48B1-AAB5-17368DE3052F}" type="presOf" srcId="{1CAB2DA2-0E27-4204-A44F-142A4D0D1BD1}" destId="{CBB0E635-BCAA-481C-9C5E-7AE29304E311}" srcOrd="0" destOrd="0" presId="urn:microsoft.com/office/officeart/2005/8/layout/vProcess5"/>
    <dgm:cxn modelId="{FA066E48-8697-451C-B9B3-22580E26F373}" type="presOf" srcId="{15C7165E-01C4-4F6D-8CAB-7E69CAB5E604}" destId="{13235F75-719B-41A1-97EC-3E1D448C4016}" srcOrd="0" destOrd="0" presId="urn:microsoft.com/office/officeart/2005/8/layout/vProcess5"/>
    <dgm:cxn modelId="{0BED7F58-C1FE-48CC-9E9E-189FABCC1384}" type="presOf" srcId="{29970859-209F-4B56-9DA3-1B23D66750C8}" destId="{C6189DC2-9256-40FF-BF15-7273ED253595}" srcOrd="1" destOrd="0" presId="urn:microsoft.com/office/officeart/2005/8/layout/vProcess5"/>
    <dgm:cxn modelId="{19D1D07E-721E-47C4-9473-71CDA11115C2}" type="presOf" srcId="{EA1DEA9B-0A5E-49D6-8ADC-D3DF11D09E92}" destId="{1FD2703F-57B0-4A5A-8E07-A131C93A4FFF}" srcOrd="0" destOrd="0" presId="urn:microsoft.com/office/officeart/2005/8/layout/vProcess5"/>
    <dgm:cxn modelId="{789EEC91-7FFF-4F4D-AA5B-A715802D2852}" type="presOf" srcId="{29970859-209F-4B56-9DA3-1B23D66750C8}" destId="{C74E9AB7-A7B2-43A2-B09F-F82B3790413D}" srcOrd="0" destOrd="0" presId="urn:microsoft.com/office/officeart/2005/8/layout/vProcess5"/>
    <dgm:cxn modelId="{2B8A3092-2432-4778-A2BF-5869F146B26A}" type="presOf" srcId="{033184AF-260F-4622-A592-9277104C66F1}" destId="{1F92C537-EBFB-4AB5-AF9A-83CB043C24F5}" srcOrd="1" destOrd="0" presId="urn:microsoft.com/office/officeart/2005/8/layout/vProcess5"/>
    <dgm:cxn modelId="{A7D0939A-3FF8-4580-9E4E-649AF0661136}" srcId="{9A4441EB-220F-4271-9CF6-F13F2B198811}" destId="{1CAB2DA2-0E27-4204-A44F-142A4D0D1BD1}" srcOrd="3" destOrd="0" parTransId="{52652AF3-364D-4761-9686-8A3DF1A9CF3F}" sibTransId="{C0B35D4F-95E2-41C1-A025-6435B32E0020}"/>
    <dgm:cxn modelId="{7C6726C0-832D-4C80-9AED-489D343CA427}" type="presOf" srcId="{C0B35D4F-95E2-41C1-A025-6435B32E0020}" destId="{E77C837D-9EAF-4905-AA6F-46CC5D1577A7}" srcOrd="0" destOrd="0" presId="urn:microsoft.com/office/officeart/2005/8/layout/vProcess5"/>
    <dgm:cxn modelId="{4DCBF0C8-166E-4C4B-BB1E-211A832E9664}" type="presParOf" srcId="{0D759538-0C69-4BA1-8FAC-7CFACC7D9CC4}" destId="{C405C69C-7A11-492B-AF15-F994C59DDA94}" srcOrd="0" destOrd="0" presId="urn:microsoft.com/office/officeart/2005/8/layout/vProcess5"/>
    <dgm:cxn modelId="{12A64231-F317-4AD3-BB08-304C055AAC0D}" type="presParOf" srcId="{0D759538-0C69-4BA1-8FAC-7CFACC7D9CC4}" destId="{13235F75-719B-41A1-97EC-3E1D448C4016}" srcOrd="1" destOrd="0" presId="urn:microsoft.com/office/officeart/2005/8/layout/vProcess5"/>
    <dgm:cxn modelId="{EDA3BCF6-F1A4-480B-87B7-09C804D49505}" type="presParOf" srcId="{0D759538-0C69-4BA1-8FAC-7CFACC7D9CC4}" destId="{910EF634-A8F3-427B-AD67-FF2A37E6D3C8}" srcOrd="2" destOrd="0" presId="urn:microsoft.com/office/officeart/2005/8/layout/vProcess5"/>
    <dgm:cxn modelId="{892106B0-E750-49F2-B538-06346C48B2DA}" type="presParOf" srcId="{0D759538-0C69-4BA1-8FAC-7CFACC7D9CC4}" destId="{C74E9AB7-A7B2-43A2-B09F-F82B3790413D}" srcOrd="3" destOrd="0" presId="urn:microsoft.com/office/officeart/2005/8/layout/vProcess5"/>
    <dgm:cxn modelId="{33412667-1F86-4916-82A4-887F06A13ED8}" type="presParOf" srcId="{0D759538-0C69-4BA1-8FAC-7CFACC7D9CC4}" destId="{CBB0E635-BCAA-481C-9C5E-7AE29304E311}" srcOrd="4" destOrd="0" presId="urn:microsoft.com/office/officeart/2005/8/layout/vProcess5"/>
    <dgm:cxn modelId="{ABB419F0-0959-46DD-B954-8901C14D2A8A}" type="presParOf" srcId="{0D759538-0C69-4BA1-8FAC-7CFACC7D9CC4}" destId="{1FD2703F-57B0-4A5A-8E07-A131C93A4FFF}" srcOrd="5" destOrd="0" presId="urn:microsoft.com/office/officeart/2005/8/layout/vProcess5"/>
    <dgm:cxn modelId="{F9C6EE93-5492-4B7C-9942-3F379210B4FF}" type="presParOf" srcId="{0D759538-0C69-4BA1-8FAC-7CFACC7D9CC4}" destId="{9A5739E6-D342-4690-9FE6-F0F6516C23EB}" srcOrd="6" destOrd="0" presId="urn:microsoft.com/office/officeart/2005/8/layout/vProcess5"/>
    <dgm:cxn modelId="{044EC57E-9A4E-430B-A9B6-630E83E7607F}" type="presParOf" srcId="{0D759538-0C69-4BA1-8FAC-7CFACC7D9CC4}" destId="{8C608503-D047-4643-A254-E1FBD9BA427C}" srcOrd="7" destOrd="0" presId="urn:microsoft.com/office/officeart/2005/8/layout/vProcess5"/>
    <dgm:cxn modelId="{20DA5FDB-03B8-4DA7-95D5-E58A808C08EE}" type="presParOf" srcId="{0D759538-0C69-4BA1-8FAC-7CFACC7D9CC4}" destId="{5719369F-75A4-4A54-A267-2CF71495F930}" srcOrd="8" destOrd="0" presId="urn:microsoft.com/office/officeart/2005/8/layout/vProcess5"/>
    <dgm:cxn modelId="{A785919C-BFBA-4CC4-BB68-0E6F47E99BF1}" type="presParOf" srcId="{0D759538-0C69-4BA1-8FAC-7CFACC7D9CC4}" destId="{E77C837D-9EAF-4905-AA6F-46CC5D1577A7}" srcOrd="9" destOrd="0" presId="urn:microsoft.com/office/officeart/2005/8/layout/vProcess5"/>
    <dgm:cxn modelId="{8C63CC5B-FA1C-44C9-8A5A-A6F2C0FA6FA4}" type="presParOf" srcId="{0D759538-0C69-4BA1-8FAC-7CFACC7D9CC4}" destId="{131A6230-3A9A-40F5-B2AE-C6D5FFB705BB}" srcOrd="10" destOrd="0" presId="urn:microsoft.com/office/officeart/2005/8/layout/vProcess5"/>
    <dgm:cxn modelId="{7BC36EF8-B312-4887-8E8A-E9331937D8A7}" type="presParOf" srcId="{0D759538-0C69-4BA1-8FAC-7CFACC7D9CC4}" destId="{1F92C537-EBFB-4AB5-AF9A-83CB043C24F5}" srcOrd="11" destOrd="0" presId="urn:microsoft.com/office/officeart/2005/8/layout/vProcess5"/>
    <dgm:cxn modelId="{353AE365-5D71-4C4B-825C-6D9AF9E82244}" type="presParOf" srcId="{0D759538-0C69-4BA1-8FAC-7CFACC7D9CC4}" destId="{C6189DC2-9256-40FF-BF15-7273ED253595}" srcOrd="12" destOrd="0" presId="urn:microsoft.com/office/officeart/2005/8/layout/vProcess5"/>
    <dgm:cxn modelId="{6A7AFE4E-7301-4097-BC82-8475C4C7EE39}" type="presParOf" srcId="{0D759538-0C69-4BA1-8FAC-7CFACC7D9CC4}" destId="{EFBF78A1-8F8F-4DB2-B534-323B1ADC941E}" srcOrd="13" destOrd="0" presId="urn:microsoft.com/office/officeart/2005/8/layout/vProcess5"/>
    <dgm:cxn modelId="{7CD87041-C9C0-43EC-A8B3-B885B123373A}" type="presParOf" srcId="{0D759538-0C69-4BA1-8FAC-7CFACC7D9CC4}" destId="{86301516-8B12-4537-9D75-B084F9CC8F6A}"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FAA2DB-E5B2-478B-8B1D-9FCFF5484F7A}" type="doc">
      <dgm:prSet loTypeId="urn:microsoft.com/office/officeart/2018/2/layout/IconVerticalSolid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A21C12E-3746-477B-949A-B33A0FF5AF1D}">
      <dgm:prSet custT="1"/>
      <dgm:spPr/>
      <dgm:t>
        <a:bodyPr/>
        <a:lstStyle/>
        <a:p>
          <a:pPr>
            <a:lnSpc>
              <a:spcPct val="100000"/>
            </a:lnSpc>
          </a:pPr>
          <a:r>
            <a:rPr lang="en-US" sz="1300" b="0" i="0" dirty="0">
              <a:solidFill>
                <a:schemeClr val="bg1"/>
              </a:solidFill>
            </a:rPr>
            <a:t>The inventory item recording is incomplete. There are discrepancies between the calculations I made and the database owned by Beverage Company. There is also data present in the sales data but not in the stock data after purchase. Additionally, there is data with more sales entries than stock data after purchase. If data recording aligns with the Company's business processes, then Ending Inventory should equal Beginning Inventory + Purchases – Sales</a:t>
          </a:r>
          <a:endParaRPr lang="en-US" sz="1300" dirty="0">
            <a:solidFill>
              <a:schemeClr val="bg1"/>
            </a:solidFill>
          </a:endParaRPr>
        </a:p>
      </dgm:t>
    </dgm:pt>
    <dgm:pt modelId="{79B82947-58D4-4069-8581-7E77C6D15009}" type="parTrans" cxnId="{3725481D-2531-4971-A579-26F46586E000}">
      <dgm:prSet/>
      <dgm:spPr/>
      <dgm:t>
        <a:bodyPr/>
        <a:lstStyle/>
        <a:p>
          <a:endParaRPr lang="en-US" sz="1000"/>
        </a:p>
      </dgm:t>
    </dgm:pt>
    <dgm:pt modelId="{4BC1986A-3135-456C-A677-AE37FF51F553}" type="sibTrans" cxnId="{3725481D-2531-4971-A579-26F46586E000}">
      <dgm:prSet/>
      <dgm:spPr/>
      <dgm:t>
        <a:bodyPr/>
        <a:lstStyle/>
        <a:p>
          <a:pPr>
            <a:lnSpc>
              <a:spcPct val="100000"/>
            </a:lnSpc>
          </a:pPr>
          <a:endParaRPr lang="en-US" sz="1000"/>
        </a:p>
      </dgm:t>
    </dgm:pt>
    <dgm:pt modelId="{EEAD1BBC-D83F-40CD-A8B7-E280111D1FF8}">
      <dgm:prSet custT="1"/>
      <dgm:spPr/>
      <dgm:t>
        <a:bodyPr/>
        <a:lstStyle/>
        <a:p>
          <a:pPr>
            <a:lnSpc>
              <a:spcPct val="100000"/>
            </a:lnSpc>
          </a:pPr>
          <a:r>
            <a:rPr lang="en-US" sz="1100" b="0" i="0" dirty="0">
              <a:solidFill>
                <a:schemeClr val="bg1"/>
              </a:solidFill>
            </a:rPr>
            <a:t>Marketing Strategy: Marketing and supply goods for next year can be focused in the stores that are located in Sapphire Shores, Cypress Springs, and Willowfield. Maximizing the sales of Frolic Frappe, Tranquill Toffee Twirl, and Alpine Aloe Aria products. Maximizing sales with 750ml-sized products.</a:t>
          </a:r>
          <a:endParaRPr lang="en-ID" sz="1100" b="0" i="0" dirty="0">
            <a:solidFill>
              <a:schemeClr val="bg1"/>
            </a:solidFill>
          </a:endParaRPr>
        </a:p>
        <a:p>
          <a:r>
            <a:rPr lang="en-US" sz="1100" b="0" i="0" dirty="0">
              <a:solidFill>
                <a:schemeClr val="bg1"/>
              </a:solidFill>
            </a:rPr>
            <a:t>Product Development: For products with low sales, such as Sparkling Apricot Ambrosia and Bliss Berry, flavor modifications are needed. It's better to focus on just 3 size servings for better cost efficiency in production. </a:t>
          </a:r>
          <a:endParaRPr lang="en-ID" sz="1100" b="0" i="0" dirty="0">
            <a:solidFill>
              <a:schemeClr val="bg1"/>
            </a:solidFill>
          </a:endParaRPr>
        </a:p>
      </dgm:t>
    </dgm:pt>
    <dgm:pt modelId="{C5A75CC7-05F8-4461-A7F6-D12748BED163}" type="parTrans" cxnId="{9B165E84-5788-47EF-9053-425B5DE32D13}">
      <dgm:prSet/>
      <dgm:spPr/>
      <dgm:t>
        <a:bodyPr/>
        <a:lstStyle/>
        <a:p>
          <a:endParaRPr lang="en-US" sz="1000"/>
        </a:p>
      </dgm:t>
    </dgm:pt>
    <dgm:pt modelId="{86CF2D45-7698-4C4D-8C66-C62188DF96F6}" type="sibTrans" cxnId="{9B165E84-5788-47EF-9053-425B5DE32D13}">
      <dgm:prSet/>
      <dgm:spPr/>
      <dgm:t>
        <a:bodyPr/>
        <a:lstStyle/>
        <a:p>
          <a:pPr>
            <a:lnSpc>
              <a:spcPct val="100000"/>
            </a:lnSpc>
          </a:pPr>
          <a:endParaRPr lang="en-US" sz="1000"/>
        </a:p>
      </dgm:t>
    </dgm:pt>
    <dgm:pt modelId="{BF217D34-2AB5-4331-A5AB-55B69EB61B3F}">
      <dgm:prSet custT="1"/>
      <dgm:spPr/>
      <dgm:t>
        <a:bodyPr/>
        <a:lstStyle/>
        <a:p>
          <a:pPr>
            <a:lnSpc>
              <a:spcPct val="100000"/>
            </a:lnSpc>
          </a:pPr>
          <a:r>
            <a:rPr lang="en-US" sz="1400" b="0" i="0" dirty="0">
              <a:solidFill>
                <a:schemeClr val="bg1"/>
              </a:solidFill>
            </a:rPr>
            <a:t>There are 725 unsold items. The least popular flavors are Pearl Pop and Sparkling Apricot Ambrosia. The continuation of ordering Pearl Pop and Sparkling Apricot Ambrosia needs to be considered and also flavor modifications are needed with the key vendors.</a:t>
          </a:r>
          <a:endParaRPr lang="en-ID" sz="1400" b="0" i="0" dirty="0">
            <a:solidFill>
              <a:schemeClr val="bg1"/>
            </a:solidFill>
          </a:endParaRPr>
        </a:p>
      </dgm:t>
    </dgm:pt>
    <dgm:pt modelId="{0DE6E9C3-00C8-4FA9-A0D2-A2A11D1D8ED3}" type="parTrans" cxnId="{B689D964-4582-47BF-A7B3-4B60583F9668}">
      <dgm:prSet/>
      <dgm:spPr/>
      <dgm:t>
        <a:bodyPr/>
        <a:lstStyle/>
        <a:p>
          <a:endParaRPr lang="en-US" sz="1000"/>
        </a:p>
      </dgm:t>
    </dgm:pt>
    <dgm:pt modelId="{734F9214-4A87-4C44-A83B-F3DB85AEB010}" type="sibTrans" cxnId="{B689D964-4582-47BF-A7B3-4B60583F9668}">
      <dgm:prSet/>
      <dgm:spPr/>
      <dgm:t>
        <a:bodyPr/>
        <a:lstStyle/>
        <a:p>
          <a:pPr>
            <a:lnSpc>
              <a:spcPct val="100000"/>
            </a:lnSpc>
          </a:pPr>
          <a:endParaRPr lang="en-US" sz="1000"/>
        </a:p>
      </dgm:t>
    </dgm:pt>
    <dgm:pt modelId="{5EDBED7E-5C78-4FC3-AFC9-FD873CED6C24}">
      <dgm:prSet custT="1"/>
      <dgm:spPr/>
      <dgm:t>
        <a:bodyPr/>
        <a:lstStyle/>
        <a:p>
          <a:pPr>
            <a:lnSpc>
              <a:spcPct val="100000"/>
            </a:lnSpc>
          </a:pPr>
          <a:r>
            <a:rPr lang="en-US" sz="1400" b="0" i="0" dirty="0">
              <a:solidFill>
                <a:schemeClr val="bg1"/>
              </a:solidFill>
            </a:rPr>
            <a:t>There are 13 key vendor names identified as key vendors out of the 44 vendors used in 2016. It is expected that company leadership will foster strong relationships with these key vendors to ensure smoother business operations. It is hoped that there can be collaboration with key vendors regarding flavor modifications, the addition of new flavors, and size serving modifications. </a:t>
          </a:r>
          <a:endParaRPr lang="en-ID" sz="1400" b="0" i="0" dirty="0">
            <a:solidFill>
              <a:schemeClr val="bg1"/>
            </a:solidFill>
          </a:endParaRPr>
        </a:p>
      </dgm:t>
    </dgm:pt>
    <dgm:pt modelId="{EF9735F0-7165-49E5-B04C-77A84B7A44FC}" type="parTrans" cxnId="{E973169F-EB63-4BF7-ABD4-425FC035FEFC}">
      <dgm:prSet/>
      <dgm:spPr/>
      <dgm:t>
        <a:bodyPr/>
        <a:lstStyle/>
        <a:p>
          <a:endParaRPr lang="en-US" sz="1000"/>
        </a:p>
      </dgm:t>
    </dgm:pt>
    <dgm:pt modelId="{7C49AD56-52BB-4E14-A913-436C72BE8BD0}" type="sibTrans" cxnId="{E973169F-EB63-4BF7-ABD4-425FC035FEFC}">
      <dgm:prSet/>
      <dgm:spPr/>
      <dgm:t>
        <a:bodyPr/>
        <a:lstStyle/>
        <a:p>
          <a:endParaRPr lang="en-US" sz="1000"/>
        </a:p>
      </dgm:t>
    </dgm:pt>
    <dgm:pt modelId="{37DD199A-2469-4AC9-BC89-353D01220E71}" type="pres">
      <dgm:prSet presAssocID="{59FAA2DB-E5B2-478B-8B1D-9FCFF5484F7A}" presName="root" presStyleCnt="0">
        <dgm:presLayoutVars>
          <dgm:dir/>
          <dgm:resizeHandles val="exact"/>
        </dgm:presLayoutVars>
      </dgm:prSet>
      <dgm:spPr/>
    </dgm:pt>
    <dgm:pt modelId="{683D993D-F068-46AD-AB31-3F1F13D55639}" type="pres">
      <dgm:prSet presAssocID="{EA21C12E-3746-477B-949A-B33A0FF5AF1D}" presName="compNode" presStyleCnt="0"/>
      <dgm:spPr/>
    </dgm:pt>
    <dgm:pt modelId="{FADF8C25-2EDB-4E5A-A05C-759A072724EB}" type="pres">
      <dgm:prSet presAssocID="{EA21C12E-3746-477B-949A-B33A0FF5AF1D}" presName="bgRect" presStyleLbl="bgShp" presStyleIdx="0" presStyleCnt="4" custLinFactY="-26745" custLinFactNeighborX="2573" custLinFactNeighborY="-100000"/>
      <dgm:spPr/>
    </dgm:pt>
    <dgm:pt modelId="{BF671399-5C1D-4DCA-A138-F671E8A96E20}" type="pres">
      <dgm:prSet presAssocID="{EA21C12E-3746-477B-949A-B33A0FF5AF1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 List"/>
        </a:ext>
      </dgm:extLst>
    </dgm:pt>
    <dgm:pt modelId="{3677EE3B-9D37-4548-B9F2-00814FCBEE8F}" type="pres">
      <dgm:prSet presAssocID="{EA21C12E-3746-477B-949A-B33A0FF5AF1D}" presName="spaceRect" presStyleCnt="0"/>
      <dgm:spPr/>
    </dgm:pt>
    <dgm:pt modelId="{48E314B9-13FA-4D89-ABE0-CC0B24C2B2F6}" type="pres">
      <dgm:prSet presAssocID="{EA21C12E-3746-477B-949A-B33A0FF5AF1D}" presName="parTx" presStyleLbl="revTx" presStyleIdx="0" presStyleCnt="4">
        <dgm:presLayoutVars>
          <dgm:chMax val="0"/>
          <dgm:chPref val="0"/>
        </dgm:presLayoutVars>
      </dgm:prSet>
      <dgm:spPr/>
    </dgm:pt>
    <dgm:pt modelId="{86A1BA02-01B6-4505-A1B6-B3AB8B5375B8}" type="pres">
      <dgm:prSet presAssocID="{4BC1986A-3135-456C-A677-AE37FF51F553}" presName="sibTrans" presStyleCnt="0"/>
      <dgm:spPr/>
    </dgm:pt>
    <dgm:pt modelId="{9E3D1105-58E2-4145-86E7-A0523C96CF62}" type="pres">
      <dgm:prSet presAssocID="{EEAD1BBC-D83F-40CD-A8B7-E280111D1FF8}" presName="compNode" presStyleCnt="0"/>
      <dgm:spPr/>
    </dgm:pt>
    <dgm:pt modelId="{6B302861-0F64-498C-9D44-A3A383788DA6}" type="pres">
      <dgm:prSet presAssocID="{EEAD1BBC-D83F-40CD-A8B7-E280111D1FF8}" presName="bgRect" presStyleLbl="bgShp" presStyleIdx="1" presStyleCnt="4"/>
      <dgm:spPr/>
    </dgm:pt>
    <dgm:pt modelId="{73018415-D025-4FDA-B152-7E192893BCDA}" type="pres">
      <dgm:prSet presAssocID="{EEAD1BBC-D83F-40CD-A8B7-E280111D1FF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wnhill skiing"/>
        </a:ext>
      </dgm:extLst>
    </dgm:pt>
    <dgm:pt modelId="{A4C0D9F9-8909-4DB8-8AEF-F7F72A458C62}" type="pres">
      <dgm:prSet presAssocID="{EEAD1BBC-D83F-40CD-A8B7-E280111D1FF8}" presName="spaceRect" presStyleCnt="0"/>
      <dgm:spPr/>
    </dgm:pt>
    <dgm:pt modelId="{3F478C6C-A9D3-4A56-BA41-48F39197BBDD}" type="pres">
      <dgm:prSet presAssocID="{EEAD1BBC-D83F-40CD-A8B7-E280111D1FF8}" presName="parTx" presStyleLbl="revTx" presStyleIdx="1" presStyleCnt="4">
        <dgm:presLayoutVars>
          <dgm:chMax val="0"/>
          <dgm:chPref val="0"/>
        </dgm:presLayoutVars>
      </dgm:prSet>
      <dgm:spPr/>
    </dgm:pt>
    <dgm:pt modelId="{073A842C-AD43-41BE-AF1C-D1DBB6509AEC}" type="pres">
      <dgm:prSet presAssocID="{86CF2D45-7698-4C4D-8C66-C62188DF96F6}" presName="sibTrans" presStyleCnt="0"/>
      <dgm:spPr/>
    </dgm:pt>
    <dgm:pt modelId="{5A435D13-CD79-4F01-AA09-0E3CBB38066B}" type="pres">
      <dgm:prSet presAssocID="{BF217D34-2AB5-4331-A5AB-55B69EB61B3F}" presName="compNode" presStyleCnt="0"/>
      <dgm:spPr/>
    </dgm:pt>
    <dgm:pt modelId="{362DE2AB-E007-477A-A754-A72B7E395284}" type="pres">
      <dgm:prSet presAssocID="{BF217D34-2AB5-4331-A5AB-55B69EB61B3F}" presName="bgRect" presStyleLbl="bgShp" presStyleIdx="2" presStyleCnt="4"/>
      <dgm:spPr/>
    </dgm:pt>
    <dgm:pt modelId="{708E8407-F7D6-4FB9-A03C-4BC46AD4B3EF}" type="pres">
      <dgm:prSet presAssocID="{BF217D34-2AB5-4331-A5AB-55B69EB61B3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ght Bulb and Gear"/>
        </a:ext>
      </dgm:extLst>
    </dgm:pt>
    <dgm:pt modelId="{DC0C2247-18F6-4ACC-9913-1886594472CF}" type="pres">
      <dgm:prSet presAssocID="{BF217D34-2AB5-4331-A5AB-55B69EB61B3F}" presName="spaceRect" presStyleCnt="0"/>
      <dgm:spPr/>
    </dgm:pt>
    <dgm:pt modelId="{88609F21-03B1-4B8F-9CEA-2252D707E77F}" type="pres">
      <dgm:prSet presAssocID="{BF217D34-2AB5-4331-A5AB-55B69EB61B3F}" presName="parTx" presStyleLbl="revTx" presStyleIdx="2" presStyleCnt="4">
        <dgm:presLayoutVars>
          <dgm:chMax val="0"/>
          <dgm:chPref val="0"/>
        </dgm:presLayoutVars>
      </dgm:prSet>
      <dgm:spPr/>
    </dgm:pt>
    <dgm:pt modelId="{345ACC68-48F9-482D-8216-532EF45571C0}" type="pres">
      <dgm:prSet presAssocID="{734F9214-4A87-4C44-A83B-F3DB85AEB010}" presName="sibTrans" presStyleCnt="0"/>
      <dgm:spPr/>
    </dgm:pt>
    <dgm:pt modelId="{CD48BDD9-7DB7-45E5-AD3D-865176B95408}" type="pres">
      <dgm:prSet presAssocID="{5EDBED7E-5C78-4FC3-AFC9-FD873CED6C24}" presName="compNode" presStyleCnt="0"/>
      <dgm:spPr/>
    </dgm:pt>
    <dgm:pt modelId="{674F09BC-7E09-465E-876F-628E399983E8}" type="pres">
      <dgm:prSet presAssocID="{5EDBED7E-5C78-4FC3-AFC9-FD873CED6C24}" presName="bgRect" presStyleLbl="bgShp" presStyleIdx="3" presStyleCnt="4"/>
      <dgm:spPr/>
    </dgm:pt>
    <dgm:pt modelId="{A57C13AD-4FD4-4E5F-B3F4-D7804A878298}" type="pres">
      <dgm:prSet presAssocID="{5EDBED7E-5C78-4FC3-AFC9-FD873CED6C2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andshake"/>
        </a:ext>
      </dgm:extLst>
    </dgm:pt>
    <dgm:pt modelId="{174875EA-537A-421D-99A9-FA2562A152C7}" type="pres">
      <dgm:prSet presAssocID="{5EDBED7E-5C78-4FC3-AFC9-FD873CED6C24}" presName="spaceRect" presStyleCnt="0"/>
      <dgm:spPr/>
    </dgm:pt>
    <dgm:pt modelId="{350EA0A0-4CE1-4C60-B0F2-25EA9BF77722}" type="pres">
      <dgm:prSet presAssocID="{5EDBED7E-5C78-4FC3-AFC9-FD873CED6C24}" presName="parTx" presStyleLbl="revTx" presStyleIdx="3" presStyleCnt="4">
        <dgm:presLayoutVars>
          <dgm:chMax val="0"/>
          <dgm:chPref val="0"/>
        </dgm:presLayoutVars>
      </dgm:prSet>
      <dgm:spPr/>
    </dgm:pt>
  </dgm:ptLst>
  <dgm:cxnLst>
    <dgm:cxn modelId="{FCC93609-8005-45DD-A03D-C89F0B6C2798}" type="presOf" srcId="{5EDBED7E-5C78-4FC3-AFC9-FD873CED6C24}" destId="{350EA0A0-4CE1-4C60-B0F2-25EA9BF77722}" srcOrd="0" destOrd="0" presId="urn:microsoft.com/office/officeart/2018/2/layout/IconVerticalSolidList"/>
    <dgm:cxn modelId="{3725481D-2531-4971-A579-26F46586E000}" srcId="{59FAA2DB-E5B2-478B-8B1D-9FCFF5484F7A}" destId="{EA21C12E-3746-477B-949A-B33A0FF5AF1D}" srcOrd="0" destOrd="0" parTransId="{79B82947-58D4-4069-8581-7E77C6D15009}" sibTransId="{4BC1986A-3135-456C-A677-AE37FF51F553}"/>
    <dgm:cxn modelId="{2ACD6D2B-B8FB-4972-8E84-C3FD2634E254}" type="presOf" srcId="{59FAA2DB-E5B2-478B-8B1D-9FCFF5484F7A}" destId="{37DD199A-2469-4AC9-BC89-353D01220E71}" srcOrd="0" destOrd="0" presId="urn:microsoft.com/office/officeart/2018/2/layout/IconVerticalSolidList"/>
    <dgm:cxn modelId="{B689D964-4582-47BF-A7B3-4B60583F9668}" srcId="{59FAA2DB-E5B2-478B-8B1D-9FCFF5484F7A}" destId="{BF217D34-2AB5-4331-A5AB-55B69EB61B3F}" srcOrd="2" destOrd="0" parTransId="{0DE6E9C3-00C8-4FA9-A0D2-A2A11D1D8ED3}" sibTransId="{734F9214-4A87-4C44-A83B-F3DB85AEB010}"/>
    <dgm:cxn modelId="{9B165E84-5788-47EF-9053-425B5DE32D13}" srcId="{59FAA2DB-E5B2-478B-8B1D-9FCFF5484F7A}" destId="{EEAD1BBC-D83F-40CD-A8B7-E280111D1FF8}" srcOrd="1" destOrd="0" parTransId="{C5A75CC7-05F8-4461-A7F6-D12748BED163}" sibTransId="{86CF2D45-7698-4C4D-8C66-C62188DF96F6}"/>
    <dgm:cxn modelId="{D13AF387-CFF8-4283-A534-C59799B66966}" type="presOf" srcId="{EA21C12E-3746-477B-949A-B33A0FF5AF1D}" destId="{48E314B9-13FA-4D89-ABE0-CC0B24C2B2F6}" srcOrd="0" destOrd="0" presId="urn:microsoft.com/office/officeart/2018/2/layout/IconVerticalSolidList"/>
    <dgm:cxn modelId="{E973169F-EB63-4BF7-ABD4-425FC035FEFC}" srcId="{59FAA2DB-E5B2-478B-8B1D-9FCFF5484F7A}" destId="{5EDBED7E-5C78-4FC3-AFC9-FD873CED6C24}" srcOrd="3" destOrd="0" parTransId="{EF9735F0-7165-49E5-B04C-77A84B7A44FC}" sibTransId="{7C49AD56-52BB-4E14-A913-436C72BE8BD0}"/>
    <dgm:cxn modelId="{A79E09B7-B659-4526-A501-254F9DA6F548}" type="presOf" srcId="{BF217D34-2AB5-4331-A5AB-55B69EB61B3F}" destId="{88609F21-03B1-4B8F-9CEA-2252D707E77F}" srcOrd="0" destOrd="0" presId="urn:microsoft.com/office/officeart/2018/2/layout/IconVerticalSolidList"/>
    <dgm:cxn modelId="{C9941EC2-4DDB-4012-82F7-85B1450FB1C0}" type="presOf" srcId="{EEAD1BBC-D83F-40CD-A8B7-E280111D1FF8}" destId="{3F478C6C-A9D3-4A56-BA41-48F39197BBDD}" srcOrd="0" destOrd="0" presId="urn:microsoft.com/office/officeart/2018/2/layout/IconVerticalSolidList"/>
    <dgm:cxn modelId="{0B0861E4-A032-46FB-AE3F-C60745A22412}" type="presParOf" srcId="{37DD199A-2469-4AC9-BC89-353D01220E71}" destId="{683D993D-F068-46AD-AB31-3F1F13D55639}" srcOrd="0" destOrd="0" presId="urn:microsoft.com/office/officeart/2018/2/layout/IconVerticalSolidList"/>
    <dgm:cxn modelId="{CC41AEA0-1F08-40F8-9766-638AABBDE5CD}" type="presParOf" srcId="{683D993D-F068-46AD-AB31-3F1F13D55639}" destId="{FADF8C25-2EDB-4E5A-A05C-759A072724EB}" srcOrd="0" destOrd="0" presId="urn:microsoft.com/office/officeart/2018/2/layout/IconVerticalSolidList"/>
    <dgm:cxn modelId="{F91654FF-F59E-424B-8A37-453EF8045BC6}" type="presParOf" srcId="{683D993D-F068-46AD-AB31-3F1F13D55639}" destId="{BF671399-5C1D-4DCA-A138-F671E8A96E20}" srcOrd="1" destOrd="0" presId="urn:microsoft.com/office/officeart/2018/2/layout/IconVerticalSolidList"/>
    <dgm:cxn modelId="{2C3A8B50-C800-418E-8059-DB8DE55FF8B7}" type="presParOf" srcId="{683D993D-F068-46AD-AB31-3F1F13D55639}" destId="{3677EE3B-9D37-4548-B9F2-00814FCBEE8F}" srcOrd="2" destOrd="0" presId="urn:microsoft.com/office/officeart/2018/2/layout/IconVerticalSolidList"/>
    <dgm:cxn modelId="{C2A503BC-28C5-40C8-968D-6DC284DEA65D}" type="presParOf" srcId="{683D993D-F068-46AD-AB31-3F1F13D55639}" destId="{48E314B9-13FA-4D89-ABE0-CC0B24C2B2F6}" srcOrd="3" destOrd="0" presId="urn:microsoft.com/office/officeart/2018/2/layout/IconVerticalSolidList"/>
    <dgm:cxn modelId="{6F74D3F6-BDCD-4898-B09B-1469750E0E38}" type="presParOf" srcId="{37DD199A-2469-4AC9-BC89-353D01220E71}" destId="{86A1BA02-01B6-4505-A1B6-B3AB8B5375B8}" srcOrd="1" destOrd="0" presId="urn:microsoft.com/office/officeart/2018/2/layout/IconVerticalSolidList"/>
    <dgm:cxn modelId="{64269FC0-36E5-4BDA-AD06-E10965E06716}" type="presParOf" srcId="{37DD199A-2469-4AC9-BC89-353D01220E71}" destId="{9E3D1105-58E2-4145-86E7-A0523C96CF62}" srcOrd="2" destOrd="0" presId="urn:microsoft.com/office/officeart/2018/2/layout/IconVerticalSolidList"/>
    <dgm:cxn modelId="{29A2E863-B1DD-433C-A080-F40CAA68B416}" type="presParOf" srcId="{9E3D1105-58E2-4145-86E7-A0523C96CF62}" destId="{6B302861-0F64-498C-9D44-A3A383788DA6}" srcOrd="0" destOrd="0" presId="urn:microsoft.com/office/officeart/2018/2/layout/IconVerticalSolidList"/>
    <dgm:cxn modelId="{B75C1AFF-0B59-4C40-8E38-0E95090DA662}" type="presParOf" srcId="{9E3D1105-58E2-4145-86E7-A0523C96CF62}" destId="{73018415-D025-4FDA-B152-7E192893BCDA}" srcOrd="1" destOrd="0" presId="urn:microsoft.com/office/officeart/2018/2/layout/IconVerticalSolidList"/>
    <dgm:cxn modelId="{DF0A3E4A-85E3-4373-9870-D55C3295BB6D}" type="presParOf" srcId="{9E3D1105-58E2-4145-86E7-A0523C96CF62}" destId="{A4C0D9F9-8909-4DB8-8AEF-F7F72A458C62}" srcOrd="2" destOrd="0" presId="urn:microsoft.com/office/officeart/2018/2/layout/IconVerticalSolidList"/>
    <dgm:cxn modelId="{1FBA1D22-18B2-4B12-A078-F2AB15F81121}" type="presParOf" srcId="{9E3D1105-58E2-4145-86E7-A0523C96CF62}" destId="{3F478C6C-A9D3-4A56-BA41-48F39197BBDD}" srcOrd="3" destOrd="0" presId="urn:microsoft.com/office/officeart/2018/2/layout/IconVerticalSolidList"/>
    <dgm:cxn modelId="{E931DC5E-B591-485C-8A0B-845AF30453C5}" type="presParOf" srcId="{37DD199A-2469-4AC9-BC89-353D01220E71}" destId="{073A842C-AD43-41BE-AF1C-D1DBB6509AEC}" srcOrd="3" destOrd="0" presId="urn:microsoft.com/office/officeart/2018/2/layout/IconVerticalSolidList"/>
    <dgm:cxn modelId="{31384A77-26A0-438A-A6D4-DED77A7F5005}" type="presParOf" srcId="{37DD199A-2469-4AC9-BC89-353D01220E71}" destId="{5A435D13-CD79-4F01-AA09-0E3CBB38066B}" srcOrd="4" destOrd="0" presId="urn:microsoft.com/office/officeart/2018/2/layout/IconVerticalSolidList"/>
    <dgm:cxn modelId="{FA2CDD81-613F-49CD-831B-81FA95BE1663}" type="presParOf" srcId="{5A435D13-CD79-4F01-AA09-0E3CBB38066B}" destId="{362DE2AB-E007-477A-A754-A72B7E395284}" srcOrd="0" destOrd="0" presId="urn:microsoft.com/office/officeart/2018/2/layout/IconVerticalSolidList"/>
    <dgm:cxn modelId="{EF9744DA-1873-4C7F-B7F6-E2C328FA996F}" type="presParOf" srcId="{5A435D13-CD79-4F01-AA09-0E3CBB38066B}" destId="{708E8407-F7D6-4FB9-A03C-4BC46AD4B3EF}" srcOrd="1" destOrd="0" presId="urn:microsoft.com/office/officeart/2018/2/layout/IconVerticalSolidList"/>
    <dgm:cxn modelId="{797D2C89-7ED7-441E-982C-5E515BF8C997}" type="presParOf" srcId="{5A435D13-CD79-4F01-AA09-0E3CBB38066B}" destId="{DC0C2247-18F6-4ACC-9913-1886594472CF}" srcOrd="2" destOrd="0" presId="urn:microsoft.com/office/officeart/2018/2/layout/IconVerticalSolidList"/>
    <dgm:cxn modelId="{BB8CEE8E-29B0-4D5C-A79B-FD8D12558256}" type="presParOf" srcId="{5A435D13-CD79-4F01-AA09-0E3CBB38066B}" destId="{88609F21-03B1-4B8F-9CEA-2252D707E77F}" srcOrd="3" destOrd="0" presId="urn:microsoft.com/office/officeart/2018/2/layout/IconVerticalSolidList"/>
    <dgm:cxn modelId="{9F0B4D40-DA8C-4BD6-87DD-5D9C07ADF4E0}" type="presParOf" srcId="{37DD199A-2469-4AC9-BC89-353D01220E71}" destId="{345ACC68-48F9-482D-8216-532EF45571C0}" srcOrd="5" destOrd="0" presId="urn:microsoft.com/office/officeart/2018/2/layout/IconVerticalSolidList"/>
    <dgm:cxn modelId="{734825B6-570B-4EDA-B8D4-70E0CCE3E610}" type="presParOf" srcId="{37DD199A-2469-4AC9-BC89-353D01220E71}" destId="{CD48BDD9-7DB7-45E5-AD3D-865176B95408}" srcOrd="6" destOrd="0" presId="urn:microsoft.com/office/officeart/2018/2/layout/IconVerticalSolidList"/>
    <dgm:cxn modelId="{24558C1B-1CB1-49F8-BA59-387946872A01}" type="presParOf" srcId="{CD48BDD9-7DB7-45E5-AD3D-865176B95408}" destId="{674F09BC-7E09-465E-876F-628E399983E8}" srcOrd="0" destOrd="0" presId="urn:microsoft.com/office/officeart/2018/2/layout/IconVerticalSolidList"/>
    <dgm:cxn modelId="{18F02CE6-6CC9-40C7-8B4F-508D2FEFB8E7}" type="presParOf" srcId="{CD48BDD9-7DB7-45E5-AD3D-865176B95408}" destId="{A57C13AD-4FD4-4E5F-B3F4-D7804A878298}" srcOrd="1" destOrd="0" presId="urn:microsoft.com/office/officeart/2018/2/layout/IconVerticalSolidList"/>
    <dgm:cxn modelId="{09E7D6BA-6602-4FD5-93E5-4D8769F646A8}" type="presParOf" srcId="{CD48BDD9-7DB7-45E5-AD3D-865176B95408}" destId="{174875EA-537A-421D-99A9-FA2562A152C7}" srcOrd="2" destOrd="0" presId="urn:microsoft.com/office/officeart/2018/2/layout/IconVerticalSolidList"/>
    <dgm:cxn modelId="{0264DC49-6D00-46CE-B6C9-0E6E7E584746}" type="presParOf" srcId="{CD48BDD9-7DB7-45E5-AD3D-865176B95408}" destId="{350EA0A0-4CE1-4C60-B0F2-25EA9BF7772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235F75-719B-41A1-97EC-3E1D448C4016}">
      <dsp:nvSpPr>
        <dsp:cNvPr id="0" name=""/>
        <dsp:cNvSpPr/>
      </dsp:nvSpPr>
      <dsp:spPr>
        <a:xfrm>
          <a:off x="0" y="0"/>
          <a:ext cx="8097012" cy="78324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Goals and List of Provided Data</a:t>
          </a:r>
        </a:p>
      </dsp:txBody>
      <dsp:txXfrm>
        <a:off x="22940" y="22940"/>
        <a:ext cx="7160195" cy="737360"/>
      </dsp:txXfrm>
    </dsp:sp>
    <dsp:sp modelId="{910EF634-A8F3-427B-AD67-FF2A37E6D3C8}">
      <dsp:nvSpPr>
        <dsp:cNvPr id="0" name=""/>
        <dsp:cNvSpPr/>
      </dsp:nvSpPr>
      <dsp:spPr>
        <a:xfrm>
          <a:off x="604647" y="892024"/>
          <a:ext cx="8097012" cy="783240"/>
        </a:xfrm>
        <a:prstGeom prst="roundRect">
          <a:avLst>
            <a:gd name="adj" fmla="val 10000"/>
          </a:avLst>
        </a:prstGeom>
        <a:solidFill>
          <a:schemeClr val="accent5">
            <a:hueOff val="-1885370"/>
            <a:satOff val="0"/>
            <a:lumOff val="-2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Beverage Company: Logistic Insights</a:t>
          </a:r>
        </a:p>
      </dsp:txBody>
      <dsp:txXfrm>
        <a:off x="627587" y="914964"/>
        <a:ext cx="6937378" cy="737360"/>
      </dsp:txXfrm>
    </dsp:sp>
    <dsp:sp modelId="{C74E9AB7-A7B2-43A2-B09F-F82B3790413D}">
      <dsp:nvSpPr>
        <dsp:cNvPr id="0" name=""/>
        <dsp:cNvSpPr/>
      </dsp:nvSpPr>
      <dsp:spPr>
        <a:xfrm>
          <a:off x="1209293" y="1784048"/>
          <a:ext cx="8097012" cy="783240"/>
        </a:xfrm>
        <a:prstGeom prst="roundRect">
          <a:avLst>
            <a:gd name="adj" fmla="val 10000"/>
          </a:avLst>
        </a:prstGeom>
        <a:solidFill>
          <a:schemeClr val="accent5">
            <a:hueOff val="-3770740"/>
            <a:satOff val="0"/>
            <a:lumOff val="-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Beverage Company: Marketing </a:t>
          </a:r>
          <a:r>
            <a:rPr lang="en-US" sz="2000" kern="1200" dirty="0" err="1"/>
            <a:t>Startegy</a:t>
          </a:r>
          <a:r>
            <a:rPr lang="en-US" sz="2000" kern="1200" dirty="0"/>
            <a:t> and Product Development</a:t>
          </a:r>
        </a:p>
      </dsp:txBody>
      <dsp:txXfrm>
        <a:off x="1232233" y="1806988"/>
        <a:ext cx="6937378" cy="737360"/>
      </dsp:txXfrm>
    </dsp:sp>
    <dsp:sp modelId="{CBB0E635-BCAA-481C-9C5E-7AE29304E311}">
      <dsp:nvSpPr>
        <dsp:cNvPr id="0" name=""/>
        <dsp:cNvSpPr/>
      </dsp:nvSpPr>
      <dsp:spPr>
        <a:xfrm>
          <a:off x="1813940" y="2676072"/>
          <a:ext cx="8097012" cy="783240"/>
        </a:xfrm>
        <a:prstGeom prst="roundRect">
          <a:avLst>
            <a:gd name="adj" fmla="val 10000"/>
          </a:avLst>
        </a:prstGeom>
        <a:solidFill>
          <a:schemeClr val="accent5">
            <a:hueOff val="-5656110"/>
            <a:satOff val="0"/>
            <a:lumOff val="-7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Beverage Company: Managing Key Vendor</a:t>
          </a:r>
        </a:p>
      </dsp:txBody>
      <dsp:txXfrm>
        <a:off x="1836880" y="2699012"/>
        <a:ext cx="6937378" cy="737360"/>
      </dsp:txXfrm>
    </dsp:sp>
    <dsp:sp modelId="{1FD2703F-57B0-4A5A-8E07-A131C93A4FFF}">
      <dsp:nvSpPr>
        <dsp:cNvPr id="0" name=""/>
        <dsp:cNvSpPr/>
      </dsp:nvSpPr>
      <dsp:spPr>
        <a:xfrm>
          <a:off x="2418587" y="3568097"/>
          <a:ext cx="8097012" cy="783240"/>
        </a:xfrm>
        <a:prstGeom prst="roundRect">
          <a:avLst>
            <a:gd name="adj" fmla="val 10000"/>
          </a:avLst>
        </a:prstGeom>
        <a:solidFill>
          <a:schemeClr val="accent5">
            <a:hueOff val="-7541480"/>
            <a:satOff val="0"/>
            <a:lumOff val="-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Conclusion and Recommendation</a:t>
          </a:r>
        </a:p>
      </dsp:txBody>
      <dsp:txXfrm>
        <a:off x="2441527" y="3591037"/>
        <a:ext cx="6937378" cy="737360"/>
      </dsp:txXfrm>
    </dsp:sp>
    <dsp:sp modelId="{9A5739E6-D342-4690-9FE6-F0F6516C23EB}">
      <dsp:nvSpPr>
        <dsp:cNvPr id="0" name=""/>
        <dsp:cNvSpPr/>
      </dsp:nvSpPr>
      <dsp:spPr>
        <a:xfrm>
          <a:off x="7587905" y="572200"/>
          <a:ext cx="509106" cy="509106"/>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702454" y="572200"/>
        <a:ext cx="280008" cy="383102"/>
      </dsp:txXfrm>
    </dsp:sp>
    <dsp:sp modelId="{8C608503-D047-4643-A254-E1FBD9BA427C}">
      <dsp:nvSpPr>
        <dsp:cNvPr id="0" name=""/>
        <dsp:cNvSpPr/>
      </dsp:nvSpPr>
      <dsp:spPr>
        <a:xfrm>
          <a:off x="8192552" y="1464225"/>
          <a:ext cx="509106" cy="509106"/>
        </a:xfrm>
        <a:prstGeom prst="downArrow">
          <a:avLst>
            <a:gd name="adj1" fmla="val 55000"/>
            <a:gd name="adj2" fmla="val 45000"/>
          </a:avLst>
        </a:prstGeom>
        <a:solidFill>
          <a:schemeClr val="accent5">
            <a:tint val="40000"/>
            <a:alpha val="90000"/>
            <a:hueOff val="-2506058"/>
            <a:satOff val="0"/>
            <a:lumOff val="-13"/>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307101" y="1464225"/>
        <a:ext cx="280008" cy="383102"/>
      </dsp:txXfrm>
    </dsp:sp>
    <dsp:sp modelId="{5719369F-75A4-4A54-A267-2CF71495F930}">
      <dsp:nvSpPr>
        <dsp:cNvPr id="0" name=""/>
        <dsp:cNvSpPr/>
      </dsp:nvSpPr>
      <dsp:spPr>
        <a:xfrm>
          <a:off x="8797199" y="2343195"/>
          <a:ext cx="509106" cy="509106"/>
        </a:xfrm>
        <a:prstGeom prst="downArrow">
          <a:avLst>
            <a:gd name="adj1" fmla="val 55000"/>
            <a:gd name="adj2" fmla="val 45000"/>
          </a:avLst>
        </a:prstGeom>
        <a:solidFill>
          <a:schemeClr val="accent5">
            <a:tint val="40000"/>
            <a:alpha val="90000"/>
            <a:hueOff val="-5012116"/>
            <a:satOff val="0"/>
            <a:lumOff val="-27"/>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911748" y="2343195"/>
        <a:ext cx="280008" cy="383102"/>
      </dsp:txXfrm>
    </dsp:sp>
    <dsp:sp modelId="{E77C837D-9EAF-4905-AA6F-46CC5D1577A7}">
      <dsp:nvSpPr>
        <dsp:cNvPr id="0" name=""/>
        <dsp:cNvSpPr/>
      </dsp:nvSpPr>
      <dsp:spPr>
        <a:xfrm>
          <a:off x="9401846" y="3243922"/>
          <a:ext cx="509106" cy="509106"/>
        </a:xfrm>
        <a:prstGeom prst="downArrow">
          <a:avLst>
            <a:gd name="adj1" fmla="val 55000"/>
            <a:gd name="adj2" fmla="val 45000"/>
          </a:avLst>
        </a:prstGeom>
        <a:solidFill>
          <a:schemeClr val="accent5">
            <a:tint val="40000"/>
            <a:alpha val="90000"/>
            <a:hueOff val="-7518173"/>
            <a:satOff val="0"/>
            <a:lumOff val="-4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9516395" y="3243922"/>
        <a:ext cx="280008" cy="3831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DF8C25-2EDB-4E5A-A05C-759A072724EB}">
      <dsp:nvSpPr>
        <dsp:cNvPr id="0" name=""/>
        <dsp:cNvSpPr/>
      </dsp:nvSpPr>
      <dsp:spPr>
        <a:xfrm>
          <a:off x="0" y="0"/>
          <a:ext cx="10515600" cy="116817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671399-5C1D-4DCA-A138-F671E8A96E20}">
      <dsp:nvSpPr>
        <dsp:cNvPr id="0" name=""/>
        <dsp:cNvSpPr/>
      </dsp:nvSpPr>
      <dsp:spPr>
        <a:xfrm>
          <a:off x="353371" y="268171"/>
          <a:ext cx="643121" cy="6424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E314B9-13FA-4D89-ABE0-CC0B24C2B2F6}">
      <dsp:nvSpPr>
        <dsp:cNvPr id="0" name=""/>
        <dsp:cNvSpPr/>
      </dsp:nvSpPr>
      <dsp:spPr>
        <a:xfrm>
          <a:off x="1349864" y="5332"/>
          <a:ext cx="9124849" cy="1241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358" tIns="131358" rIns="131358" bIns="131358" numCol="1" spcCol="1270" anchor="ctr" anchorCtr="0">
          <a:noAutofit/>
        </a:bodyPr>
        <a:lstStyle/>
        <a:p>
          <a:pPr marL="0" lvl="0" indent="0" algn="l" defTabSz="577850">
            <a:lnSpc>
              <a:spcPct val="100000"/>
            </a:lnSpc>
            <a:spcBef>
              <a:spcPct val="0"/>
            </a:spcBef>
            <a:spcAft>
              <a:spcPct val="35000"/>
            </a:spcAft>
            <a:buNone/>
          </a:pPr>
          <a:r>
            <a:rPr lang="en-US" sz="1300" b="0" i="0" kern="1200" dirty="0">
              <a:solidFill>
                <a:schemeClr val="bg1"/>
              </a:solidFill>
            </a:rPr>
            <a:t>The inventory item recording is incomplete. There are discrepancies between the calculations I made and the database owned by Beverage Company. There is also data present in the sales data but not in the stock data after purchase. Additionally, there is data with more sales entries than stock data after purchase. If data recording aligns with the Company's business processes, then Ending Inventory should equal Beginning Inventory + Purchases – Sales</a:t>
          </a:r>
          <a:endParaRPr lang="en-US" sz="1300" kern="1200" dirty="0">
            <a:solidFill>
              <a:schemeClr val="bg1"/>
            </a:solidFill>
          </a:endParaRPr>
        </a:p>
      </dsp:txBody>
      <dsp:txXfrm>
        <a:off x="1349864" y="5332"/>
        <a:ext cx="9124849" cy="1241181"/>
      </dsp:txXfrm>
    </dsp:sp>
    <dsp:sp modelId="{6B302861-0F64-498C-9D44-A3A383788DA6}">
      <dsp:nvSpPr>
        <dsp:cNvPr id="0" name=""/>
        <dsp:cNvSpPr/>
      </dsp:nvSpPr>
      <dsp:spPr>
        <a:xfrm>
          <a:off x="0" y="1556809"/>
          <a:ext cx="10515600" cy="116817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018415-D025-4FDA-B152-7E192893BCDA}">
      <dsp:nvSpPr>
        <dsp:cNvPr id="0" name=""/>
        <dsp:cNvSpPr/>
      </dsp:nvSpPr>
      <dsp:spPr>
        <a:xfrm>
          <a:off x="353371" y="1819647"/>
          <a:ext cx="643121" cy="6424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478C6C-A9D3-4A56-BA41-48F39197BBDD}">
      <dsp:nvSpPr>
        <dsp:cNvPr id="0" name=""/>
        <dsp:cNvSpPr/>
      </dsp:nvSpPr>
      <dsp:spPr>
        <a:xfrm>
          <a:off x="1349864" y="1556809"/>
          <a:ext cx="9124849" cy="1241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358" tIns="131358" rIns="131358" bIns="131358" numCol="1" spcCol="1270" anchor="ctr" anchorCtr="0">
          <a:noAutofit/>
        </a:bodyPr>
        <a:lstStyle/>
        <a:p>
          <a:pPr marL="0" lvl="0" indent="0" algn="l" defTabSz="488950">
            <a:lnSpc>
              <a:spcPct val="100000"/>
            </a:lnSpc>
            <a:spcBef>
              <a:spcPct val="0"/>
            </a:spcBef>
            <a:spcAft>
              <a:spcPct val="35000"/>
            </a:spcAft>
            <a:buNone/>
          </a:pPr>
          <a:r>
            <a:rPr lang="en-US" sz="1100" b="0" i="0" kern="1200" dirty="0">
              <a:solidFill>
                <a:schemeClr val="bg1"/>
              </a:solidFill>
            </a:rPr>
            <a:t>Marketing Strategy: Marketing and supply goods for next year can be focused in the stores that are located in Sapphire Shores, Cypress Springs, and Willowfield. Maximizing the sales of Frolic Frappe, Tranquill Toffee Twirl, and Alpine Aloe Aria products. Maximizing sales with 750ml-sized products.</a:t>
          </a:r>
          <a:endParaRPr lang="en-ID" sz="1100" b="0" i="0" kern="1200" dirty="0">
            <a:solidFill>
              <a:schemeClr val="bg1"/>
            </a:solidFill>
          </a:endParaRPr>
        </a:p>
        <a:p>
          <a:pPr marL="0" lvl="0" indent="0" algn="l" defTabSz="488950">
            <a:spcBef>
              <a:spcPct val="0"/>
            </a:spcBef>
            <a:spcAft>
              <a:spcPct val="35000"/>
            </a:spcAft>
            <a:buNone/>
          </a:pPr>
          <a:r>
            <a:rPr lang="en-US" sz="1100" b="0" i="0" kern="1200" dirty="0">
              <a:solidFill>
                <a:schemeClr val="bg1"/>
              </a:solidFill>
            </a:rPr>
            <a:t>Product Development: For products with low sales, such as Sparkling Apricot Ambrosia and Bliss Berry, flavor modifications are needed. It's better to focus on just 3 size servings for better cost efficiency in production. </a:t>
          </a:r>
          <a:endParaRPr lang="en-ID" sz="1100" b="0" i="0" kern="1200" dirty="0">
            <a:solidFill>
              <a:schemeClr val="bg1"/>
            </a:solidFill>
          </a:endParaRPr>
        </a:p>
      </dsp:txBody>
      <dsp:txXfrm>
        <a:off x="1349864" y="1556809"/>
        <a:ext cx="9124849" cy="1241181"/>
      </dsp:txXfrm>
    </dsp:sp>
    <dsp:sp modelId="{362DE2AB-E007-477A-A754-A72B7E395284}">
      <dsp:nvSpPr>
        <dsp:cNvPr id="0" name=""/>
        <dsp:cNvSpPr/>
      </dsp:nvSpPr>
      <dsp:spPr>
        <a:xfrm>
          <a:off x="0" y="3108285"/>
          <a:ext cx="10515600" cy="116817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8E8407-F7D6-4FB9-A03C-4BC46AD4B3EF}">
      <dsp:nvSpPr>
        <dsp:cNvPr id="0" name=""/>
        <dsp:cNvSpPr/>
      </dsp:nvSpPr>
      <dsp:spPr>
        <a:xfrm>
          <a:off x="353371" y="3371123"/>
          <a:ext cx="643121" cy="6424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609F21-03B1-4B8F-9CEA-2252D707E77F}">
      <dsp:nvSpPr>
        <dsp:cNvPr id="0" name=""/>
        <dsp:cNvSpPr/>
      </dsp:nvSpPr>
      <dsp:spPr>
        <a:xfrm>
          <a:off x="1349864" y="3108285"/>
          <a:ext cx="9124849" cy="1241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358" tIns="131358" rIns="131358" bIns="131358" numCol="1" spcCol="1270" anchor="ctr" anchorCtr="0">
          <a:noAutofit/>
        </a:bodyPr>
        <a:lstStyle/>
        <a:p>
          <a:pPr marL="0" lvl="0" indent="0" algn="l" defTabSz="622300">
            <a:lnSpc>
              <a:spcPct val="100000"/>
            </a:lnSpc>
            <a:spcBef>
              <a:spcPct val="0"/>
            </a:spcBef>
            <a:spcAft>
              <a:spcPct val="35000"/>
            </a:spcAft>
            <a:buNone/>
          </a:pPr>
          <a:r>
            <a:rPr lang="en-US" sz="1400" b="0" i="0" kern="1200" dirty="0">
              <a:solidFill>
                <a:schemeClr val="bg1"/>
              </a:solidFill>
            </a:rPr>
            <a:t>There are 725 unsold items. The least popular flavors are Pearl Pop and Sparkling Apricot Ambrosia. The continuation of ordering Pearl Pop and Sparkling Apricot Ambrosia needs to be considered and also flavor modifications are needed with the key vendors.</a:t>
          </a:r>
          <a:endParaRPr lang="en-ID" sz="1400" b="0" i="0" kern="1200" dirty="0">
            <a:solidFill>
              <a:schemeClr val="bg1"/>
            </a:solidFill>
          </a:endParaRPr>
        </a:p>
      </dsp:txBody>
      <dsp:txXfrm>
        <a:off x="1349864" y="3108285"/>
        <a:ext cx="9124849" cy="1241181"/>
      </dsp:txXfrm>
    </dsp:sp>
    <dsp:sp modelId="{674F09BC-7E09-465E-876F-628E399983E8}">
      <dsp:nvSpPr>
        <dsp:cNvPr id="0" name=""/>
        <dsp:cNvSpPr/>
      </dsp:nvSpPr>
      <dsp:spPr>
        <a:xfrm>
          <a:off x="0" y="4659762"/>
          <a:ext cx="10515600" cy="116817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7C13AD-4FD4-4E5F-B3F4-D7804A878298}">
      <dsp:nvSpPr>
        <dsp:cNvPr id="0" name=""/>
        <dsp:cNvSpPr/>
      </dsp:nvSpPr>
      <dsp:spPr>
        <a:xfrm>
          <a:off x="353371" y="4922600"/>
          <a:ext cx="643121" cy="6424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0EA0A0-4CE1-4C60-B0F2-25EA9BF77722}">
      <dsp:nvSpPr>
        <dsp:cNvPr id="0" name=""/>
        <dsp:cNvSpPr/>
      </dsp:nvSpPr>
      <dsp:spPr>
        <a:xfrm>
          <a:off x="1349864" y="4659762"/>
          <a:ext cx="9124849" cy="1241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358" tIns="131358" rIns="131358" bIns="131358" numCol="1" spcCol="1270" anchor="ctr" anchorCtr="0">
          <a:noAutofit/>
        </a:bodyPr>
        <a:lstStyle/>
        <a:p>
          <a:pPr marL="0" lvl="0" indent="0" algn="l" defTabSz="622300">
            <a:lnSpc>
              <a:spcPct val="100000"/>
            </a:lnSpc>
            <a:spcBef>
              <a:spcPct val="0"/>
            </a:spcBef>
            <a:spcAft>
              <a:spcPct val="35000"/>
            </a:spcAft>
            <a:buNone/>
          </a:pPr>
          <a:r>
            <a:rPr lang="en-US" sz="1400" b="0" i="0" kern="1200" dirty="0">
              <a:solidFill>
                <a:schemeClr val="bg1"/>
              </a:solidFill>
            </a:rPr>
            <a:t>There are 13 key vendor names identified as key vendors out of the 44 vendors used in 2016. It is expected that company leadership will foster strong relationships with these key vendors to ensure smoother business operations. It is hoped that there can be collaboration with key vendors regarding flavor modifications, the addition of new flavors, and size serving modifications. </a:t>
          </a:r>
          <a:endParaRPr lang="en-ID" sz="1400" b="0" i="0" kern="1200" dirty="0">
            <a:solidFill>
              <a:schemeClr val="bg1"/>
            </a:solidFill>
          </a:endParaRPr>
        </a:p>
      </dsp:txBody>
      <dsp:txXfrm>
        <a:off x="1349864" y="4659762"/>
        <a:ext cx="9124849" cy="124118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2/23/2024</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8567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2/23/2024</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378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2/23/2024</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1570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2/23/2024</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693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2/23/2024</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183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2/23/2024</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287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2/23/2024</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9982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2/23/2024</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052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2/23/2024</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526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2/23/2024</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311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2/23/2024</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89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2/23/2024</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70118233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7"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803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13F237-47C4-3D38-567F-7B1F7389959F}"/>
              </a:ext>
            </a:extLst>
          </p:cNvPr>
          <p:cNvSpPr>
            <a:spLocks noGrp="1"/>
          </p:cNvSpPr>
          <p:nvPr>
            <p:ph type="ctrTitle"/>
          </p:nvPr>
        </p:nvSpPr>
        <p:spPr>
          <a:xfrm>
            <a:off x="1500136" y="990940"/>
            <a:ext cx="5141964" cy="2838938"/>
          </a:xfrm>
        </p:spPr>
        <p:txBody>
          <a:bodyPr>
            <a:normAutofit fontScale="90000"/>
          </a:bodyPr>
          <a:lstStyle/>
          <a:p>
            <a:r>
              <a:rPr lang="en-US" sz="5400" dirty="0"/>
              <a:t>Beverage</a:t>
            </a:r>
            <a:br>
              <a:rPr lang="en-US" sz="5400" dirty="0"/>
            </a:br>
            <a:r>
              <a:rPr lang="en-US" sz="5400" dirty="0"/>
              <a:t>company Performance Insights</a:t>
            </a:r>
            <a:endParaRPr lang="en-ID" sz="5400" dirty="0">
              <a:solidFill>
                <a:schemeClr val="bg1"/>
              </a:solidFill>
            </a:endParaRPr>
          </a:p>
        </p:txBody>
      </p:sp>
      <p:sp>
        <p:nvSpPr>
          <p:cNvPr id="3" name="Subtitle 2">
            <a:extLst>
              <a:ext uri="{FF2B5EF4-FFF2-40B4-BE49-F238E27FC236}">
                <a16:creationId xmlns:a16="http://schemas.microsoft.com/office/drawing/2014/main" id="{5A9952D4-00B2-F17C-6ACD-2BEFF1CC7934}"/>
              </a:ext>
            </a:extLst>
          </p:cNvPr>
          <p:cNvSpPr>
            <a:spLocks noGrp="1"/>
          </p:cNvSpPr>
          <p:nvPr>
            <p:ph type="subTitle" idx="1"/>
          </p:nvPr>
        </p:nvSpPr>
        <p:spPr>
          <a:xfrm>
            <a:off x="1500151" y="4447591"/>
            <a:ext cx="5141949" cy="1198120"/>
          </a:xfrm>
        </p:spPr>
        <p:txBody>
          <a:bodyPr>
            <a:normAutofit/>
          </a:bodyPr>
          <a:lstStyle/>
          <a:p>
            <a:r>
              <a:rPr lang="en-US" sz="2000" dirty="0">
                <a:solidFill>
                  <a:schemeClr val="bg1"/>
                </a:solidFill>
              </a:rPr>
              <a:t>Muhammad Satrio Pamungkas Suharoyo</a:t>
            </a:r>
            <a:endParaRPr lang="en-ID" sz="2000" dirty="0">
              <a:solidFill>
                <a:schemeClr val="bg1"/>
              </a:solidFill>
            </a:endParaRPr>
          </a:p>
        </p:txBody>
      </p:sp>
      <p:pic>
        <p:nvPicPr>
          <p:cNvPr id="4" name="Picture 3">
            <a:extLst>
              <a:ext uri="{FF2B5EF4-FFF2-40B4-BE49-F238E27FC236}">
                <a16:creationId xmlns:a16="http://schemas.microsoft.com/office/drawing/2014/main" id="{8E94CB86-A1B0-894D-F0FE-68545E0A7051}"/>
              </a:ext>
            </a:extLst>
          </p:cNvPr>
          <p:cNvPicPr>
            <a:picLocks noChangeAspect="1"/>
          </p:cNvPicPr>
          <p:nvPr/>
        </p:nvPicPr>
        <p:blipFill rotWithShape="1">
          <a:blip r:embed="rId2"/>
          <a:srcRect l="26067" r="22405"/>
          <a:stretch/>
        </p:blipFill>
        <p:spPr>
          <a:xfrm>
            <a:off x="7480300" y="10"/>
            <a:ext cx="4711700" cy="6857990"/>
          </a:xfrm>
          <a:prstGeom prst="rect">
            <a:avLst/>
          </a:prstGeom>
        </p:spPr>
      </p:pic>
      <p:sp>
        <p:nvSpPr>
          <p:cNvPr id="2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7334" y="19317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16112" y="214158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1794" y="23854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30" name="Straight Connector 2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5145" y="350520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51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EA73A482-6BC8-8571-5B51-3E9BB4474682}"/>
              </a:ext>
            </a:extLst>
          </p:cNvPr>
          <p:cNvSpPr>
            <a:spLocks noGrp="1"/>
          </p:cNvSpPr>
          <p:nvPr>
            <p:ph type="title"/>
          </p:nvPr>
        </p:nvSpPr>
        <p:spPr>
          <a:xfrm>
            <a:off x="1245072" y="1289765"/>
            <a:ext cx="3651101" cy="4270963"/>
          </a:xfrm>
        </p:spPr>
        <p:txBody>
          <a:bodyPr anchor="ctr">
            <a:normAutofit/>
          </a:bodyPr>
          <a:lstStyle/>
          <a:p>
            <a:pPr algn="ctr"/>
            <a:r>
              <a:rPr lang="en-US" sz="7200">
                <a:solidFill>
                  <a:schemeClr val="bg1"/>
                </a:solidFill>
              </a:rPr>
              <a:t>FRAME WORK</a:t>
            </a:r>
            <a:br>
              <a:rPr lang="en-US" sz="7200">
                <a:solidFill>
                  <a:schemeClr val="bg1"/>
                </a:solidFill>
              </a:rPr>
            </a:br>
            <a:r>
              <a:rPr lang="en-US" sz="7200">
                <a:solidFill>
                  <a:schemeClr val="bg1"/>
                </a:solidFill>
              </a:rPr>
              <a:t>SQL</a:t>
            </a:r>
            <a:endParaRPr lang="en-ID" sz="7200" dirty="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6" name="Content Placeholder 5" descr="A close-up of a sign&#10;&#10;Description automatically generated">
            <a:extLst>
              <a:ext uri="{FF2B5EF4-FFF2-40B4-BE49-F238E27FC236}">
                <a16:creationId xmlns:a16="http://schemas.microsoft.com/office/drawing/2014/main" id="{5657C398-1D95-3CC8-4112-2A14DBA96B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72407" y="-52659"/>
            <a:ext cx="2295321" cy="6967944"/>
          </a:xfrm>
        </p:spPr>
      </p:pic>
    </p:spTree>
    <p:extLst>
      <p:ext uri="{BB962C8B-B14F-4D97-AF65-F5344CB8AC3E}">
        <p14:creationId xmlns:p14="http://schemas.microsoft.com/office/powerpoint/2010/main" val="1378798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A6B4-E797-3766-C8F0-5BFF728AA3AB}"/>
              </a:ext>
            </a:extLst>
          </p:cNvPr>
          <p:cNvSpPr>
            <a:spLocks noGrp="1"/>
          </p:cNvSpPr>
          <p:nvPr>
            <p:ph type="title"/>
          </p:nvPr>
        </p:nvSpPr>
        <p:spPr/>
        <p:txBody>
          <a:bodyPr/>
          <a:lstStyle/>
          <a:p>
            <a:r>
              <a:rPr lang="en-US" dirty="0"/>
              <a:t>Processing Data</a:t>
            </a:r>
            <a:endParaRPr lang="en-ID" dirty="0"/>
          </a:p>
        </p:txBody>
      </p:sp>
      <p:sp>
        <p:nvSpPr>
          <p:cNvPr id="3" name="Content Placeholder 2">
            <a:extLst>
              <a:ext uri="{FF2B5EF4-FFF2-40B4-BE49-F238E27FC236}">
                <a16:creationId xmlns:a16="http://schemas.microsoft.com/office/drawing/2014/main" id="{21CE2B8E-A941-9764-0924-ABDA2537877A}"/>
              </a:ext>
            </a:extLst>
          </p:cNvPr>
          <p:cNvSpPr>
            <a:spLocks noGrp="1"/>
          </p:cNvSpPr>
          <p:nvPr>
            <p:ph idx="1"/>
          </p:nvPr>
        </p:nvSpPr>
        <p:spPr>
          <a:xfrm>
            <a:off x="838200" y="2230015"/>
            <a:ext cx="10515600" cy="3946947"/>
          </a:xfrm>
        </p:spPr>
        <p:txBody>
          <a:bodyPr/>
          <a:lstStyle/>
          <a:p>
            <a:r>
              <a:rPr lang="en-US" dirty="0"/>
              <a:t>Created a new variable called 'stock after purchase' by (Beginning Inventory + Purchases)</a:t>
            </a:r>
          </a:p>
          <a:p>
            <a:r>
              <a:rPr lang="en-US" dirty="0"/>
              <a:t>Created another new variable named 'remaining stock' by (‘stock after purchase’ – Sales)</a:t>
            </a:r>
          </a:p>
          <a:p>
            <a:r>
              <a:rPr lang="en-US" dirty="0"/>
              <a:t>Validated the data by comparing the 'remaining stock' with the Ending Inventory. </a:t>
            </a:r>
          </a:p>
          <a:p>
            <a:r>
              <a:rPr lang="en-US" dirty="0"/>
              <a:t>After the data has been processed, several errors were found.</a:t>
            </a:r>
          </a:p>
        </p:txBody>
      </p:sp>
    </p:spTree>
    <p:extLst>
      <p:ext uri="{BB962C8B-B14F-4D97-AF65-F5344CB8AC3E}">
        <p14:creationId xmlns:p14="http://schemas.microsoft.com/office/powerpoint/2010/main" val="2005649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726001-972E-2944-6CD3-721096DFCDBC}"/>
              </a:ext>
            </a:extLst>
          </p:cNvPr>
          <p:cNvSpPr>
            <a:spLocks noGrp="1"/>
          </p:cNvSpPr>
          <p:nvPr>
            <p:ph type="title"/>
          </p:nvPr>
        </p:nvSpPr>
        <p:spPr>
          <a:xfrm>
            <a:off x="838200" y="279919"/>
            <a:ext cx="5243394" cy="1119674"/>
          </a:xfrm>
        </p:spPr>
        <p:txBody>
          <a:bodyPr anchor="t">
            <a:normAutofit/>
          </a:bodyPr>
          <a:lstStyle/>
          <a:p>
            <a:r>
              <a:rPr lang="en-US" sz="6000" dirty="0"/>
              <a:t>Findings-1</a:t>
            </a:r>
            <a:endParaRPr lang="en-ID" sz="6000" dirty="0"/>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2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8D15FFEF-76CB-BCD2-3A66-6FEF710F36D6}"/>
              </a:ext>
            </a:extLst>
          </p:cNvPr>
          <p:cNvSpPr>
            <a:spLocks noGrp="1"/>
          </p:cNvSpPr>
          <p:nvPr>
            <p:ph idx="1"/>
          </p:nvPr>
        </p:nvSpPr>
        <p:spPr>
          <a:xfrm>
            <a:off x="7492483" y="130629"/>
            <a:ext cx="4450215" cy="6587412"/>
          </a:xfrm>
        </p:spPr>
        <p:txBody>
          <a:bodyPr anchor="ctr">
            <a:normAutofit/>
          </a:bodyPr>
          <a:lstStyle/>
          <a:p>
            <a:r>
              <a:rPr lang="en-US" sz="2400" dirty="0"/>
              <a:t>There is a discrepancy between the remaining stock variable and the ending inventory. There are 17 </a:t>
            </a:r>
            <a:r>
              <a:rPr lang="en-US" sz="2400" dirty="0" err="1"/>
              <a:t>InventoryId</a:t>
            </a:r>
            <a:r>
              <a:rPr lang="en-US" sz="2400" dirty="0"/>
              <a:t> with differing records in both tables</a:t>
            </a:r>
          </a:p>
          <a:p>
            <a:r>
              <a:rPr lang="en-US" sz="2400" dirty="0"/>
              <a:t>The data provided by the company at the end of the year (Ending Inventory) should ideally match with My calculation (Beginning Inventory + Purchases - Sales)</a:t>
            </a:r>
          </a:p>
          <a:p>
            <a:r>
              <a:rPr lang="en-US" sz="2400" dirty="0"/>
              <a:t>There should be no difference between remaining stock and ending inventory</a:t>
            </a:r>
          </a:p>
        </p:txBody>
      </p:sp>
      <p:pic>
        <p:nvPicPr>
          <p:cNvPr id="5" name="Picture 4">
            <a:extLst>
              <a:ext uri="{FF2B5EF4-FFF2-40B4-BE49-F238E27FC236}">
                <a16:creationId xmlns:a16="http://schemas.microsoft.com/office/drawing/2014/main" id="{AFA8E365-FAFA-3F50-033F-77C0824B95E1}"/>
              </a:ext>
            </a:extLst>
          </p:cNvPr>
          <p:cNvPicPr>
            <a:picLocks noChangeAspect="1"/>
          </p:cNvPicPr>
          <p:nvPr/>
        </p:nvPicPr>
        <p:blipFill>
          <a:blip r:embed="rId2"/>
          <a:stretch>
            <a:fillRect/>
          </a:stretch>
        </p:blipFill>
        <p:spPr>
          <a:xfrm>
            <a:off x="157678" y="1548612"/>
            <a:ext cx="7177127" cy="2259466"/>
          </a:xfrm>
          <a:prstGeom prst="rect">
            <a:avLst/>
          </a:prstGeom>
        </p:spPr>
      </p:pic>
      <p:sp>
        <p:nvSpPr>
          <p:cNvPr id="7" name="Oval 6">
            <a:extLst>
              <a:ext uri="{FF2B5EF4-FFF2-40B4-BE49-F238E27FC236}">
                <a16:creationId xmlns:a16="http://schemas.microsoft.com/office/drawing/2014/main" id="{93C5D570-B61D-C7A2-41F4-37DAFB833060}"/>
              </a:ext>
            </a:extLst>
          </p:cNvPr>
          <p:cNvSpPr/>
          <p:nvPr/>
        </p:nvSpPr>
        <p:spPr>
          <a:xfrm>
            <a:off x="5640825" y="3429000"/>
            <a:ext cx="690464" cy="56916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9" name="Straight Arrow Connector 8">
            <a:extLst>
              <a:ext uri="{FF2B5EF4-FFF2-40B4-BE49-F238E27FC236}">
                <a16:creationId xmlns:a16="http://schemas.microsoft.com/office/drawing/2014/main" id="{ABD5C271-BE8C-2D8A-D469-1F739606303A}"/>
              </a:ext>
            </a:extLst>
          </p:cNvPr>
          <p:cNvCxnSpPr>
            <a:cxnSpLocks/>
            <a:endCxn id="7" idx="7"/>
          </p:cNvCxnSpPr>
          <p:nvPr/>
        </p:nvCxnSpPr>
        <p:spPr>
          <a:xfrm flipH="1">
            <a:off x="6230173" y="1848966"/>
            <a:ext cx="1590844" cy="16633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A715280-FA44-2E25-2853-F7937ADEFFE2}"/>
              </a:ext>
            </a:extLst>
          </p:cNvPr>
          <p:cNvSpPr txBox="1"/>
          <p:nvPr/>
        </p:nvSpPr>
        <p:spPr>
          <a:xfrm>
            <a:off x="838200" y="4264090"/>
            <a:ext cx="5646527" cy="923330"/>
          </a:xfrm>
          <a:prstGeom prst="rect">
            <a:avLst/>
          </a:prstGeom>
          <a:noFill/>
        </p:spPr>
        <p:txBody>
          <a:bodyPr wrap="square" rtlCol="0">
            <a:spAutoFit/>
          </a:bodyPr>
          <a:lstStyle/>
          <a:p>
            <a:r>
              <a:rPr lang="en-US" dirty="0" err="1"/>
              <a:t>InventoryId</a:t>
            </a:r>
            <a:r>
              <a:rPr lang="en-US" dirty="0"/>
              <a:t> serves as the key to join the 4 existing tables. </a:t>
            </a:r>
            <a:r>
              <a:rPr lang="en-US" dirty="0" err="1"/>
              <a:t>InventoryId</a:t>
            </a:r>
            <a:r>
              <a:rPr lang="en-US" dirty="0"/>
              <a:t> is a code that consists of a combination of '</a:t>
            </a:r>
            <a:r>
              <a:rPr lang="en-US" dirty="0" err="1"/>
              <a:t>storenumber_city_brandnumber</a:t>
            </a:r>
            <a:r>
              <a:rPr lang="en-US" dirty="0"/>
              <a:t>'.</a:t>
            </a:r>
            <a:endParaRPr lang="en-ID" dirty="0"/>
          </a:p>
        </p:txBody>
      </p:sp>
    </p:spTree>
    <p:extLst>
      <p:ext uri="{BB962C8B-B14F-4D97-AF65-F5344CB8AC3E}">
        <p14:creationId xmlns:p14="http://schemas.microsoft.com/office/powerpoint/2010/main" val="4264967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726001-972E-2944-6CD3-721096DFCDBC}"/>
              </a:ext>
            </a:extLst>
          </p:cNvPr>
          <p:cNvSpPr>
            <a:spLocks noGrp="1"/>
          </p:cNvSpPr>
          <p:nvPr>
            <p:ph type="title"/>
          </p:nvPr>
        </p:nvSpPr>
        <p:spPr>
          <a:xfrm>
            <a:off x="6412091" y="93051"/>
            <a:ext cx="4395340" cy="991247"/>
          </a:xfrm>
        </p:spPr>
        <p:txBody>
          <a:bodyPr anchor="b">
            <a:normAutofit/>
          </a:bodyPr>
          <a:lstStyle/>
          <a:p>
            <a:r>
              <a:rPr lang="en-US" sz="5400" dirty="0"/>
              <a:t>Findings-2</a:t>
            </a:r>
            <a:endParaRPr lang="en-ID" sz="5400" dirty="0"/>
          </a:p>
        </p:txBody>
      </p:sp>
      <p:sp>
        <p:nvSpPr>
          <p:cNvPr id="21" name="Rectangle 20">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3E17BBC-BD5E-B66F-6612-EB5D71EEB752}"/>
              </a:ext>
            </a:extLst>
          </p:cNvPr>
          <p:cNvPicPr>
            <a:picLocks noChangeAspect="1"/>
          </p:cNvPicPr>
          <p:nvPr/>
        </p:nvPicPr>
        <p:blipFill>
          <a:blip r:embed="rId2"/>
          <a:stretch>
            <a:fillRect/>
          </a:stretch>
        </p:blipFill>
        <p:spPr>
          <a:xfrm>
            <a:off x="150181" y="2819400"/>
            <a:ext cx="5350587" cy="1190506"/>
          </a:xfrm>
          <a:prstGeom prst="rect">
            <a:avLst/>
          </a:prstGeom>
        </p:spPr>
      </p:pic>
      <p:sp>
        <p:nvSpPr>
          <p:cNvPr id="3" name="Content Placeholder 2">
            <a:extLst>
              <a:ext uri="{FF2B5EF4-FFF2-40B4-BE49-F238E27FC236}">
                <a16:creationId xmlns:a16="http://schemas.microsoft.com/office/drawing/2014/main" id="{8D15FFEF-76CB-BCD2-3A66-6FEF710F36D6}"/>
              </a:ext>
            </a:extLst>
          </p:cNvPr>
          <p:cNvSpPr>
            <a:spLocks noGrp="1"/>
          </p:cNvSpPr>
          <p:nvPr>
            <p:ph idx="1"/>
          </p:nvPr>
        </p:nvSpPr>
        <p:spPr>
          <a:xfrm>
            <a:off x="6392583" y="1177349"/>
            <a:ext cx="4434721" cy="5475378"/>
          </a:xfrm>
        </p:spPr>
        <p:txBody>
          <a:bodyPr anchor="t">
            <a:normAutofit lnSpcReduction="10000"/>
          </a:bodyPr>
          <a:lstStyle/>
          <a:p>
            <a:r>
              <a:rPr lang="en-US" sz="2400" dirty="0"/>
              <a:t>One </a:t>
            </a:r>
            <a:r>
              <a:rPr lang="en-US" sz="2400" dirty="0" err="1"/>
              <a:t>InventoryId</a:t>
            </a:r>
            <a:r>
              <a:rPr lang="en-US" sz="2400" dirty="0"/>
              <a:t> is present in the sales data, but it is missing from the 'stock after purchase' variable</a:t>
            </a:r>
          </a:p>
          <a:p>
            <a:r>
              <a:rPr lang="en-US" sz="2400" dirty="0"/>
              <a:t>This is not ideal in the company's business process. Because it is impossible for any product to be sold if it is not available in the stock warehouse</a:t>
            </a:r>
          </a:p>
          <a:p>
            <a:r>
              <a:rPr lang="en-US" sz="2400" dirty="0"/>
              <a:t>There is also a possibility that the item is the beginning-of-year stock or items purchased but not recorded</a:t>
            </a:r>
          </a:p>
        </p:txBody>
      </p:sp>
      <p:cxnSp>
        <p:nvCxnSpPr>
          <p:cNvPr id="23" name="Straight Connector 2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14432C6F-D4DA-BBCB-3279-6FD653CE3B0F}"/>
              </a:ext>
            </a:extLst>
          </p:cNvPr>
          <p:cNvSpPr/>
          <p:nvPr/>
        </p:nvSpPr>
        <p:spPr>
          <a:xfrm>
            <a:off x="345233" y="2537927"/>
            <a:ext cx="2631232" cy="212737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TextBox 5">
            <a:extLst>
              <a:ext uri="{FF2B5EF4-FFF2-40B4-BE49-F238E27FC236}">
                <a16:creationId xmlns:a16="http://schemas.microsoft.com/office/drawing/2014/main" id="{561518AA-CB0E-E386-F6FE-E0C056BBB5B5}"/>
              </a:ext>
            </a:extLst>
          </p:cNvPr>
          <p:cNvSpPr txBox="1"/>
          <p:nvPr/>
        </p:nvSpPr>
        <p:spPr>
          <a:xfrm>
            <a:off x="345233" y="1084298"/>
            <a:ext cx="877077" cy="369332"/>
          </a:xfrm>
          <a:prstGeom prst="rect">
            <a:avLst/>
          </a:prstGeom>
          <a:noFill/>
        </p:spPr>
        <p:txBody>
          <a:bodyPr wrap="square" rtlCol="0">
            <a:spAutoFit/>
          </a:bodyPr>
          <a:lstStyle/>
          <a:p>
            <a:r>
              <a:rPr lang="en-US" dirty="0">
                <a:solidFill>
                  <a:schemeClr val="bg1"/>
                </a:solidFill>
              </a:rPr>
              <a:t>Sales</a:t>
            </a:r>
            <a:endParaRPr lang="en-ID" dirty="0">
              <a:solidFill>
                <a:schemeClr val="bg1"/>
              </a:solidFill>
            </a:endParaRPr>
          </a:p>
        </p:txBody>
      </p:sp>
      <p:cxnSp>
        <p:nvCxnSpPr>
          <p:cNvPr id="8" name="Straight Arrow Connector 7">
            <a:extLst>
              <a:ext uri="{FF2B5EF4-FFF2-40B4-BE49-F238E27FC236}">
                <a16:creationId xmlns:a16="http://schemas.microsoft.com/office/drawing/2014/main" id="{A76C663D-A3B6-BE73-0696-60711D70BBB6}"/>
              </a:ext>
            </a:extLst>
          </p:cNvPr>
          <p:cNvCxnSpPr>
            <a:stCxn id="6" idx="2"/>
            <a:endCxn id="4" idx="0"/>
          </p:cNvCxnSpPr>
          <p:nvPr/>
        </p:nvCxnSpPr>
        <p:spPr>
          <a:xfrm>
            <a:off x="783772" y="1453630"/>
            <a:ext cx="877077" cy="10842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945A9F-B911-A900-333C-B118791E12DA}"/>
              </a:ext>
            </a:extLst>
          </p:cNvPr>
          <p:cNvSpPr/>
          <p:nvPr/>
        </p:nvSpPr>
        <p:spPr>
          <a:xfrm>
            <a:off x="2964600" y="2625013"/>
            <a:ext cx="2631232" cy="212737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TextBox 9">
            <a:extLst>
              <a:ext uri="{FF2B5EF4-FFF2-40B4-BE49-F238E27FC236}">
                <a16:creationId xmlns:a16="http://schemas.microsoft.com/office/drawing/2014/main" id="{CDC03519-832D-F3DE-9E53-AE769A551599}"/>
              </a:ext>
            </a:extLst>
          </p:cNvPr>
          <p:cNvSpPr txBox="1"/>
          <p:nvPr/>
        </p:nvSpPr>
        <p:spPr>
          <a:xfrm>
            <a:off x="3002493" y="5538110"/>
            <a:ext cx="2631232" cy="369332"/>
          </a:xfrm>
          <a:prstGeom prst="rect">
            <a:avLst/>
          </a:prstGeom>
          <a:noFill/>
        </p:spPr>
        <p:txBody>
          <a:bodyPr wrap="square" rtlCol="0">
            <a:spAutoFit/>
          </a:bodyPr>
          <a:lstStyle/>
          <a:p>
            <a:r>
              <a:rPr lang="en-US" dirty="0">
                <a:solidFill>
                  <a:schemeClr val="bg1"/>
                </a:solidFill>
              </a:rPr>
              <a:t>‘stock after purchase’</a:t>
            </a:r>
            <a:endParaRPr lang="en-ID" dirty="0">
              <a:solidFill>
                <a:schemeClr val="bg1"/>
              </a:solidFill>
            </a:endParaRPr>
          </a:p>
        </p:txBody>
      </p:sp>
      <p:cxnSp>
        <p:nvCxnSpPr>
          <p:cNvPr id="11" name="Straight Arrow Connector 10">
            <a:extLst>
              <a:ext uri="{FF2B5EF4-FFF2-40B4-BE49-F238E27FC236}">
                <a16:creationId xmlns:a16="http://schemas.microsoft.com/office/drawing/2014/main" id="{F516F24A-F05B-B212-A8CB-3DE8B374B21F}"/>
              </a:ext>
            </a:extLst>
          </p:cNvPr>
          <p:cNvCxnSpPr>
            <a:cxnSpLocks/>
            <a:stCxn id="10" idx="0"/>
            <a:endCxn id="9" idx="4"/>
          </p:cNvCxnSpPr>
          <p:nvPr/>
        </p:nvCxnSpPr>
        <p:spPr>
          <a:xfrm flipH="1" flipV="1">
            <a:off x="4280216" y="4752392"/>
            <a:ext cx="37893" cy="7857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7714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9726001-972E-2944-6CD3-721096DFCDBC}"/>
              </a:ext>
            </a:extLst>
          </p:cNvPr>
          <p:cNvSpPr>
            <a:spLocks noGrp="1"/>
          </p:cNvSpPr>
          <p:nvPr>
            <p:ph type="title"/>
          </p:nvPr>
        </p:nvSpPr>
        <p:spPr>
          <a:xfrm>
            <a:off x="6657715" y="139959"/>
            <a:ext cx="4195674" cy="735235"/>
          </a:xfrm>
        </p:spPr>
        <p:txBody>
          <a:bodyPr anchor="b">
            <a:normAutofit fontScale="90000"/>
          </a:bodyPr>
          <a:lstStyle/>
          <a:p>
            <a:r>
              <a:rPr lang="en-US" sz="4800" dirty="0"/>
              <a:t>Findings-3</a:t>
            </a:r>
            <a:endParaRPr lang="en-ID" sz="4800" dirty="0"/>
          </a:p>
        </p:txBody>
      </p:sp>
      <p:sp>
        <p:nvSpPr>
          <p:cNvPr id="11" name="Oval 10">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pic>
        <p:nvPicPr>
          <p:cNvPr id="4" name="Picture 3">
            <a:extLst>
              <a:ext uri="{FF2B5EF4-FFF2-40B4-BE49-F238E27FC236}">
                <a16:creationId xmlns:a16="http://schemas.microsoft.com/office/drawing/2014/main" id="{546A8713-5F41-FA1F-0716-7E69FDB66466}"/>
              </a:ext>
            </a:extLst>
          </p:cNvPr>
          <p:cNvPicPr>
            <a:picLocks noChangeAspect="1"/>
          </p:cNvPicPr>
          <p:nvPr/>
        </p:nvPicPr>
        <p:blipFill>
          <a:blip r:embed="rId2"/>
          <a:stretch>
            <a:fillRect/>
          </a:stretch>
        </p:blipFill>
        <p:spPr>
          <a:xfrm>
            <a:off x="506334" y="2800350"/>
            <a:ext cx="5325810" cy="1238250"/>
          </a:xfrm>
          <a:prstGeom prst="rect">
            <a:avLst/>
          </a:prstGeom>
        </p:spPr>
      </p:pic>
      <p:sp>
        <p:nvSpPr>
          <p:cNvPr id="3" name="Content Placeholder 2">
            <a:extLst>
              <a:ext uri="{FF2B5EF4-FFF2-40B4-BE49-F238E27FC236}">
                <a16:creationId xmlns:a16="http://schemas.microsoft.com/office/drawing/2014/main" id="{8D15FFEF-76CB-BCD2-3A66-6FEF710F36D6}"/>
              </a:ext>
            </a:extLst>
          </p:cNvPr>
          <p:cNvSpPr>
            <a:spLocks noGrp="1"/>
          </p:cNvSpPr>
          <p:nvPr>
            <p:ph idx="1"/>
          </p:nvPr>
        </p:nvSpPr>
        <p:spPr>
          <a:xfrm>
            <a:off x="6695359" y="1015153"/>
            <a:ext cx="4158031" cy="5568527"/>
          </a:xfrm>
        </p:spPr>
        <p:txBody>
          <a:bodyPr anchor="t">
            <a:noAutofit/>
          </a:bodyPr>
          <a:lstStyle/>
          <a:p>
            <a:r>
              <a:rPr lang="en-US" sz="2200" dirty="0"/>
              <a:t>There is one </a:t>
            </a:r>
            <a:r>
              <a:rPr lang="en-US" sz="2200" dirty="0" err="1"/>
              <a:t>InventoryId</a:t>
            </a:r>
            <a:r>
              <a:rPr lang="en-US" sz="2200" dirty="0"/>
              <a:t> with a total sales figure that exceeds the total ‘stock after purchase’</a:t>
            </a:r>
          </a:p>
          <a:p>
            <a:r>
              <a:rPr lang="en-US" sz="2200" dirty="0"/>
              <a:t>This is not ideal in the company's business process. Because the total number of items sold should be equal to or less than the items available in the warehouse</a:t>
            </a:r>
          </a:p>
          <a:p>
            <a:r>
              <a:rPr lang="en-US" sz="2200" dirty="0"/>
              <a:t>There might be an error in recording sales data</a:t>
            </a:r>
          </a:p>
          <a:p>
            <a:r>
              <a:rPr lang="en-US" sz="2200" dirty="0"/>
              <a:t>There may also be double scanning at the cashier store</a:t>
            </a:r>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3A2DEBB2-8B17-2FA0-4381-DAD2DE4E6669}"/>
              </a:ext>
            </a:extLst>
          </p:cNvPr>
          <p:cNvSpPr/>
          <p:nvPr/>
        </p:nvSpPr>
        <p:spPr>
          <a:xfrm>
            <a:off x="2649894" y="3340360"/>
            <a:ext cx="961054" cy="78377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TextBox 5">
            <a:extLst>
              <a:ext uri="{FF2B5EF4-FFF2-40B4-BE49-F238E27FC236}">
                <a16:creationId xmlns:a16="http://schemas.microsoft.com/office/drawing/2014/main" id="{324F0547-D619-5C77-C854-E6B62B6FB4C2}"/>
              </a:ext>
            </a:extLst>
          </p:cNvPr>
          <p:cNvSpPr txBox="1"/>
          <p:nvPr/>
        </p:nvSpPr>
        <p:spPr>
          <a:xfrm>
            <a:off x="809957" y="2161013"/>
            <a:ext cx="2586386" cy="369332"/>
          </a:xfrm>
          <a:prstGeom prst="rect">
            <a:avLst/>
          </a:prstGeom>
          <a:noFill/>
        </p:spPr>
        <p:txBody>
          <a:bodyPr wrap="square" rtlCol="0">
            <a:spAutoFit/>
          </a:bodyPr>
          <a:lstStyle/>
          <a:p>
            <a:r>
              <a:rPr lang="en-US" dirty="0">
                <a:solidFill>
                  <a:schemeClr val="bg1"/>
                </a:solidFill>
              </a:rPr>
              <a:t>‘stock after purchase’</a:t>
            </a:r>
            <a:endParaRPr lang="en-ID" dirty="0">
              <a:solidFill>
                <a:schemeClr val="bg1"/>
              </a:solidFill>
            </a:endParaRPr>
          </a:p>
        </p:txBody>
      </p:sp>
      <p:cxnSp>
        <p:nvCxnSpPr>
          <p:cNvPr id="8" name="Straight Arrow Connector 7">
            <a:extLst>
              <a:ext uri="{FF2B5EF4-FFF2-40B4-BE49-F238E27FC236}">
                <a16:creationId xmlns:a16="http://schemas.microsoft.com/office/drawing/2014/main" id="{67F412B1-DE4F-CFDF-B4CB-BEE7BD02A03B}"/>
              </a:ext>
            </a:extLst>
          </p:cNvPr>
          <p:cNvCxnSpPr>
            <a:cxnSpLocks/>
            <a:stCxn id="5" idx="0"/>
            <a:endCxn id="6" idx="2"/>
          </p:cNvCxnSpPr>
          <p:nvPr/>
        </p:nvCxnSpPr>
        <p:spPr>
          <a:xfrm flipH="1" flipV="1">
            <a:off x="2103150" y="2530345"/>
            <a:ext cx="1027271" cy="8100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AF7CA76B-55F0-A969-14A7-B932FB9BB256}"/>
              </a:ext>
            </a:extLst>
          </p:cNvPr>
          <p:cNvSpPr/>
          <p:nvPr/>
        </p:nvSpPr>
        <p:spPr>
          <a:xfrm>
            <a:off x="4690732" y="3265714"/>
            <a:ext cx="1027271" cy="85841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TextBox 19">
            <a:extLst>
              <a:ext uri="{FF2B5EF4-FFF2-40B4-BE49-F238E27FC236}">
                <a16:creationId xmlns:a16="http://schemas.microsoft.com/office/drawing/2014/main" id="{971DC257-206D-52FE-77B9-1ADCE0E6B368}"/>
              </a:ext>
            </a:extLst>
          </p:cNvPr>
          <p:cNvSpPr txBox="1"/>
          <p:nvPr/>
        </p:nvSpPr>
        <p:spPr>
          <a:xfrm>
            <a:off x="3081761" y="4749377"/>
            <a:ext cx="2122606" cy="369332"/>
          </a:xfrm>
          <a:prstGeom prst="rect">
            <a:avLst/>
          </a:prstGeom>
          <a:noFill/>
        </p:spPr>
        <p:txBody>
          <a:bodyPr wrap="square" rtlCol="0">
            <a:spAutoFit/>
          </a:bodyPr>
          <a:lstStyle/>
          <a:p>
            <a:r>
              <a:rPr lang="en-US" dirty="0">
                <a:solidFill>
                  <a:schemeClr val="bg1"/>
                </a:solidFill>
              </a:rPr>
              <a:t>‘remaining stock’</a:t>
            </a:r>
            <a:endParaRPr lang="en-ID" dirty="0">
              <a:solidFill>
                <a:schemeClr val="bg1"/>
              </a:solidFill>
            </a:endParaRPr>
          </a:p>
        </p:txBody>
      </p:sp>
      <p:cxnSp>
        <p:nvCxnSpPr>
          <p:cNvPr id="22" name="Straight Arrow Connector 21">
            <a:extLst>
              <a:ext uri="{FF2B5EF4-FFF2-40B4-BE49-F238E27FC236}">
                <a16:creationId xmlns:a16="http://schemas.microsoft.com/office/drawing/2014/main" id="{0B978F03-ACED-C716-6D7F-DB3BF3B62A3B}"/>
              </a:ext>
            </a:extLst>
          </p:cNvPr>
          <p:cNvCxnSpPr>
            <a:stCxn id="18" idx="4"/>
            <a:endCxn id="20" idx="0"/>
          </p:cNvCxnSpPr>
          <p:nvPr/>
        </p:nvCxnSpPr>
        <p:spPr>
          <a:xfrm flipH="1">
            <a:off x="4143064" y="4124132"/>
            <a:ext cx="1061304" cy="6252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CD1EC334-7C75-FBD7-8E97-C226F383ECB7}"/>
              </a:ext>
            </a:extLst>
          </p:cNvPr>
          <p:cNvSpPr/>
          <p:nvPr/>
        </p:nvSpPr>
        <p:spPr>
          <a:xfrm>
            <a:off x="3639992" y="3291885"/>
            <a:ext cx="1027271" cy="85841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TextBox 23">
            <a:extLst>
              <a:ext uri="{FF2B5EF4-FFF2-40B4-BE49-F238E27FC236}">
                <a16:creationId xmlns:a16="http://schemas.microsoft.com/office/drawing/2014/main" id="{59DF6B83-912D-5C35-6B60-E08150D2A4B5}"/>
              </a:ext>
            </a:extLst>
          </p:cNvPr>
          <p:cNvSpPr txBox="1"/>
          <p:nvPr/>
        </p:nvSpPr>
        <p:spPr>
          <a:xfrm>
            <a:off x="3759328" y="2260296"/>
            <a:ext cx="838459" cy="369332"/>
          </a:xfrm>
          <a:prstGeom prst="rect">
            <a:avLst/>
          </a:prstGeom>
          <a:noFill/>
        </p:spPr>
        <p:txBody>
          <a:bodyPr wrap="square" rtlCol="0">
            <a:spAutoFit/>
          </a:bodyPr>
          <a:lstStyle/>
          <a:p>
            <a:r>
              <a:rPr lang="en-US" dirty="0">
                <a:solidFill>
                  <a:schemeClr val="bg1"/>
                </a:solidFill>
              </a:rPr>
              <a:t>Sales </a:t>
            </a:r>
            <a:endParaRPr lang="en-ID" dirty="0">
              <a:solidFill>
                <a:schemeClr val="bg1"/>
              </a:solidFill>
            </a:endParaRPr>
          </a:p>
        </p:txBody>
      </p:sp>
      <p:cxnSp>
        <p:nvCxnSpPr>
          <p:cNvPr id="26" name="Straight Arrow Connector 25">
            <a:extLst>
              <a:ext uri="{FF2B5EF4-FFF2-40B4-BE49-F238E27FC236}">
                <a16:creationId xmlns:a16="http://schemas.microsoft.com/office/drawing/2014/main" id="{089F1B50-0A7F-E081-0D03-A456C1B0B983}"/>
              </a:ext>
            </a:extLst>
          </p:cNvPr>
          <p:cNvCxnSpPr>
            <a:stCxn id="23" idx="0"/>
            <a:endCxn id="24" idx="2"/>
          </p:cNvCxnSpPr>
          <p:nvPr/>
        </p:nvCxnSpPr>
        <p:spPr>
          <a:xfrm flipV="1">
            <a:off x="4153628" y="2629628"/>
            <a:ext cx="24930" cy="6622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2083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0233E-3FC0-39FB-F74A-79F30A2833B6}"/>
              </a:ext>
            </a:extLst>
          </p:cNvPr>
          <p:cNvSpPr>
            <a:spLocks noGrp="1"/>
          </p:cNvSpPr>
          <p:nvPr>
            <p:ph type="title"/>
          </p:nvPr>
        </p:nvSpPr>
        <p:spPr>
          <a:xfrm>
            <a:off x="838200" y="111968"/>
            <a:ext cx="10515600" cy="821094"/>
          </a:xfrm>
        </p:spPr>
        <p:txBody>
          <a:bodyPr/>
          <a:lstStyle/>
          <a:p>
            <a:r>
              <a:rPr lang="en-US" dirty="0"/>
              <a:t>About Findings</a:t>
            </a:r>
            <a:endParaRPr lang="en-ID" dirty="0"/>
          </a:p>
        </p:txBody>
      </p:sp>
      <p:sp>
        <p:nvSpPr>
          <p:cNvPr id="3" name="Content Placeholder 2">
            <a:extLst>
              <a:ext uri="{FF2B5EF4-FFF2-40B4-BE49-F238E27FC236}">
                <a16:creationId xmlns:a16="http://schemas.microsoft.com/office/drawing/2014/main" id="{0330FE21-A7FB-F8C7-026C-2CE3166DD7E8}"/>
              </a:ext>
            </a:extLst>
          </p:cNvPr>
          <p:cNvSpPr>
            <a:spLocks noGrp="1"/>
          </p:cNvSpPr>
          <p:nvPr>
            <p:ph idx="1"/>
          </p:nvPr>
        </p:nvSpPr>
        <p:spPr>
          <a:xfrm>
            <a:off x="838200" y="1007706"/>
            <a:ext cx="10515600" cy="5570376"/>
          </a:xfrm>
        </p:spPr>
        <p:txBody>
          <a:bodyPr>
            <a:normAutofit/>
          </a:bodyPr>
          <a:lstStyle/>
          <a:p>
            <a:pPr marL="0" indent="0">
              <a:buNone/>
            </a:pPr>
            <a:r>
              <a:rPr lang="en-US" sz="2000" dirty="0"/>
              <a:t>The Production, Distribution, and Sales teams need to be more meticulous in data recording and creating annual reports. Below are some inputs and corrections that can serve as future references:</a:t>
            </a:r>
          </a:p>
          <a:p>
            <a:r>
              <a:rPr lang="en-US" sz="2000" dirty="0"/>
              <a:t>During the initial inventory recording at the beginning of the year, there might be unrecorded items or old stock that went unnoticed.</a:t>
            </a:r>
          </a:p>
          <a:p>
            <a:r>
              <a:rPr lang="en-US" sz="2000" dirty="0"/>
              <a:t>When recording purchased items, purchases of quantity 1 are slightly more risky as they are prone to being overlooked. In my opinion, scheduling purchases to be less frequent might be necessary.</a:t>
            </a:r>
          </a:p>
          <a:p>
            <a:r>
              <a:rPr lang="en-US" sz="2000" dirty="0"/>
              <a:t>During sales record-keeping, it's essential to also pay attention at the cashier to check for double scans or instances where items are not scanned but taken by the customer.</a:t>
            </a:r>
          </a:p>
          <a:p>
            <a:r>
              <a:rPr lang="en-US" sz="2000" dirty="0">
                <a:solidFill>
                  <a:srgbClr val="FF0000"/>
                </a:solidFill>
                <a:highlight>
                  <a:srgbClr val="FFFF00"/>
                </a:highlight>
              </a:rPr>
              <a:t>Upon comparison, the remaining stock quantity (235) is larger than the </a:t>
            </a:r>
            <a:r>
              <a:rPr lang="en-US" sz="2000" dirty="0" err="1">
                <a:solidFill>
                  <a:srgbClr val="FF0000"/>
                </a:solidFill>
                <a:highlight>
                  <a:srgbClr val="FFFF00"/>
                </a:highlight>
              </a:rPr>
              <a:t>Ending_Inventory</a:t>
            </a:r>
            <a:r>
              <a:rPr lang="en-US" sz="2000" dirty="0">
                <a:solidFill>
                  <a:srgbClr val="FF0000"/>
                </a:solidFill>
                <a:highlight>
                  <a:srgbClr val="FFFF00"/>
                </a:highlight>
              </a:rPr>
              <a:t> (148). This indicates that the number of items in the annual report is less than the actual count, which could also serve as an operational evaluation for the future.</a:t>
            </a:r>
          </a:p>
        </p:txBody>
      </p:sp>
    </p:spTree>
    <p:extLst>
      <p:ext uri="{BB962C8B-B14F-4D97-AF65-F5344CB8AC3E}">
        <p14:creationId xmlns:p14="http://schemas.microsoft.com/office/powerpoint/2010/main" val="795656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8E94CB86-A1B0-894D-F0FE-68545E0A7051}"/>
              </a:ext>
            </a:extLst>
          </p:cNvPr>
          <p:cNvPicPr>
            <a:picLocks noChangeAspect="1"/>
          </p:cNvPicPr>
          <p:nvPr/>
        </p:nvPicPr>
        <p:blipFill rotWithShape="1">
          <a:blip r:embed="rId2"/>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DB13F237-47C4-3D38-567F-7B1F7389959F}"/>
              </a:ext>
            </a:extLst>
          </p:cNvPr>
          <p:cNvSpPr>
            <a:spLocks noGrp="1"/>
          </p:cNvSpPr>
          <p:nvPr>
            <p:ph type="ctrTitle"/>
          </p:nvPr>
        </p:nvSpPr>
        <p:spPr>
          <a:xfrm>
            <a:off x="4434160" y="718457"/>
            <a:ext cx="6911865" cy="4497355"/>
          </a:xfrm>
        </p:spPr>
        <p:txBody>
          <a:bodyPr anchor="b">
            <a:normAutofit fontScale="90000"/>
          </a:bodyPr>
          <a:lstStyle/>
          <a:p>
            <a:r>
              <a:rPr lang="en-US" sz="5400" dirty="0"/>
              <a:t>Beverage</a:t>
            </a:r>
            <a:br>
              <a:rPr lang="en-US" sz="5400" dirty="0"/>
            </a:br>
            <a:r>
              <a:rPr lang="en-US" sz="5400" dirty="0"/>
              <a:t>company marketing strategy &amp; PRODUC DEVELOPMENT</a:t>
            </a:r>
            <a:endParaRPr lang="en-ID" sz="5400" dirty="0"/>
          </a:p>
        </p:txBody>
      </p:sp>
    </p:spTree>
    <p:extLst>
      <p:ext uri="{BB962C8B-B14F-4D97-AF65-F5344CB8AC3E}">
        <p14:creationId xmlns:p14="http://schemas.microsoft.com/office/powerpoint/2010/main" val="3710857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9AFA21-3F53-91EF-D040-5EF357A3B18B}"/>
              </a:ext>
            </a:extLst>
          </p:cNvPr>
          <p:cNvSpPr>
            <a:spLocks noGrp="1"/>
          </p:cNvSpPr>
          <p:nvPr>
            <p:ph idx="1"/>
          </p:nvPr>
        </p:nvSpPr>
        <p:spPr/>
        <p:txBody>
          <a:bodyPr/>
          <a:lstStyle/>
          <a:p>
            <a:endParaRPr lang="en-ID"/>
          </a:p>
        </p:txBody>
      </p:sp>
      <p:pic>
        <p:nvPicPr>
          <p:cNvPr id="4" name="Picture 3">
            <a:extLst>
              <a:ext uri="{FF2B5EF4-FFF2-40B4-BE49-F238E27FC236}">
                <a16:creationId xmlns:a16="http://schemas.microsoft.com/office/drawing/2014/main" id="{BBE41BCF-0F3D-7BA8-94F3-5EE62FCA6D3E}"/>
              </a:ext>
            </a:extLst>
          </p:cNvPr>
          <p:cNvPicPr>
            <a:picLocks noChangeAspect="1"/>
          </p:cNvPicPr>
          <p:nvPr/>
        </p:nvPicPr>
        <p:blipFill>
          <a:blip r:embed="rId2"/>
          <a:stretch>
            <a:fillRect/>
          </a:stretch>
        </p:blipFill>
        <p:spPr>
          <a:xfrm>
            <a:off x="0" y="8313"/>
            <a:ext cx="12192000" cy="6858000"/>
          </a:xfrm>
          <a:prstGeom prst="rect">
            <a:avLst/>
          </a:prstGeom>
        </p:spPr>
      </p:pic>
    </p:spTree>
    <p:extLst>
      <p:ext uri="{BB962C8B-B14F-4D97-AF65-F5344CB8AC3E}">
        <p14:creationId xmlns:p14="http://schemas.microsoft.com/office/powerpoint/2010/main" val="3233305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11DC1-CF94-586C-159B-A6D7B284176E}"/>
              </a:ext>
            </a:extLst>
          </p:cNvPr>
          <p:cNvSpPr>
            <a:spLocks noGrp="1"/>
          </p:cNvSpPr>
          <p:nvPr>
            <p:ph type="title"/>
          </p:nvPr>
        </p:nvSpPr>
        <p:spPr>
          <a:xfrm>
            <a:off x="838200" y="87847"/>
            <a:ext cx="10515600" cy="867193"/>
          </a:xfrm>
        </p:spPr>
        <p:txBody>
          <a:bodyPr anchor="b">
            <a:normAutofit/>
          </a:bodyPr>
          <a:lstStyle/>
          <a:p>
            <a:r>
              <a:rPr lang="en-US" sz="5000" dirty="0"/>
              <a:t>Annual Sales per City</a:t>
            </a:r>
            <a:endParaRPr lang="en-ID" sz="5000" dirty="0"/>
          </a:p>
        </p:txBody>
      </p:sp>
      <p:sp>
        <p:nvSpPr>
          <p:cNvPr id="9" name="Content Placeholder 8">
            <a:extLst>
              <a:ext uri="{FF2B5EF4-FFF2-40B4-BE49-F238E27FC236}">
                <a16:creationId xmlns:a16="http://schemas.microsoft.com/office/drawing/2014/main" id="{689475F2-B190-9137-7964-4E79B7DF1B60}"/>
              </a:ext>
            </a:extLst>
          </p:cNvPr>
          <p:cNvSpPr>
            <a:spLocks noGrp="1"/>
          </p:cNvSpPr>
          <p:nvPr>
            <p:ph idx="1"/>
          </p:nvPr>
        </p:nvSpPr>
        <p:spPr>
          <a:xfrm>
            <a:off x="8573073" y="475860"/>
            <a:ext cx="3454400" cy="5756989"/>
          </a:xfrm>
        </p:spPr>
        <p:txBody>
          <a:bodyPr anchor="t">
            <a:noAutofit/>
          </a:bodyPr>
          <a:lstStyle/>
          <a:p>
            <a:r>
              <a:rPr lang="en-US" sz="2000" dirty="0"/>
              <a:t>The beverage company only has one store in each city</a:t>
            </a:r>
          </a:p>
          <a:p>
            <a:r>
              <a:rPr lang="en-US" sz="2000" dirty="0"/>
              <a:t>Stores 76, 73, and 38 make the largest contributions, accounting for 6.8%, 5.3%, and 4.9% of the total annual sales, respectively.</a:t>
            </a:r>
          </a:p>
          <a:p>
            <a:r>
              <a:rPr lang="en-US" sz="2000" dirty="0"/>
              <a:t>Marketing and supply of goods for the next year can be focused on these three stores. </a:t>
            </a:r>
          </a:p>
          <a:p>
            <a:r>
              <a:rPr lang="en-US" sz="2000" dirty="0"/>
              <a:t>These stores are located in Sapphire Shores, Cypress Springs, and Willowfield</a:t>
            </a:r>
          </a:p>
        </p:txBody>
      </p:sp>
      <p:pic>
        <p:nvPicPr>
          <p:cNvPr id="4" name="Picture 3">
            <a:extLst>
              <a:ext uri="{FF2B5EF4-FFF2-40B4-BE49-F238E27FC236}">
                <a16:creationId xmlns:a16="http://schemas.microsoft.com/office/drawing/2014/main" id="{FFD077ED-7E0B-799B-C6A0-74408DD47327}"/>
              </a:ext>
            </a:extLst>
          </p:cNvPr>
          <p:cNvPicPr>
            <a:picLocks noChangeAspect="1"/>
          </p:cNvPicPr>
          <p:nvPr/>
        </p:nvPicPr>
        <p:blipFill>
          <a:blip r:embed="rId2"/>
          <a:stretch>
            <a:fillRect/>
          </a:stretch>
        </p:blipFill>
        <p:spPr>
          <a:xfrm>
            <a:off x="182880" y="1351282"/>
            <a:ext cx="8390193" cy="4551678"/>
          </a:xfrm>
          <a:prstGeom prst="rect">
            <a:avLst/>
          </a:prstGeom>
        </p:spPr>
      </p:pic>
    </p:spTree>
    <p:extLst>
      <p:ext uri="{BB962C8B-B14F-4D97-AF65-F5344CB8AC3E}">
        <p14:creationId xmlns:p14="http://schemas.microsoft.com/office/powerpoint/2010/main" val="3628617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E0C7-44BC-FCB5-8470-2B923358DC67}"/>
              </a:ext>
            </a:extLst>
          </p:cNvPr>
          <p:cNvSpPr>
            <a:spLocks noGrp="1"/>
          </p:cNvSpPr>
          <p:nvPr>
            <p:ph type="title"/>
          </p:nvPr>
        </p:nvSpPr>
        <p:spPr>
          <a:xfrm>
            <a:off x="838199" y="233863"/>
            <a:ext cx="10877551" cy="801835"/>
          </a:xfrm>
        </p:spPr>
        <p:txBody>
          <a:bodyPr anchor="t">
            <a:normAutofit/>
          </a:bodyPr>
          <a:lstStyle/>
          <a:p>
            <a:r>
              <a:rPr lang="en-US" sz="5000" dirty="0"/>
              <a:t>Top 10 flavor (highest sales)</a:t>
            </a:r>
            <a:endParaRPr lang="en-ID" sz="5000" dirty="0"/>
          </a:p>
        </p:txBody>
      </p:sp>
      <p:sp>
        <p:nvSpPr>
          <p:cNvPr id="15" name="Content Placeholder 14">
            <a:extLst>
              <a:ext uri="{FF2B5EF4-FFF2-40B4-BE49-F238E27FC236}">
                <a16:creationId xmlns:a16="http://schemas.microsoft.com/office/drawing/2014/main" id="{42A5F845-A4E8-E529-38D3-D10AA3018B94}"/>
              </a:ext>
            </a:extLst>
          </p:cNvPr>
          <p:cNvSpPr>
            <a:spLocks noGrp="1"/>
          </p:cNvSpPr>
          <p:nvPr>
            <p:ph idx="1"/>
          </p:nvPr>
        </p:nvSpPr>
        <p:spPr>
          <a:xfrm>
            <a:off x="7709867" y="285958"/>
            <a:ext cx="4124758" cy="6250914"/>
          </a:xfrm>
        </p:spPr>
        <p:txBody>
          <a:bodyPr anchor="ctr">
            <a:normAutofit/>
          </a:bodyPr>
          <a:lstStyle/>
          <a:p>
            <a:r>
              <a:rPr lang="en-US" sz="2000" b="0" i="0" dirty="0">
                <a:effectLst/>
                <a:latin typeface="Söhne"/>
              </a:rPr>
              <a:t>Frolic Frappe is also not the product with the highest quantity of sales. However, it holds the third position as a significant contributor to the company's revenue. </a:t>
            </a:r>
          </a:p>
          <a:p>
            <a:r>
              <a:rPr lang="en-US" sz="2000" b="0" i="0" dirty="0">
                <a:effectLst/>
                <a:latin typeface="Söhne"/>
              </a:rPr>
              <a:t>Most of the products that make it into the top 10 as major revenue contributors for the company do not appear in the top 10 in terms of quantity of sales. </a:t>
            </a:r>
          </a:p>
          <a:p>
            <a:r>
              <a:rPr lang="en-US" sz="2000" dirty="0">
                <a:latin typeface="Söhne"/>
              </a:rPr>
              <a:t>E</a:t>
            </a:r>
            <a:r>
              <a:rPr lang="en-US" sz="2000" b="0" i="0" dirty="0">
                <a:effectLst/>
                <a:latin typeface="Söhne"/>
              </a:rPr>
              <a:t>valuation in the marketing strategy to boost sales for some products such as Frolic Frappe, Tranquill Toffee Twirl, and Alpine Aloe Aria.</a:t>
            </a:r>
            <a:endParaRPr lang="en-US" sz="2000" dirty="0"/>
          </a:p>
        </p:txBody>
      </p:sp>
      <p:pic>
        <p:nvPicPr>
          <p:cNvPr id="7" name="Picture 6">
            <a:extLst>
              <a:ext uri="{FF2B5EF4-FFF2-40B4-BE49-F238E27FC236}">
                <a16:creationId xmlns:a16="http://schemas.microsoft.com/office/drawing/2014/main" id="{4F5A7540-6E67-6D3E-A516-823ED1779F1F}"/>
              </a:ext>
            </a:extLst>
          </p:cNvPr>
          <p:cNvPicPr>
            <a:picLocks noChangeAspect="1"/>
          </p:cNvPicPr>
          <p:nvPr/>
        </p:nvPicPr>
        <p:blipFill>
          <a:blip r:embed="rId2"/>
          <a:stretch>
            <a:fillRect/>
          </a:stretch>
        </p:blipFill>
        <p:spPr>
          <a:xfrm>
            <a:off x="1136787" y="3659675"/>
            <a:ext cx="6274493" cy="2703025"/>
          </a:xfrm>
          <a:prstGeom prst="rect">
            <a:avLst/>
          </a:prstGeom>
        </p:spPr>
      </p:pic>
      <p:sp>
        <p:nvSpPr>
          <p:cNvPr id="8" name="Oval 7">
            <a:extLst>
              <a:ext uri="{FF2B5EF4-FFF2-40B4-BE49-F238E27FC236}">
                <a16:creationId xmlns:a16="http://schemas.microsoft.com/office/drawing/2014/main" id="{052AE2B6-2E59-DC0F-A856-67A8D5DD3B5C}"/>
              </a:ext>
            </a:extLst>
          </p:cNvPr>
          <p:cNvSpPr/>
          <p:nvPr/>
        </p:nvSpPr>
        <p:spPr>
          <a:xfrm>
            <a:off x="4220667" y="4650403"/>
            <a:ext cx="1757265" cy="72156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3" name="Picture 12">
            <a:extLst>
              <a:ext uri="{FF2B5EF4-FFF2-40B4-BE49-F238E27FC236}">
                <a16:creationId xmlns:a16="http://schemas.microsoft.com/office/drawing/2014/main" id="{DC890973-38A3-D70B-4369-E207A89B69C9}"/>
              </a:ext>
            </a:extLst>
          </p:cNvPr>
          <p:cNvPicPr>
            <a:picLocks noChangeAspect="1"/>
          </p:cNvPicPr>
          <p:nvPr/>
        </p:nvPicPr>
        <p:blipFill>
          <a:blip r:embed="rId3"/>
          <a:stretch>
            <a:fillRect/>
          </a:stretch>
        </p:blipFill>
        <p:spPr>
          <a:xfrm>
            <a:off x="2719701" y="1035698"/>
            <a:ext cx="2939728" cy="2488170"/>
          </a:xfrm>
          <a:prstGeom prst="rect">
            <a:avLst/>
          </a:prstGeom>
        </p:spPr>
      </p:pic>
      <p:sp>
        <p:nvSpPr>
          <p:cNvPr id="14" name="Oval 13">
            <a:extLst>
              <a:ext uri="{FF2B5EF4-FFF2-40B4-BE49-F238E27FC236}">
                <a16:creationId xmlns:a16="http://schemas.microsoft.com/office/drawing/2014/main" id="{A70A16DF-D1D4-2FD1-1578-DA45E9227E7B}"/>
              </a:ext>
            </a:extLst>
          </p:cNvPr>
          <p:cNvSpPr/>
          <p:nvPr/>
        </p:nvSpPr>
        <p:spPr>
          <a:xfrm>
            <a:off x="2416628" y="1446245"/>
            <a:ext cx="2640563" cy="32449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547752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A5DC-A9D0-35C1-41BA-ECAC3D2218EA}"/>
              </a:ext>
            </a:extLst>
          </p:cNvPr>
          <p:cNvSpPr>
            <a:spLocks noGrp="1"/>
          </p:cNvSpPr>
          <p:nvPr>
            <p:ph type="title"/>
          </p:nvPr>
        </p:nvSpPr>
        <p:spPr/>
        <p:txBody>
          <a:bodyPr/>
          <a:lstStyle/>
          <a:p>
            <a:r>
              <a:rPr lang="en-US" dirty="0"/>
              <a:t>Beverage Company Background</a:t>
            </a:r>
            <a:endParaRPr lang="en-ID" dirty="0"/>
          </a:p>
        </p:txBody>
      </p:sp>
      <p:sp>
        <p:nvSpPr>
          <p:cNvPr id="3" name="Content Placeholder 2">
            <a:extLst>
              <a:ext uri="{FF2B5EF4-FFF2-40B4-BE49-F238E27FC236}">
                <a16:creationId xmlns:a16="http://schemas.microsoft.com/office/drawing/2014/main" id="{D005537A-A63E-D685-1E6C-96BD714A032D}"/>
              </a:ext>
            </a:extLst>
          </p:cNvPr>
          <p:cNvSpPr>
            <a:spLocks noGrp="1"/>
          </p:cNvSpPr>
          <p:nvPr>
            <p:ph idx="1"/>
          </p:nvPr>
        </p:nvSpPr>
        <p:spPr/>
        <p:txBody>
          <a:bodyPr>
            <a:normAutofit/>
          </a:bodyPr>
          <a:lstStyle/>
          <a:p>
            <a:r>
              <a:rPr lang="en-US" sz="3200" b="0" i="0" dirty="0">
                <a:effectLst/>
                <a:latin typeface="Söhne"/>
              </a:rPr>
              <a:t>The company (established just 5 years ago), has already experienced rapid growth. </a:t>
            </a:r>
          </a:p>
          <a:p>
            <a:r>
              <a:rPr lang="en-US" sz="3200" b="0" i="0" dirty="0">
                <a:effectLst/>
                <a:latin typeface="Söhne"/>
              </a:rPr>
              <a:t>In 2016, its sales nearly reached 5 million dollars. </a:t>
            </a:r>
          </a:p>
          <a:p>
            <a:r>
              <a:rPr lang="en-US" sz="3200" b="0" i="0" dirty="0">
                <a:effectLst/>
                <a:latin typeface="Söhne"/>
              </a:rPr>
              <a:t>The Beverage Company's stores are spread across 80 locations.</a:t>
            </a:r>
          </a:p>
          <a:p>
            <a:r>
              <a:rPr lang="en-US" sz="3200" dirty="0">
                <a:latin typeface="Söhne"/>
              </a:rPr>
              <a:t>O</a:t>
            </a:r>
            <a:r>
              <a:rPr lang="en-US" sz="3200" b="0" i="0" dirty="0">
                <a:effectLst/>
                <a:latin typeface="Söhne"/>
              </a:rPr>
              <a:t>ffers a unique and diverse range of products that define their distinctive identity.</a:t>
            </a:r>
          </a:p>
          <a:p>
            <a:endParaRPr lang="en-US" sz="3200" b="0" i="0" dirty="0">
              <a:effectLst/>
              <a:latin typeface="Söhne"/>
            </a:endParaRPr>
          </a:p>
        </p:txBody>
      </p:sp>
    </p:spTree>
    <p:extLst>
      <p:ext uri="{BB962C8B-B14F-4D97-AF65-F5344CB8AC3E}">
        <p14:creationId xmlns:p14="http://schemas.microsoft.com/office/powerpoint/2010/main" val="3569352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78D7B1-166A-C0A1-F141-41EEB80A8109}"/>
              </a:ext>
            </a:extLst>
          </p:cNvPr>
          <p:cNvSpPr>
            <a:spLocks noGrp="1"/>
          </p:cNvSpPr>
          <p:nvPr>
            <p:ph type="title"/>
          </p:nvPr>
        </p:nvSpPr>
        <p:spPr>
          <a:xfrm>
            <a:off x="6412091" y="102637"/>
            <a:ext cx="4395340" cy="1390261"/>
          </a:xfrm>
        </p:spPr>
        <p:txBody>
          <a:bodyPr anchor="b">
            <a:normAutofit/>
          </a:bodyPr>
          <a:lstStyle/>
          <a:p>
            <a:r>
              <a:rPr lang="en-US" sz="4600" dirty="0"/>
              <a:t>Total Sales per Size Serving</a:t>
            </a:r>
            <a:endParaRPr lang="en-ID" sz="4600" dirty="0"/>
          </a:p>
        </p:txBody>
      </p:sp>
      <p:sp>
        <p:nvSpPr>
          <p:cNvPr id="53" name="Rectangle 5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8A8DC0AF-627B-9BB6-2DC7-E02380DF5BB8}"/>
              </a:ext>
            </a:extLst>
          </p:cNvPr>
          <p:cNvSpPr>
            <a:spLocks noGrp="1"/>
          </p:cNvSpPr>
          <p:nvPr>
            <p:ph idx="1"/>
          </p:nvPr>
        </p:nvSpPr>
        <p:spPr>
          <a:xfrm>
            <a:off x="6392583" y="1838132"/>
            <a:ext cx="4434721" cy="4518218"/>
          </a:xfrm>
        </p:spPr>
        <p:txBody>
          <a:bodyPr anchor="t">
            <a:normAutofit/>
          </a:bodyPr>
          <a:lstStyle/>
          <a:p>
            <a:r>
              <a:rPr lang="en-US" sz="2400" b="0" i="0" dirty="0">
                <a:effectLst/>
                <a:latin typeface="Söhne"/>
              </a:rPr>
              <a:t>It is clear that the 750ml size is favored, with the highest total purchases among all sizes. </a:t>
            </a:r>
          </a:p>
          <a:p>
            <a:r>
              <a:rPr lang="en-US" sz="2400" b="0" i="0" dirty="0">
                <a:effectLst/>
                <a:latin typeface="Söhne"/>
              </a:rPr>
              <a:t>For the 300ml, 1 liter, and 50ml sizes, the continuation of their production needs to be considered.</a:t>
            </a:r>
          </a:p>
          <a:p>
            <a:r>
              <a:rPr lang="en-US" sz="2400" dirty="0">
                <a:latin typeface="Söhne"/>
              </a:rPr>
              <a:t>It's better to focus on just 3 sizes for better cost efficiency in production</a:t>
            </a:r>
            <a:endParaRPr lang="en-ID" sz="2400" dirty="0"/>
          </a:p>
        </p:txBody>
      </p:sp>
      <p:cxnSp>
        <p:nvCxnSpPr>
          <p:cNvPr id="55" name="Straight Connector 5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FEA6377-6591-1F49-C68E-3B08070CFC41}"/>
              </a:ext>
            </a:extLst>
          </p:cNvPr>
          <p:cNvPicPr>
            <a:picLocks noChangeAspect="1"/>
          </p:cNvPicPr>
          <p:nvPr/>
        </p:nvPicPr>
        <p:blipFill>
          <a:blip r:embed="rId2"/>
          <a:stretch>
            <a:fillRect/>
          </a:stretch>
        </p:blipFill>
        <p:spPr>
          <a:xfrm>
            <a:off x="230344" y="501651"/>
            <a:ext cx="5319221" cy="5799323"/>
          </a:xfrm>
          <a:prstGeom prst="rect">
            <a:avLst/>
          </a:prstGeom>
        </p:spPr>
      </p:pic>
    </p:spTree>
    <p:extLst>
      <p:ext uri="{BB962C8B-B14F-4D97-AF65-F5344CB8AC3E}">
        <p14:creationId xmlns:p14="http://schemas.microsoft.com/office/powerpoint/2010/main" val="2332358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BF48300-3180-D3E2-F51F-13645BE7BD0B}"/>
              </a:ext>
            </a:extLst>
          </p:cNvPr>
          <p:cNvSpPr>
            <a:spLocks noGrp="1"/>
          </p:cNvSpPr>
          <p:nvPr>
            <p:ph type="title"/>
          </p:nvPr>
        </p:nvSpPr>
        <p:spPr>
          <a:xfrm>
            <a:off x="770099" y="71678"/>
            <a:ext cx="5070864" cy="711353"/>
          </a:xfrm>
        </p:spPr>
        <p:txBody>
          <a:bodyPr anchor="b">
            <a:normAutofit/>
          </a:bodyPr>
          <a:lstStyle/>
          <a:p>
            <a:r>
              <a:rPr lang="en-US" sz="3600" dirty="0">
                <a:latin typeface="Söhne"/>
              </a:rPr>
              <a:t>Lowest Sales Quantity</a:t>
            </a:r>
            <a:endParaRPr lang="en-ID" sz="3600" dirty="0">
              <a:latin typeface="Söhne"/>
            </a:endParaRPr>
          </a:p>
        </p:txBody>
      </p:sp>
      <p:sp>
        <p:nvSpPr>
          <p:cNvPr id="5" name="Title 1">
            <a:extLst>
              <a:ext uri="{FF2B5EF4-FFF2-40B4-BE49-F238E27FC236}">
                <a16:creationId xmlns:a16="http://schemas.microsoft.com/office/drawing/2014/main" id="{E4551B14-0161-57ED-C681-6018D2D13AD5}"/>
              </a:ext>
            </a:extLst>
          </p:cNvPr>
          <p:cNvSpPr txBox="1">
            <a:spLocks/>
          </p:cNvSpPr>
          <p:nvPr/>
        </p:nvSpPr>
        <p:spPr>
          <a:xfrm>
            <a:off x="6794646" y="71677"/>
            <a:ext cx="5070864" cy="7113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Söhne"/>
              </a:rPr>
              <a:t>Non-Performing Products</a:t>
            </a:r>
            <a:endParaRPr lang="en-ID" sz="3600" dirty="0"/>
          </a:p>
        </p:txBody>
      </p:sp>
      <p:pic>
        <p:nvPicPr>
          <p:cNvPr id="6" name="Content Placeholder 4">
            <a:extLst>
              <a:ext uri="{FF2B5EF4-FFF2-40B4-BE49-F238E27FC236}">
                <a16:creationId xmlns:a16="http://schemas.microsoft.com/office/drawing/2014/main" id="{21588CD3-83C2-B7A3-7A97-20AE6B27CB50}"/>
              </a:ext>
            </a:extLst>
          </p:cNvPr>
          <p:cNvPicPr>
            <a:picLocks noChangeAspect="1"/>
          </p:cNvPicPr>
          <p:nvPr/>
        </p:nvPicPr>
        <p:blipFill rotWithShape="1">
          <a:blip r:embed="rId2"/>
          <a:srcRect b="12849"/>
          <a:stretch/>
        </p:blipFill>
        <p:spPr>
          <a:xfrm>
            <a:off x="925633" y="1052323"/>
            <a:ext cx="3846962" cy="2727068"/>
          </a:xfrm>
          <a:prstGeom prst="rect">
            <a:avLst/>
          </a:prstGeom>
        </p:spPr>
      </p:pic>
      <p:sp>
        <p:nvSpPr>
          <p:cNvPr id="7" name="Content Placeholder 8">
            <a:extLst>
              <a:ext uri="{FF2B5EF4-FFF2-40B4-BE49-F238E27FC236}">
                <a16:creationId xmlns:a16="http://schemas.microsoft.com/office/drawing/2014/main" id="{43F7E6A5-B9B5-FAEE-9643-A02BE0668AB2}"/>
              </a:ext>
            </a:extLst>
          </p:cNvPr>
          <p:cNvSpPr>
            <a:spLocks noGrp="1"/>
          </p:cNvSpPr>
          <p:nvPr>
            <p:ph idx="1"/>
          </p:nvPr>
        </p:nvSpPr>
        <p:spPr>
          <a:xfrm>
            <a:off x="770099" y="4048683"/>
            <a:ext cx="4158031" cy="2416629"/>
          </a:xfrm>
        </p:spPr>
        <p:txBody>
          <a:bodyPr anchor="t">
            <a:normAutofit/>
          </a:bodyPr>
          <a:lstStyle/>
          <a:p>
            <a:r>
              <a:rPr lang="en-US" sz="2400" b="0" i="0" dirty="0">
                <a:effectLst/>
                <a:latin typeface="Söhne"/>
              </a:rPr>
              <a:t>The sustainability of ordering these products needs to be considered. </a:t>
            </a:r>
          </a:p>
          <a:p>
            <a:r>
              <a:rPr lang="en-US" sz="2400" dirty="0">
                <a:latin typeface="Söhne"/>
              </a:rPr>
              <a:t>N</a:t>
            </a:r>
            <a:r>
              <a:rPr lang="en-US" sz="2400" b="0" i="0" dirty="0">
                <a:effectLst/>
                <a:latin typeface="Söhne"/>
              </a:rPr>
              <a:t>eed product development, such as flavor modifications.</a:t>
            </a:r>
            <a:endParaRPr lang="en-US" sz="2400" dirty="0"/>
          </a:p>
        </p:txBody>
      </p:sp>
      <p:pic>
        <p:nvPicPr>
          <p:cNvPr id="8" name="Picture 7">
            <a:extLst>
              <a:ext uri="{FF2B5EF4-FFF2-40B4-BE49-F238E27FC236}">
                <a16:creationId xmlns:a16="http://schemas.microsoft.com/office/drawing/2014/main" id="{A2AA2952-431A-09B4-084C-87BE7148A74C}"/>
              </a:ext>
            </a:extLst>
          </p:cNvPr>
          <p:cNvPicPr>
            <a:picLocks noChangeAspect="1"/>
          </p:cNvPicPr>
          <p:nvPr/>
        </p:nvPicPr>
        <p:blipFill>
          <a:blip r:embed="rId3"/>
          <a:stretch>
            <a:fillRect/>
          </a:stretch>
        </p:blipFill>
        <p:spPr>
          <a:xfrm>
            <a:off x="6584317" y="1797750"/>
            <a:ext cx="1670180" cy="1441388"/>
          </a:xfrm>
          <a:prstGeom prst="rect">
            <a:avLst/>
          </a:prstGeom>
        </p:spPr>
      </p:pic>
      <p:pic>
        <p:nvPicPr>
          <p:cNvPr id="9" name="Picture 8">
            <a:extLst>
              <a:ext uri="{FF2B5EF4-FFF2-40B4-BE49-F238E27FC236}">
                <a16:creationId xmlns:a16="http://schemas.microsoft.com/office/drawing/2014/main" id="{9147730F-7828-12BE-282C-046A6171CD8C}"/>
              </a:ext>
            </a:extLst>
          </p:cNvPr>
          <p:cNvPicPr>
            <a:picLocks noChangeAspect="1"/>
          </p:cNvPicPr>
          <p:nvPr/>
        </p:nvPicPr>
        <p:blipFill>
          <a:blip r:embed="rId4"/>
          <a:stretch>
            <a:fillRect/>
          </a:stretch>
        </p:blipFill>
        <p:spPr>
          <a:xfrm>
            <a:off x="8335134" y="988205"/>
            <a:ext cx="3493054" cy="3060478"/>
          </a:xfrm>
          <a:prstGeom prst="rect">
            <a:avLst/>
          </a:prstGeom>
        </p:spPr>
      </p:pic>
      <p:sp>
        <p:nvSpPr>
          <p:cNvPr id="10" name="Oval 9">
            <a:extLst>
              <a:ext uri="{FF2B5EF4-FFF2-40B4-BE49-F238E27FC236}">
                <a16:creationId xmlns:a16="http://schemas.microsoft.com/office/drawing/2014/main" id="{7DCC92AE-1AFA-4EA8-5629-61F9F583C136}"/>
              </a:ext>
            </a:extLst>
          </p:cNvPr>
          <p:cNvSpPr/>
          <p:nvPr/>
        </p:nvSpPr>
        <p:spPr>
          <a:xfrm>
            <a:off x="7962204" y="1408922"/>
            <a:ext cx="3903306" cy="5878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Content Placeholder 6">
            <a:extLst>
              <a:ext uri="{FF2B5EF4-FFF2-40B4-BE49-F238E27FC236}">
                <a16:creationId xmlns:a16="http://schemas.microsoft.com/office/drawing/2014/main" id="{9FE65601-19DD-E221-759A-3AF3DF231821}"/>
              </a:ext>
            </a:extLst>
          </p:cNvPr>
          <p:cNvSpPr txBox="1">
            <a:spLocks/>
          </p:cNvSpPr>
          <p:nvPr/>
        </p:nvSpPr>
        <p:spPr>
          <a:xfrm>
            <a:off x="6794646" y="4221299"/>
            <a:ext cx="4434721" cy="256502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Söhne"/>
              </a:rPr>
              <a:t>There are 725 unsold items, with Pearl Pop contributing the most. </a:t>
            </a:r>
          </a:p>
          <a:p>
            <a:r>
              <a:rPr lang="en-US" sz="2400" dirty="0">
                <a:latin typeface="Söhne"/>
              </a:rPr>
              <a:t>The continuation of ordering Pearl Pop and Sparkling Apricot Ambrosia needs to be considered.</a:t>
            </a:r>
            <a:endParaRPr lang="en-ID" sz="2400" dirty="0"/>
          </a:p>
        </p:txBody>
      </p:sp>
    </p:spTree>
    <p:extLst>
      <p:ext uri="{BB962C8B-B14F-4D97-AF65-F5344CB8AC3E}">
        <p14:creationId xmlns:p14="http://schemas.microsoft.com/office/powerpoint/2010/main" val="2586431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E7658-F0EF-954A-9FF0-F39A8EFC3683}"/>
              </a:ext>
            </a:extLst>
          </p:cNvPr>
          <p:cNvSpPr>
            <a:spLocks noGrp="1"/>
          </p:cNvSpPr>
          <p:nvPr>
            <p:ph type="title"/>
          </p:nvPr>
        </p:nvSpPr>
        <p:spPr>
          <a:xfrm>
            <a:off x="838199" y="289249"/>
            <a:ext cx="10610461" cy="1401439"/>
          </a:xfrm>
        </p:spPr>
        <p:txBody>
          <a:bodyPr/>
          <a:lstStyle/>
          <a:p>
            <a:r>
              <a:rPr lang="en-US" dirty="0"/>
              <a:t>Lowest Sales Quantity and Non-Performing Product </a:t>
            </a:r>
            <a:endParaRPr lang="en-ID" dirty="0"/>
          </a:p>
        </p:txBody>
      </p:sp>
      <p:sp>
        <p:nvSpPr>
          <p:cNvPr id="7" name="Content Placeholder 6">
            <a:extLst>
              <a:ext uri="{FF2B5EF4-FFF2-40B4-BE49-F238E27FC236}">
                <a16:creationId xmlns:a16="http://schemas.microsoft.com/office/drawing/2014/main" id="{F35E3F10-D01F-0588-9FFB-62853FB9280A}"/>
              </a:ext>
            </a:extLst>
          </p:cNvPr>
          <p:cNvSpPr>
            <a:spLocks noGrp="1"/>
          </p:cNvSpPr>
          <p:nvPr>
            <p:ph idx="1"/>
          </p:nvPr>
        </p:nvSpPr>
        <p:spPr>
          <a:xfrm>
            <a:off x="838200" y="2267339"/>
            <a:ext cx="10515600" cy="3909624"/>
          </a:xfrm>
        </p:spPr>
        <p:txBody>
          <a:bodyPr/>
          <a:lstStyle/>
          <a:p>
            <a:r>
              <a:rPr lang="en-US" dirty="0"/>
              <a:t>For items with the lowest sales and underperforming items, they should be checked back with the vendor</a:t>
            </a:r>
          </a:p>
          <a:p>
            <a:r>
              <a:rPr lang="en-US" dirty="0"/>
              <a:t>If the items are from a key vendor, it's better to replace them with the best-selling items supplied by that vendor for the next year's order</a:t>
            </a:r>
          </a:p>
          <a:p>
            <a:r>
              <a:rPr lang="en-US" dirty="0"/>
              <a:t>With some key vendors, cooperation is expected to modify the flavor</a:t>
            </a:r>
          </a:p>
        </p:txBody>
      </p:sp>
    </p:spTree>
    <p:extLst>
      <p:ext uri="{BB962C8B-B14F-4D97-AF65-F5344CB8AC3E}">
        <p14:creationId xmlns:p14="http://schemas.microsoft.com/office/powerpoint/2010/main" val="496885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8E94CB86-A1B0-894D-F0FE-68545E0A7051}"/>
              </a:ext>
            </a:extLst>
          </p:cNvPr>
          <p:cNvPicPr>
            <a:picLocks noChangeAspect="1"/>
          </p:cNvPicPr>
          <p:nvPr/>
        </p:nvPicPr>
        <p:blipFill rotWithShape="1">
          <a:blip r:embed="rId2"/>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DB13F237-47C4-3D38-567F-7B1F7389959F}"/>
              </a:ext>
            </a:extLst>
          </p:cNvPr>
          <p:cNvSpPr>
            <a:spLocks noGrp="1"/>
          </p:cNvSpPr>
          <p:nvPr>
            <p:ph type="ctrTitle"/>
          </p:nvPr>
        </p:nvSpPr>
        <p:spPr>
          <a:xfrm>
            <a:off x="4508805" y="541175"/>
            <a:ext cx="6911865" cy="4497355"/>
          </a:xfrm>
        </p:spPr>
        <p:txBody>
          <a:bodyPr anchor="b">
            <a:normAutofit/>
          </a:bodyPr>
          <a:lstStyle/>
          <a:p>
            <a:r>
              <a:rPr lang="en-US" sz="5400" dirty="0"/>
              <a:t>Beverage</a:t>
            </a:r>
            <a:br>
              <a:rPr lang="en-US" sz="5400" dirty="0"/>
            </a:br>
            <a:r>
              <a:rPr lang="en-US" sz="5400" dirty="0"/>
              <a:t>company </a:t>
            </a:r>
            <a:r>
              <a:rPr lang="en-US" sz="5400" dirty="0" err="1"/>
              <a:t>MANAGINg</a:t>
            </a:r>
            <a:r>
              <a:rPr lang="en-US" sz="5400" dirty="0"/>
              <a:t> KEY VENDOR</a:t>
            </a:r>
            <a:endParaRPr lang="en-ID" sz="5400" dirty="0"/>
          </a:p>
        </p:txBody>
      </p:sp>
    </p:spTree>
    <p:extLst>
      <p:ext uri="{BB962C8B-B14F-4D97-AF65-F5344CB8AC3E}">
        <p14:creationId xmlns:p14="http://schemas.microsoft.com/office/powerpoint/2010/main" val="3388718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9AE61677-4A26-8315-EA09-5D1957ACC3A0}"/>
              </a:ext>
            </a:extLst>
          </p:cNvPr>
          <p:cNvSpPr>
            <a:spLocks noGrp="1"/>
          </p:cNvSpPr>
          <p:nvPr>
            <p:ph idx="1"/>
          </p:nvPr>
        </p:nvSpPr>
        <p:spPr/>
        <p:txBody>
          <a:bodyPr/>
          <a:lstStyle/>
          <a:p>
            <a:endParaRPr lang="en-ID"/>
          </a:p>
        </p:txBody>
      </p:sp>
      <p:pic>
        <p:nvPicPr>
          <p:cNvPr id="7" name="Picture 6">
            <a:extLst>
              <a:ext uri="{FF2B5EF4-FFF2-40B4-BE49-F238E27FC236}">
                <a16:creationId xmlns:a16="http://schemas.microsoft.com/office/drawing/2014/main" id="{775F32A8-B2A8-7D4F-003B-3FED3B86E557}"/>
              </a:ext>
            </a:extLst>
          </p:cNvPr>
          <p:cNvPicPr>
            <a:picLocks noChangeAspect="1"/>
          </p:cNvPicPr>
          <p:nvPr/>
        </p:nvPicPr>
        <p:blipFill>
          <a:blip r:embed="rId2"/>
          <a:stretch>
            <a:fillRect/>
          </a:stretch>
        </p:blipFill>
        <p:spPr>
          <a:xfrm>
            <a:off x="63045" y="8313"/>
            <a:ext cx="12065909" cy="6841374"/>
          </a:xfrm>
          <a:prstGeom prst="rect">
            <a:avLst/>
          </a:prstGeom>
        </p:spPr>
      </p:pic>
    </p:spTree>
    <p:extLst>
      <p:ext uri="{BB962C8B-B14F-4D97-AF65-F5344CB8AC3E}">
        <p14:creationId xmlns:p14="http://schemas.microsoft.com/office/powerpoint/2010/main" val="2758576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297C-4475-119D-3AC2-471F177A483A}"/>
              </a:ext>
            </a:extLst>
          </p:cNvPr>
          <p:cNvSpPr>
            <a:spLocks noGrp="1"/>
          </p:cNvSpPr>
          <p:nvPr>
            <p:ph type="title"/>
          </p:nvPr>
        </p:nvSpPr>
        <p:spPr>
          <a:xfrm>
            <a:off x="838200" y="186613"/>
            <a:ext cx="10515600" cy="1129003"/>
          </a:xfrm>
        </p:spPr>
        <p:txBody>
          <a:bodyPr/>
          <a:lstStyle/>
          <a:p>
            <a:r>
              <a:rPr lang="en-US" dirty="0"/>
              <a:t>Selecting Key Vendors</a:t>
            </a:r>
            <a:endParaRPr lang="en-ID" dirty="0"/>
          </a:p>
        </p:txBody>
      </p:sp>
      <p:sp>
        <p:nvSpPr>
          <p:cNvPr id="3" name="Content Placeholder 2">
            <a:extLst>
              <a:ext uri="{FF2B5EF4-FFF2-40B4-BE49-F238E27FC236}">
                <a16:creationId xmlns:a16="http://schemas.microsoft.com/office/drawing/2014/main" id="{631B82B4-2886-1D67-0179-2C10390FE034}"/>
              </a:ext>
            </a:extLst>
          </p:cNvPr>
          <p:cNvSpPr>
            <a:spLocks noGrp="1"/>
          </p:cNvSpPr>
          <p:nvPr>
            <p:ph idx="1"/>
          </p:nvPr>
        </p:nvSpPr>
        <p:spPr>
          <a:xfrm>
            <a:off x="838200" y="1530220"/>
            <a:ext cx="5257800" cy="4646743"/>
          </a:xfrm>
        </p:spPr>
        <p:txBody>
          <a:bodyPr/>
          <a:lstStyle/>
          <a:p>
            <a:r>
              <a:rPr lang="en-US" dirty="0"/>
              <a:t>The selection of key vendors is based on the total quantity of items purchased from each vendor and which vendors generate the highest profits</a:t>
            </a:r>
          </a:p>
          <a:p>
            <a:r>
              <a:rPr lang="en-US" dirty="0"/>
              <a:t>There are 13 key vendor names identified as key vendors out of the 44 vendors used in 2016</a:t>
            </a:r>
          </a:p>
        </p:txBody>
      </p:sp>
      <p:sp>
        <p:nvSpPr>
          <p:cNvPr id="4" name="Content Placeholder 2">
            <a:extLst>
              <a:ext uri="{FF2B5EF4-FFF2-40B4-BE49-F238E27FC236}">
                <a16:creationId xmlns:a16="http://schemas.microsoft.com/office/drawing/2014/main" id="{F5E98022-7EFE-54C7-6089-4EB34E029D96}"/>
              </a:ext>
            </a:extLst>
          </p:cNvPr>
          <p:cNvSpPr txBox="1">
            <a:spLocks/>
          </p:cNvSpPr>
          <p:nvPr/>
        </p:nvSpPr>
        <p:spPr>
          <a:xfrm>
            <a:off x="6913984" y="1315617"/>
            <a:ext cx="5057192" cy="526246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a:p>
            <a:pPr marL="514350" indent="-514350">
              <a:buFont typeface="+mj-lt"/>
              <a:buAutoNum type="arabicPeriod"/>
            </a:pPr>
            <a:r>
              <a:rPr lang="en-US" dirty="0" err="1"/>
              <a:t>ZestZing</a:t>
            </a:r>
            <a:r>
              <a:rPr lang="en-US" dirty="0"/>
              <a:t> Beverage Co.</a:t>
            </a:r>
          </a:p>
          <a:p>
            <a:pPr marL="514350" indent="-514350">
              <a:buFont typeface="+mj-lt"/>
              <a:buAutoNum type="arabicPeriod"/>
            </a:pPr>
            <a:r>
              <a:rPr lang="en-US" dirty="0" err="1"/>
              <a:t>OasisOpulence</a:t>
            </a:r>
            <a:r>
              <a:rPr lang="en-US" dirty="0"/>
              <a:t> Beverages</a:t>
            </a:r>
          </a:p>
          <a:p>
            <a:pPr marL="514350" indent="-514350">
              <a:buFont typeface="+mj-lt"/>
              <a:buAutoNum type="arabicPeriod"/>
            </a:pPr>
            <a:r>
              <a:rPr lang="en-US" dirty="0" err="1"/>
              <a:t>QuenchQuest</a:t>
            </a:r>
            <a:r>
              <a:rPr lang="en-US" dirty="0"/>
              <a:t> Beverages	</a:t>
            </a:r>
          </a:p>
          <a:p>
            <a:pPr marL="514350" indent="-514350">
              <a:buFont typeface="+mj-lt"/>
              <a:buAutoNum type="arabicPeriod"/>
            </a:pPr>
            <a:r>
              <a:rPr lang="en-US" dirty="0" err="1"/>
              <a:t>SparkleSplash</a:t>
            </a:r>
            <a:r>
              <a:rPr lang="en-US" dirty="0"/>
              <a:t> Suppliers</a:t>
            </a:r>
          </a:p>
          <a:p>
            <a:pPr marL="514350" indent="-514350">
              <a:buFont typeface="+mj-lt"/>
              <a:buAutoNum type="arabicPeriod"/>
            </a:pPr>
            <a:r>
              <a:rPr lang="en-US" dirty="0" err="1"/>
              <a:t>SipSerenity</a:t>
            </a:r>
            <a:r>
              <a:rPr lang="en-US" dirty="0"/>
              <a:t> Supplies</a:t>
            </a:r>
          </a:p>
          <a:p>
            <a:pPr marL="514350" indent="-514350">
              <a:buFont typeface="+mj-lt"/>
              <a:buAutoNum type="arabicPeriod"/>
            </a:pPr>
            <a:r>
              <a:rPr lang="en-US" dirty="0" err="1"/>
              <a:t>HarmonyHaven</a:t>
            </a:r>
            <a:r>
              <a:rPr lang="en-US" dirty="0"/>
              <a:t> Drinks</a:t>
            </a:r>
          </a:p>
          <a:p>
            <a:pPr marL="514350" indent="-514350">
              <a:buFont typeface="+mj-lt"/>
              <a:buAutoNum type="arabicPeriod"/>
            </a:pPr>
            <a:r>
              <a:rPr lang="en-US" dirty="0" err="1"/>
              <a:t>GlimmerGulp</a:t>
            </a:r>
            <a:r>
              <a:rPr lang="en-US" dirty="0"/>
              <a:t> Merchants</a:t>
            </a:r>
          </a:p>
          <a:p>
            <a:pPr marL="514350" indent="-514350">
              <a:buFont typeface="+mj-lt"/>
              <a:buAutoNum type="arabicPeriod"/>
            </a:pPr>
            <a:r>
              <a:rPr lang="en-US" dirty="0" err="1"/>
              <a:t>EnchantedElixir</a:t>
            </a:r>
            <a:r>
              <a:rPr lang="en-US" dirty="0"/>
              <a:t> Emporium	</a:t>
            </a:r>
          </a:p>
          <a:p>
            <a:pPr marL="514350" indent="-514350">
              <a:buFont typeface="+mj-lt"/>
              <a:buAutoNum type="arabicPeriod"/>
            </a:pPr>
            <a:r>
              <a:rPr lang="en-US" dirty="0" err="1"/>
              <a:t>BreezeBrew</a:t>
            </a:r>
            <a:r>
              <a:rPr lang="en-US" dirty="0"/>
              <a:t> Distributors</a:t>
            </a:r>
          </a:p>
          <a:p>
            <a:pPr marL="514350" indent="-514350">
              <a:buFont typeface="+mj-lt"/>
              <a:buAutoNum type="arabicPeriod"/>
            </a:pPr>
            <a:r>
              <a:rPr lang="en-US" dirty="0" err="1"/>
              <a:t>FrothFiesta</a:t>
            </a:r>
            <a:r>
              <a:rPr lang="en-US" dirty="0"/>
              <a:t> Flavors</a:t>
            </a:r>
          </a:p>
          <a:p>
            <a:pPr marL="514350" indent="-514350">
              <a:buFont typeface="+mj-lt"/>
              <a:buAutoNum type="arabicPeriod"/>
            </a:pPr>
            <a:r>
              <a:rPr lang="en-US" dirty="0" err="1"/>
              <a:t>BrewBliss</a:t>
            </a:r>
            <a:r>
              <a:rPr lang="en-US" dirty="0"/>
              <a:t> Beverages</a:t>
            </a:r>
          </a:p>
          <a:p>
            <a:pPr marL="514350" indent="-514350">
              <a:buFont typeface="+mj-lt"/>
              <a:buAutoNum type="arabicPeriod"/>
            </a:pPr>
            <a:r>
              <a:rPr lang="en-US" dirty="0" err="1"/>
              <a:t>ZenZest</a:t>
            </a:r>
            <a:r>
              <a:rPr lang="en-US" dirty="0"/>
              <a:t> Tea Traders</a:t>
            </a:r>
          </a:p>
          <a:p>
            <a:pPr marL="514350" indent="-514350">
              <a:buFont typeface="+mj-lt"/>
              <a:buAutoNum type="arabicPeriod"/>
            </a:pPr>
            <a:r>
              <a:rPr lang="en-US" dirty="0" err="1"/>
              <a:t>TranquilTaste</a:t>
            </a:r>
            <a:r>
              <a:rPr lang="en-US" dirty="0"/>
              <a:t> Traders</a:t>
            </a:r>
          </a:p>
        </p:txBody>
      </p:sp>
    </p:spTree>
    <p:extLst>
      <p:ext uri="{BB962C8B-B14F-4D97-AF65-F5344CB8AC3E}">
        <p14:creationId xmlns:p14="http://schemas.microsoft.com/office/powerpoint/2010/main" val="1251641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1E598-20EC-607F-61FC-36923F2D1CA1}"/>
              </a:ext>
            </a:extLst>
          </p:cNvPr>
          <p:cNvSpPr>
            <a:spLocks noGrp="1"/>
          </p:cNvSpPr>
          <p:nvPr>
            <p:ph type="title"/>
          </p:nvPr>
        </p:nvSpPr>
        <p:spPr>
          <a:xfrm>
            <a:off x="838199" y="365125"/>
            <a:ext cx="11067661" cy="1325563"/>
          </a:xfrm>
        </p:spPr>
        <p:txBody>
          <a:bodyPr>
            <a:normAutofit/>
          </a:bodyPr>
          <a:lstStyle/>
          <a:p>
            <a:r>
              <a:rPr lang="en-ID" sz="4000" dirty="0"/>
              <a:t>Relationship Management with Key Vendors</a:t>
            </a:r>
          </a:p>
        </p:txBody>
      </p:sp>
      <p:sp>
        <p:nvSpPr>
          <p:cNvPr id="3" name="Content Placeholder 2">
            <a:extLst>
              <a:ext uri="{FF2B5EF4-FFF2-40B4-BE49-F238E27FC236}">
                <a16:creationId xmlns:a16="http://schemas.microsoft.com/office/drawing/2014/main" id="{FAAB2996-2FFD-286C-B1B9-852FE9BD98B0}"/>
              </a:ext>
            </a:extLst>
          </p:cNvPr>
          <p:cNvSpPr>
            <a:spLocks noGrp="1"/>
          </p:cNvSpPr>
          <p:nvPr>
            <p:ph idx="1"/>
          </p:nvPr>
        </p:nvSpPr>
        <p:spPr/>
        <p:txBody>
          <a:bodyPr/>
          <a:lstStyle/>
          <a:p>
            <a:r>
              <a:rPr lang="en-US" sz="2800" b="0" i="0" dirty="0">
                <a:effectLst/>
                <a:latin typeface="Söhne"/>
              </a:rPr>
              <a:t>Selecting the key vendors is essential to enhance future logistics operations, making operations way more effective</a:t>
            </a:r>
          </a:p>
          <a:p>
            <a:r>
              <a:rPr lang="en-US" sz="2800" b="0" i="0" dirty="0">
                <a:effectLst/>
                <a:latin typeface="Söhne"/>
              </a:rPr>
              <a:t>It is expected that company leadership will foster strong relationships with these key vendors to ensure smoother business operations</a:t>
            </a:r>
          </a:p>
          <a:p>
            <a:r>
              <a:rPr lang="en-US" sz="2800" b="0" i="0" dirty="0">
                <a:effectLst/>
                <a:latin typeface="Söhne"/>
              </a:rPr>
              <a:t>It is hoped that there can be collaboration with key vendors regarding flavor modifications and the addition of new flavors</a:t>
            </a:r>
          </a:p>
          <a:p>
            <a:r>
              <a:rPr lang="en-US" sz="2800" b="0" i="0" dirty="0">
                <a:effectLst/>
                <a:latin typeface="Söhne"/>
              </a:rPr>
              <a:t>Since the focus will be on 3 serving sizes, it is better if this can also be communicated with the vendors</a:t>
            </a:r>
          </a:p>
        </p:txBody>
      </p:sp>
    </p:spTree>
    <p:extLst>
      <p:ext uri="{BB962C8B-B14F-4D97-AF65-F5344CB8AC3E}">
        <p14:creationId xmlns:p14="http://schemas.microsoft.com/office/powerpoint/2010/main" val="917688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8E94CB86-A1B0-894D-F0FE-68545E0A7051}"/>
              </a:ext>
            </a:extLst>
          </p:cNvPr>
          <p:cNvPicPr>
            <a:picLocks noChangeAspect="1"/>
          </p:cNvPicPr>
          <p:nvPr/>
        </p:nvPicPr>
        <p:blipFill rotWithShape="1">
          <a:blip r:embed="rId2"/>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DB13F237-47C4-3D38-567F-7B1F7389959F}"/>
              </a:ext>
            </a:extLst>
          </p:cNvPr>
          <p:cNvSpPr>
            <a:spLocks noGrp="1"/>
          </p:cNvSpPr>
          <p:nvPr>
            <p:ph type="ctrTitle"/>
          </p:nvPr>
        </p:nvSpPr>
        <p:spPr>
          <a:xfrm>
            <a:off x="4555458" y="2463282"/>
            <a:ext cx="7191783" cy="1931436"/>
          </a:xfrm>
        </p:spPr>
        <p:txBody>
          <a:bodyPr anchor="b">
            <a:normAutofit/>
          </a:bodyPr>
          <a:lstStyle/>
          <a:p>
            <a:r>
              <a:rPr lang="en-ID" sz="5400" dirty="0"/>
              <a:t>CONCLUSION AND RECOMMENDATION </a:t>
            </a:r>
          </a:p>
        </p:txBody>
      </p:sp>
    </p:spTree>
    <p:extLst>
      <p:ext uri="{BB962C8B-B14F-4D97-AF65-F5344CB8AC3E}">
        <p14:creationId xmlns:p14="http://schemas.microsoft.com/office/powerpoint/2010/main" val="1849021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F1DB-5AE7-AC33-EFAD-93EDE4B561EF}"/>
              </a:ext>
            </a:extLst>
          </p:cNvPr>
          <p:cNvSpPr>
            <a:spLocks noGrp="1"/>
          </p:cNvSpPr>
          <p:nvPr>
            <p:ph type="title"/>
          </p:nvPr>
        </p:nvSpPr>
        <p:spPr>
          <a:xfrm>
            <a:off x="838200" y="289249"/>
            <a:ext cx="10632440" cy="531845"/>
          </a:xfrm>
        </p:spPr>
        <p:txBody>
          <a:bodyPr>
            <a:normAutofit fontScale="90000"/>
          </a:bodyPr>
          <a:lstStyle/>
          <a:p>
            <a:r>
              <a:rPr lang="en-US" dirty="0"/>
              <a:t>CONCLUSION AND RECOMMENDATION </a:t>
            </a:r>
            <a:endParaRPr lang="en-ID" dirty="0"/>
          </a:p>
        </p:txBody>
      </p:sp>
      <p:graphicFrame>
        <p:nvGraphicFramePr>
          <p:cNvPr id="5" name="Content Placeholder 2">
            <a:extLst>
              <a:ext uri="{FF2B5EF4-FFF2-40B4-BE49-F238E27FC236}">
                <a16:creationId xmlns:a16="http://schemas.microsoft.com/office/drawing/2014/main" id="{165B81C0-EDAF-A301-EA1B-65368D4A0387}"/>
              </a:ext>
            </a:extLst>
          </p:cNvPr>
          <p:cNvGraphicFramePr>
            <a:graphicFrameLocks noGrp="1"/>
          </p:cNvGraphicFramePr>
          <p:nvPr>
            <p:ph idx="1"/>
            <p:extLst>
              <p:ext uri="{D42A27DB-BD31-4B8C-83A1-F6EECF244321}">
                <p14:modId xmlns:p14="http://schemas.microsoft.com/office/powerpoint/2010/main" val="1402800712"/>
              </p:ext>
            </p:extLst>
          </p:nvPr>
        </p:nvGraphicFramePr>
        <p:xfrm>
          <a:off x="838200" y="951724"/>
          <a:ext cx="10515600" cy="59062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8321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C17278C5-34E8-4293-BE47-73B18483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4" descr="Aerial view of a highway near the ocean">
            <a:extLst>
              <a:ext uri="{FF2B5EF4-FFF2-40B4-BE49-F238E27FC236}">
                <a16:creationId xmlns:a16="http://schemas.microsoft.com/office/drawing/2014/main" id="{7440A8D4-9EAB-0F95-67E4-A8714381D2AF}"/>
              </a:ext>
            </a:extLst>
          </p:cNvPr>
          <p:cNvPicPr>
            <a:picLocks noChangeAspect="1"/>
          </p:cNvPicPr>
          <p:nvPr/>
        </p:nvPicPr>
        <p:blipFill rotWithShape="1">
          <a:blip r:embed="rId2">
            <a:duotone>
              <a:schemeClr val="accent1">
                <a:shade val="45000"/>
                <a:satMod val="135000"/>
              </a:schemeClr>
              <a:prstClr val="white"/>
            </a:duotone>
            <a:alphaModFix amt="35000"/>
          </a:blip>
          <a:srcRect t="5858" b="19142"/>
          <a:stretch/>
        </p:blipFill>
        <p:spPr>
          <a:xfrm>
            <a:off x="20" y="-8877"/>
            <a:ext cx="12191980" cy="6858000"/>
          </a:xfrm>
          <a:prstGeom prst="rect">
            <a:avLst/>
          </a:prstGeom>
        </p:spPr>
      </p:pic>
      <p:sp>
        <p:nvSpPr>
          <p:cNvPr id="2" name="Title 1">
            <a:extLst>
              <a:ext uri="{FF2B5EF4-FFF2-40B4-BE49-F238E27FC236}">
                <a16:creationId xmlns:a16="http://schemas.microsoft.com/office/drawing/2014/main" id="{494B9D17-357F-0BD5-D850-F8FD83844DA2}"/>
              </a:ext>
            </a:extLst>
          </p:cNvPr>
          <p:cNvSpPr>
            <a:spLocks noGrp="1"/>
          </p:cNvSpPr>
          <p:nvPr>
            <p:ph type="title"/>
          </p:nvPr>
        </p:nvSpPr>
        <p:spPr>
          <a:xfrm>
            <a:off x="1256275" y="2271449"/>
            <a:ext cx="9679449" cy="2847058"/>
          </a:xfrm>
        </p:spPr>
        <p:txBody>
          <a:bodyPr vert="horz" lIns="91440" tIns="45720" rIns="91440" bIns="45720" rtlCol="0" anchor="b">
            <a:normAutofit/>
          </a:bodyPr>
          <a:lstStyle/>
          <a:p>
            <a:r>
              <a:rPr lang="en-US" sz="7200" b="1" i="0" kern="1200" cap="all" baseline="0">
                <a:solidFill>
                  <a:srgbClr val="FFFFFF"/>
                </a:solidFill>
                <a:latin typeface="+mj-lt"/>
                <a:ea typeface="+mj-ea"/>
                <a:cs typeface="+mj-cs"/>
              </a:rPr>
              <a:t>THANK YOU</a:t>
            </a:r>
          </a:p>
        </p:txBody>
      </p:sp>
      <p:cxnSp>
        <p:nvCxnSpPr>
          <p:cNvPr id="24" name="Straight Connector 2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2955640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2C04-350A-E819-2B66-1498F173EFAC}"/>
              </a:ext>
            </a:extLst>
          </p:cNvPr>
          <p:cNvSpPr>
            <a:spLocks noGrp="1"/>
          </p:cNvSpPr>
          <p:nvPr>
            <p:ph type="title"/>
          </p:nvPr>
        </p:nvSpPr>
        <p:spPr/>
        <p:txBody>
          <a:bodyPr/>
          <a:lstStyle/>
          <a:p>
            <a:r>
              <a:rPr lang="en-ID" dirty="0"/>
              <a:t>Business Processes</a:t>
            </a:r>
          </a:p>
        </p:txBody>
      </p:sp>
      <p:sp>
        <p:nvSpPr>
          <p:cNvPr id="3" name="Content Placeholder 2">
            <a:extLst>
              <a:ext uri="{FF2B5EF4-FFF2-40B4-BE49-F238E27FC236}">
                <a16:creationId xmlns:a16="http://schemas.microsoft.com/office/drawing/2014/main" id="{AC5148A9-FDEA-78AB-FEFF-98336E101151}"/>
              </a:ext>
            </a:extLst>
          </p:cNvPr>
          <p:cNvSpPr>
            <a:spLocks noGrp="1"/>
          </p:cNvSpPr>
          <p:nvPr>
            <p:ph idx="1"/>
          </p:nvPr>
        </p:nvSpPr>
        <p:spPr/>
        <p:txBody>
          <a:bodyPr/>
          <a:lstStyle/>
          <a:p>
            <a:r>
              <a:rPr lang="en-US" dirty="0"/>
              <a:t>The Beverage Company purchases goods from vendors</a:t>
            </a:r>
          </a:p>
          <a:p>
            <a:r>
              <a:rPr lang="en-US" dirty="0"/>
              <a:t>The purchased goods from the vendors are delivered to the Beverage Company's store</a:t>
            </a:r>
          </a:p>
          <a:p>
            <a:r>
              <a:rPr lang="en-US" dirty="0"/>
              <a:t>The buying and selling process to customers occurs at each store</a:t>
            </a:r>
          </a:p>
          <a:p>
            <a:r>
              <a:rPr lang="en-US" dirty="0"/>
              <a:t>The vendor also provides delivery services</a:t>
            </a:r>
            <a:endParaRPr lang="en-ID" dirty="0"/>
          </a:p>
        </p:txBody>
      </p:sp>
    </p:spTree>
    <p:extLst>
      <p:ext uri="{BB962C8B-B14F-4D97-AF65-F5344CB8AC3E}">
        <p14:creationId xmlns:p14="http://schemas.microsoft.com/office/powerpoint/2010/main" val="1062977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erial view of a highway near the ocean">
            <a:extLst>
              <a:ext uri="{FF2B5EF4-FFF2-40B4-BE49-F238E27FC236}">
                <a16:creationId xmlns:a16="http://schemas.microsoft.com/office/drawing/2014/main" id="{7440A8D4-9EAB-0F95-67E4-A8714381D2AF}"/>
              </a:ext>
            </a:extLst>
          </p:cNvPr>
          <p:cNvPicPr>
            <a:picLocks noChangeAspect="1"/>
          </p:cNvPicPr>
          <p:nvPr/>
        </p:nvPicPr>
        <p:blipFill rotWithShape="1">
          <a:blip r:embed="rId2">
            <a:duotone>
              <a:schemeClr val="accent1">
                <a:shade val="45000"/>
                <a:satMod val="135000"/>
              </a:schemeClr>
              <a:prstClr val="white"/>
            </a:duotone>
            <a:alphaModFix amt="35000"/>
          </a:blip>
          <a:srcRect t="5858" b="19142"/>
          <a:stretch/>
        </p:blipFill>
        <p:spPr>
          <a:xfrm>
            <a:off x="20" y="-8877"/>
            <a:ext cx="12191980" cy="6858000"/>
          </a:xfrm>
          <a:prstGeom prst="rect">
            <a:avLst/>
          </a:prstGeom>
        </p:spPr>
      </p:pic>
      <p:sp>
        <p:nvSpPr>
          <p:cNvPr id="2" name="Title 1">
            <a:extLst>
              <a:ext uri="{FF2B5EF4-FFF2-40B4-BE49-F238E27FC236}">
                <a16:creationId xmlns:a16="http://schemas.microsoft.com/office/drawing/2014/main" id="{494B9D17-357F-0BD5-D850-F8FD83844DA2}"/>
              </a:ext>
            </a:extLst>
          </p:cNvPr>
          <p:cNvSpPr>
            <a:spLocks noGrp="1"/>
          </p:cNvSpPr>
          <p:nvPr>
            <p:ph type="title"/>
          </p:nvPr>
        </p:nvSpPr>
        <p:spPr>
          <a:xfrm>
            <a:off x="1256275" y="2271449"/>
            <a:ext cx="9679449" cy="2847058"/>
          </a:xfrm>
        </p:spPr>
        <p:txBody>
          <a:bodyPr vert="horz" lIns="91440" tIns="45720" rIns="91440" bIns="45720" rtlCol="0" anchor="b">
            <a:normAutofit/>
          </a:bodyPr>
          <a:lstStyle/>
          <a:p>
            <a:r>
              <a:rPr lang="en-US" sz="4800" b="1" i="0" kern="1200" cap="all" baseline="0" dirty="0">
                <a:latin typeface="+mj-lt"/>
                <a:ea typeface="+mj-ea"/>
                <a:cs typeface="+mj-cs"/>
              </a:rPr>
              <a:t>THE MANAGEMENT HAS REQUESTED AN ANALYSIS OF THE COMPANY'S PERFORMANCE </a:t>
            </a:r>
          </a:p>
        </p:txBody>
      </p:sp>
    </p:spTree>
    <p:extLst>
      <p:ext uri="{BB962C8B-B14F-4D97-AF65-F5344CB8AC3E}">
        <p14:creationId xmlns:p14="http://schemas.microsoft.com/office/powerpoint/2010/main" val="733911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1A3C6F3-5596-2769-0702-C6DE25F1CE6F}"/>
              </a:ext>
            </a:extLst>
          </p:cNvPr>
          <p:cNvSpPr>
            <a:spLocks noGrp="1"/>
          </p:cNvSpPr>
          <p:nvPr>
            <p:ph type="title"/>
          </p:nvPr>
        </p:nvSpPr>
        <p:spPr>
          <a:xfrm>
            <a:off x="838200" y="365125"/>
            <a:ext cx="9842237" cy="1325563"/>
          </a:xfrm>
        </p:spPr>
        <p:txBody>
          <a:bodyPr vert="horz" lIns="91440" tIns="45720" rIns="91440" bIns="45720" rtlCol="0" anchor="ctr">
            <a:normAutofit/>
          </a:bodyPr>
          <a:lstStyle/>
          <a:p>
            <a:r>
              <a:rPr lang="en-US" b="1" i="0" kern="1200" cap="all" baseline="0">
                <a:solidFill>
                  <a:schemeClr val="tx1"/>
                </a:solidFill>
                <a:latin typeface="+mj-lt"/>
                <a:ea typeface="+mj-ea"/>
                <a:cs typeface="+mj-cs"/>
              </a:rPr>
              <a:t>Table of Content</a:t>
            </a:r>
          </a:p>
        </p:txBody>
      </p:sp>
      <p:cxnSp>
        <p:nvCxnSpPr>
          <p:cNvPr id="47" name="Straight Connector 46">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49"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51"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53"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graphicFrame>
        <p:nvGraphicFramePr>
          <p:cNvPr id="41" name="TextBox 4">
            <a:extLst>
              <a:ext uri="{FF2B5EF4-FFF2-40B4-BE49-F238E27FC236}">
                <a16:creationId xmlns:a16="http://schemas.microsoft.com/office/drawing/2014/main" id="{3FDC5DC2-1A4B-1AAA-91AB-C34A7C524B45}"/>
              </a:ext>
            </a:extLst>
          </p:cNvPr>
          <p:cNvGraphicFramePr/>
          <p:nvPr>
            <p:extLst>
              <p:ext uri="{D42A27DB-BD31-4B8C-83A1-F6EECF244321}">
                <p14:modId xmlns:p14="http://schemas.microsoft.com/office/powerpoint/2010/main" val="198375833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346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C11AD-F099-E793-0383-0227D51EF11E}"/>
              </a:ext>
            </a:extLst>
          </p:cNvPr>
          <p:cNvSpPr>
            <a:spLocks noGrp="1"/>
          </p:cNvSpPr>
          <p:nvPr>
            <p:ph type="title"/>
          </p:nvPr>
        </p:nvSpPr>
        <p:spPr/>
        <p:txBody>
          <a:bodyPr/>
          <a:lstStyle/>
          <a:p>
            <a:r>
              <a:rPr lang="en-ID" b="0" i="0" dirty="0">
                <a:effectLst/>
                <a:latin typeface="Söhne"/>
              </a:rPr>
              <a:t>List of provided data from the Management</a:t>
            </a:r>
            <a:endParaRPr lang="en-ID" dirty="0"/>
          </a:p>
        </p:txBody>
      </p:sp>
      <p:sp>
        <p:nvSpPr>
          <p:cNvPr id="3" name="Content Placeholder 2">
            <a:extLst>
              <a:ext uri="{FF2B5EF4-FFF2-40B4-BE49-F238E27FC236}">
                <a16:creationId xmlns:a16="http://schemas.microsoft.com/office/drawing/2014/main" id="{B70A6D4B-3313-B8DC-4214-B0FDE8C165BF}"/>
              </a:ext>
            </a:extLst>
          </p:cNvPr>
          <p:cNvSpPr>
            <a:spLocks noGrp="1"/>
          </p:cNvSpPr>
          <p:nvPr>
            <p:ph idx="1"/>
          </p:nvPr>
        </p:nvSpPr>
        <p:spPr/>
        <p:txBody>
          <a:bodyPr>
            <a:normAutofit/>
          </a:bodyPr>
          <a:lstStyle/>
          <a:p>
            <a:r>
              <a:rPr lang="en-US" sz="3200" b="1" dirty="0">
                <a:effectLst/>
                <a:latin typeface="Söhne"/>
                <a:ea typeface="Calibri" panose="020F0502020204030204" pitchFamily="34" charset="0"/>
                <a:cs typeface="Times New Roman" panose="02020603050405020304" pitchFamily="18" charset="0"/>
              </a:rPr>
              <a:t>Beginning Inventory</a:t>
            </a:r>
            <a:r>
              <a:rPr lang="en-US" sz="3200" dirty="0">
                <a:effectLst/>
                <a:latin typeface="Söhne"/>
                <a:ea typeface="Calibri" panose="020F0502020204030204" pitchFamily="34" charset="0"/>
                <a:cs typeface="Times New Roman" panose="02020603050405020304" pitchFamily="18" charset="0"/>
              </a:rPr>
              <a:t> : List of inventory status at the beginning of Fiscal Year (2016)</a:t>
            </a:r>
            <a:endParaRPr lang="en-ID" sz="3200" dirty="0">
              <a:effectLst/>
              <a:latin typeface="Söhne"/>
              <a:ea typeface="Calibri" panose="020F0502020204030204" pitchFamily="34" charset="0"/>
              <a:cs typeface="Times New Roman" panose="02020603050405020304" pitchFamily="18" charset="0"/>
            </a:endParaRPr>
          </a:p>
          <a:p>
            <a:r>
              <a:rPr lang="en-US" sz="3200" b="1" dirty="0">
                <a:effectLst/>
                <a:latin typeface="Söhne"/>
                <a:ea typeface="Calibri" panose="020F0502020204030204" pitchFamily="34" charset="0"/>
                <a:cs typeface="Times New Roman" panose="02020603050405020304" pitchFamily="18" charset="0"/>
              </a:rPr>
              <a:t>Ending Inventory</a:t>
            </a:r>
            <a:r>
              <a:rPr lang="en-US" sz="3200" dirty="0">
                <a:effectLst/>
                <a:latin typeface="Söhne"/>
                <a:ea typeface="Calibri" panose="020F0502020204030204" pitchFamily="34" charset="0"/>
                <a:cs typeface="Times New Roman" panose="02020603050405020304" pitchFamily="18" charset="0"/>
              </a:rPr>
              <a:t> : List of inventory status at the end of Fiscal Year (2016)</a:t>
            </a:r>
            <a:endParaRPr lang="en-ID" sz="3200" dirty="0">
              <a:effectLst/>
              <a:latin typeface="Söhne"/>
              <a:ea typeface="Calibri" panose="020F0502020204030204" pitchFamily="34" charset="0"/>
              <a:cs typeface="Times New Roman" panose="02020603050405020304" pitchFamily="18" charset="0"/>
            </a:endParaRPr>
          </a:p>
          <a:p>
            <a:r>
              <a:rPr lang="en-US" sz="3200" b="1" dirty="0">
                <a:effectLst/>
                <a:latin typeface="Söhne"/>
                <a:ea typeface="Calibri" panose="020F0502020204030204" pitchFamily="34" charset="0"/>
                <a:cs typeface="Times New Roman" panose="02020603050405020304" pitchFamily="18" charset="0"/>
              </a:rPr>
              <a:t>Purchases</a:t>
            </a:r>
            <a:r>
              <a:rPr lang="en-US" sz="3200" dirty="0">
                <a:effectLst/>
                <a:latin typeface="Söhne"/>
                <a:ea typeface="Calibri" panose="020F0502020204030204" pitchFamily="34" charset="0"/>
                <a:cs typeface="Times New Roman" panose="02020603050405020304" pitchFamily="18" charset="0"/>
              </a:rPr>
              <a:t> : List of purchasing activities throughout the year</a:t>
            </a:r>
            <a:r>
              <a:rPr lang="en-US" sz="3200" dirty="0">
                <a:latin typeface="Söhne"/>
                <a:ea typeface="Calibri" panose="020F0502020204030204" pitchFamily="34" charset="0"/>
                <a:cs typeface="Times New Roman" panose="02020603050405020304" pitchFamily="18" charset="0"/>
              </a:rPr>
              <a:t> </a:t>
            </a:r>
            <a:r>
              <a:rPr lang="en-US" sz="3200" dirty="0">
                <a:effectLst/>
                <a:latin typeface="Söhne"/>
                <a:ea typeface="Calibri" panose="020F0502020204030204" pitchFamily="34" charset="0"/>
                <a:cs typeface="Times New Roman" panose="02020603050405020304" pitchFamily="18" charset="0"/>
              </a:rPr>
              <a:t>(in 2016)</a:t>
            </a:r>
            <a:endParaRPr lang="en-ID" sz="3200" dirty="0">
              <a:effectLst/>
              <a:latin typeface="Söhne"/>
              <a:ea typeface="Calibri" panose="020F0502020204030204" pitchFamily="34" charset="0"/>
              <a:cs typeface="Times New Roman" panose="02020603050405020304" pitchFamily="18" charset="0"/>
            </a:endParaRPr>
          </a:p>
          <a:p>
            <a:r>
              <a:rPr lang="en-US" sz="3200" b="1" dirty="0">
                <a:effectLst/>
                <a:latin typeface="Söhne"/>
                <a:ea typeface="Calibri" panose="020F0502020204030204" pitchFamily="34" charset="0"/>
                <a:cs typeface="Times New Roman" panose="02020603050405020304" pitchFamily="18" charset="0"/>
              </a:rPr>
              <a:t>Sales</a:t>
            </a:r>
            <a:r>
              <a:rPr lang="en-US" sz="3200" dirty="0">
                <a:effectLst/>
                <a:latin typeface="Söhne"/>
                <a:ea typeface="Calibri" panose="020F0502020204030204" pitchFamily="34" charset="0"/>
                <a:cs typeface="Times New Roman" panose="02020603050405020304" pitchFamily="18" charset="0"/>
              </a:rPr>
              <a:t> : List of sales activities throughout the year (in 2016)</a:t>
            </a:r>
            <a:endParaRPr lang="en-ID" sz="3200" dirty="0">
              <a:effectLst/>
              <a:latin typeface="Söhne"/>
              <a:ea typeface="Calibri" panose="020F0502020204030204" pitchFamily="34" charset="0"/>
              <a:cs typeface="Times New Roman" panose="02020603050405020304" pitchFamily="18" charset="0"/>
            </a:endParaRPr>
          </a:p>
          <a:p>
            <a:endParaRPr lang="en-ID" sz="3200" dirty="0">
              <a:latin typeface="Söhne"/>
            </a:endParaRPr>
          </a:p>
        </p:txBody>
      </p:sp>
    </p:spTree>
    <p:extLst>
      <p:ext uri="{BB962C8B-B14F-4D97-AF65-F5344CB8AC3E}">
        <p14:creationId xmlns:p14="http://schemas.microsoft.com/office/powerpoint/2010/main" val="1727955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A5DC-A9D0-35C1-41BA-ECAC3D2218EA}"/>
              </a:ext>
            </a:extLst>
          </p:cNvPr>
          <p:cNvSpPr>
            <a:spLocks noGrp="1"/>
          </p:cNvSpPr>
          <p:nvPr>
            <p:ph type="title"/>
          </p:nvPr>
        </p:nvSpPr>
        <p:spPr/>
        <p:txBody>
          <a:bodyPr/>
          <a:lstStyle/>
          <a:p>
            <a:r>
              <a:rPr lang="en-US" dirty="0"/>
              <a:t>Goals</a:t>
            </a:r>
            <a:endParaRPr lang="en-ID" dirty="0"/>
          </a:p>
        </p:txBody>
      </p:sp>
      <p:sp>
        <p:nvSpPr>
          <p:cNvPr id="3" name="Content Placeholder 2">
            <a:extLst>
              <a:ext uri="{FF2B5EF4-FFF2-40B4-BE49-F238E27FC236}">
                <a16:creationId xmlns:a16="http://schemas.microsoft.com/office/drawing/2014/main" id="{D005537A-A63E-D685-1E6C-96BD714A032D}"/>
              </a:ext>
            </a:extLst>
          </p:cNvPr>
          <p:cNvSpPr>
            <a:spLocks noGrp="1"/>
          </p:cNvSpPr>
          <p:nvPr>
            <p:ph idx="1"/>
          </p:nvPr>
        </p:nvSpPr>
        <p:spPr>
          <a:xfrm>
            <a:off x="838200" y="1825625"/>
            <a:ext cx="10515600" cy="3128930"/>
          </a:xfrm>
        </p:spPr>
        <p:txBody>
          <a:bodyPr>
            <a:normAutofit/>
          </a:bodyPr>
          <a:lstStyle/>
          <a:p>
            <a:r>
              <a:rPr lang="en-US" sz="3200" b="0" i="0" dirty="0">
                <a:effectLst/>
                <a:latin typeface="Söhne"/>
              </a:rPr>
              <a:t>Verifying inventory items completeness</a:t>
            </a:r>
          </a:p>
          <a:p>
            <a:r>
              <a:rPr lang="en-US" sz="3200" dirty="0">
                <a:latin typeface="Söhne"/>
              </a:rPr>
              <a:t>A</a:t>
            </a:r>
            <a:r>
              <a:rPr lang="en-US" sz="3200" b="0" i="0" dirty="0">
                <a:effectLst/>
                <a:latin typeface="Söhne"/>
              </a:rPr>
              <a:t>nalyzing company performance to focus on marketing strategies and product development</a:t>
            </a:r>
          </a:p>
          <a:p>
            <a:r>
              <a:rPr lang="en-US" sz="3200" dirty="0">
                <a:latin typeface="Söhne"/>
              </a:rPr>
              <a:t>I</a:t>
            </a:r>
            <a:r>
              <a:rPr lang="en-US" sz="3200" b="0" i="0" dirty="0">
                <a:effectLst/>
                <a:latin typeface="Söhne"/>
              </a:rPr>
              <a:t>dentifying non-performing products</a:t>
            </a:r>
          </a:p>
          <a:p>
            <a:r>
              <a:rPr lang="en-US" sz="3200" dirty="0">
                <a:latin typeface="Söhne"/>
              </a:rPr>
              <a:t>D</a:t>
            </a:r>
            <a:r>
              <a:rPr lang="en-US" sz="3200" b="0" i="0" dirty="0">
                <a:effectLst/>
                <a:latin typeface="Söhne"/>
              </a:rPr>
              <a:t>etermining key vendors for purchasing activity</a:t>
            </a:r>
          </a:p>
        </p:txBody>
      </p:sp>
    </p:spTree>
    <p:extLst>
      <p:ext uri="{BB962C8B-B14F-4D97-AF65-F5344CB8AC3E}">
        <p14:creationId xmlns:p14="http://schemas.microsoft.com/office/powerpoint/2010/main" val="395794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8E94CB86-A1B0-894D-F0FE-68545E0A7051}"/>
              </a:ext>
            </a:extLst>
          </p:cNvPr>
          <p:cNvPicPr>
            <a:picLocks noChangeAspect="1"/>
          </p:cNvPicPr>
          <p:nvPr/>
        </p:nvPicPr>
        <p:blipFill rotWithShape="1">
          <a:blip r:embed="rId2"/>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DB13F237-47C4-3D38-567F-7B1F7389959F}"/>
              </a:ext>
            </a:extLst>
          </p:cNvPr>
          <p:cNvSpPr>
            <a:spLocks noGrp="1"/>
          </p:cNvSpPr>
          <p:nvPr>
            <p:ph type="ctrTitle"/>
          </p:nvPr>
        </p:nvSpPr>
        <p:spPr>
          <a:xfrm>
            <a:off x="4686086" y="1800808"/>
            <a:ext cx="6352027" cy="3107094"/>
          </a:xfrm>
        </p:spPr>
        <p:txBody>
          <a:bodyPr anchor="b">
            <a:normAutofit/>
          </a:bodyPr>
          <a:lstStyle/>
          <a:p>
            <a:r>
              <a:rPr lang="en-US" sz="5400" dirty="0"/>
              <a:t>Beverage company LOGISTIC Insights</a:t>
            </a:r>
            <a:endParaRPr lang="en-ID" sz="5400" dirty="0"/>
          </a:p>
        </p:txBody>
      </p:sp>
    </p:spTree>
    <p:extLst>
      <p:ext uri="{BB962C8B-B14F-4D97-AF65-F5344CB8AC3E}">
        <p14:creationId xmlns:p14="http://schemas.microsoft.com/office/powerpoint/2010/main" val="3291971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A5DC-A9D0-35C1-41BA-ECAC3D2218EA}"/>
              </a:ext>
            </a:extLst>
          </p:cNvPr>
          <p:cNvSpPr>
            <a:spLocks noGrp="1"/>
          </p:cNvSpPr>
          <p:nvPr>
            <p:ph type="title"/>
          </p:nvPr>
        </p:nvSpPr>
        <p:spPr>
          <a:xfrm>
            <a:off x="838200" y="307910"/>
            <a:ext cx="11235612" cy="1726164"/>
          </a:xfrm>
        </p:spPr>
        <p:txBody>
          <a:bodyPr>
            <a:normAutofit/>
          </a:bodyPr>
          <a:lstStyle/>
          <a:p>
            <a:pPr algn="ctr"/>
            <a:r>
              <a:rPr lang="en-US" sz="4600" b="0" i="0" dirty="0">
                <a:effectLst/>
                <a:latin typeface="Söhne"/>
              </a:rPr>
              <a:t>Verify inventory items completeness using SQL</a:t>
            </a:r>
            <a:endParaRPr lang="en-ID" sz="4600" dirty="0"/>
          </a:p>
        </p:txBody>
      </p:sp>
      <p:sp>
        <p:nvSpPr>
          <p:cNvPr id="4" name="Content Placeholder 2">
            <a:extLst>
              <a:ext uri="{FF2B5EF4-FFF2-40B4-BE49-F238E27FC236}">
                <a16:creationId xmlns:a16="http://schemas.microsoft.com/office/drawing/2014/main" id="{2EC5B6E4-B106-C14C-1E9B-4F7DF97FE8DF}"/>
              </a:ext>
            </a:extLst>
          </p:cNvPr>
          <p:cNvSpPr txBox="1">
            <a:spLocks/>
          </p:cNvSpPr>
          <p:nvPr/>
        </p:nvSpPr>
        <p:spPr>
          <a:xfrm>
            <a:off x="838200" y="2887825"/>
            <a:ext cx="11235612" cy="14135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400" dirty="0">
                <a:highlight>
                  <a:srgbClr val="FFFF00"/>
                </a:highlight>
                <a:latin typeface="Söhne"/>
              </a:rPr>
              <a:t>What needs to be checked is,   </a:t>
            </a:r>
          </a:p>
          <a:p>
            <a:pPr marL="0" indent="0" algn="ctr">
              <a:buNone/>
            </a:pPr>
            <a:r>
              <a:rPr lang="en-US" sz="3400" b="1" dirty="0">
                <a:highlight>
                  <a:srgbClr val="FFFF00"/>
                </a:highlight>
                <a:latin typeface="Söhne"/>
              </a:rPr>
              <a:t>Ending Inventory = Beginning Inventory + Purchases – Sales</a:t>
            </a:r>
          </a:p>
        </p:txBody>
      </p:sp>
    </p:spTree>
    <p:extLst>
      <p:ext uri="{BB962C8B-B14F-4D97-AF65-F5344CB8AC3E}">
        <p14:creationId xmlns:p14="http://schemas.microsoft.com/office/powerpoint/2010/main" val="3273255431"/>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emplate/>
  <TotalTime>1898</TotalTime>
  <Words>1544</Words>
  <Application>Microsoft Office PowerPoint</Application>
  <PresentationFormat>Widescreen</PresentationFormat>
  <Paragraphs>119</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Söhne</vt:lpstr>
      <vt:lpstr>Univers</vt:lpstr>
      <vt:lpstr>GradientVTI</vt:lpstr>
      <vt:lpstr>Beverage company Performance Insights</vt:lpstr>
      <vt:lpstr>Beverage Company Background</vt:lpstr>
      <vt:lpstr>Business Processes</vt:lpstr>
      <vt:lpstr>THE MANAGEMENT HAS REQUESTED AN ANALYSIS OF THE COMPANY'S PERFORMANCE </vt:lpstr>
      <vt:lpstr>Table of Content</vt:lpstr>
      <vt:lpstr>List of provided data from the Management</vt:lpstr>
      <vt:lpstr>Goals</vt:lpstr>
      <vt:lpstr>Beverage company LOGISTIC Insights</vt:lpstr>
      <vt:lpstr>Verify inventory items completeness using SQL</vt:lpstr>
      <vt:lpstr>FRAME WORK SQL</vt:lpstr>
      <vt:lpstr>Processing Data</vt:lpstr>
      <vt:lpstr>Findings-1</vt:lpstr>
      <vt:lpstr>Findings-2</vt:lpstr>
      <vt:lpstr>Findings-3</vt:lpstr>
      <vt:lpstr>About Findings</vt:lpstr>
      <vt:lpstr>Beverage company marketing strategy &amp; PRODUC DEVELOPMENT</vt:lpstr>
      <vt:lpstr>PowerPoint Presentation</vt:lpstr>
      <vt:lpstr>Annual Sales per City</vt:lpstr>
      <vt:lpstr>Top 10 flavor (highest sales)</vt:lpstr>
      <vt:lpstr>Total Sales per Size Serving</vt:lpstr>
      <vt:lpstr>Lowest Sales Quantity</vt:lpstr>
      <vt:lpstr>Lowest Sales Quantity and Non-Performing Product </vt:lpstr>
      <vt:lpstr>Beverage company MANAGINg KEY VENDOR</vt:lpstr>
      <vt:lpstr>PowerPoint Presentation</vt:lpstr>
      <vt:lpstr>Selecting Key Vendors</vt:lpstr>
      <vt:lpstr>Relationship Management with Key Vendors</vt:lpstr>
      <vt:lpstr>CONCLUSION AND RECOMMENDATION </vt:lpstr>
      <vt:lpstr>CONCLUSION AND RECOMMENDATION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dc:title>
  <dc:creator>Rio Suharoyo</dc:creator>
  <cp:lastModifiedBy>Rio Suharoyo</cp:lastModifiedBy>
  <cp:revision>47</cp:revision>
  <dcterms:created xsi:type="dcterms:W3CDTF">2023-08-26T07:28:52Z</dcterms:created>
  <dcterms:modified xsi:type="dcterms:W3CDTF">2024-02-23T09:44:58Z</dcterms:modified>
</cp:coreProperties>
</file>