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2" r:id="rId4"/>
    <p:sldId id="258" r:id="rId5"/>
    <p:sldId id="263" r:id="rId6"/>
    <p:sldId id="264" r:id="rId7"/>
    <p:sldId id="265" r:id="rId8"/>
    <p:sldId id="266" r:id="rId9"/>
    <p:sldId id="267" r:id="rId10"/>
    <p:sldId id="268" r:id="rId11"/>
    <p:sldId id="269" r:id="rId12"/>
    <p:sldId id="261" r:id="rId13"/>
    <p:sldId id="271" r:id="rId14"/>
    <p:sldId id="27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82" d="100"/>
          <a:sy n="82" d="100"/>
        </p:scale>
        <p:origin x="9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ata2.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93CAC-4472-4576-ADA1-51E8CB4BE8E1}"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A8756407-A7DA-489F-9D42-6E4C0CB0DE85}">
      <dgm:prSet/>
      <dgm:spPr/>
      <dgm:t>
        <a:bodyPr/>
        <a:lstStyle/>
        <a:p>
          <a:r>
            <a:rPr lang="en-US"/>
            <a:t>BACKGROUND: BACKGROUND AND GOALS</a:t>
          </a:r>
        </a:p>
      </dgm:t>
    </dgm:pt>
    <dgm:pt modelId="{A8FAACD7-BF04-486E-9BD0-716B2A981B7A}" type="parTrans" cxnId="{CD63EDCE-6A40-4EE5-91DC-A212F62C9B96}">
      <dgm:prSet/>
      <dgm:spPr/>
      <dgm:t>
        <a:bodyPr/>
        <a:lstStyle/>
        <a:p>
          <a:endParaRPr lang="en-US"/>
        </a:p>
      </dgm:t>
    </dgm:pt>
    <dgm:pt modelId="{4B902C12-F4E5-41E8-8C13-DA0E31F76496}" type="sibTrans" cxnId="{CD63EDCE-6A40-4EE5-91DC-A212F62C9B96}">
      <dgm:prSet/>
      <dgm:spPr/>
      <dgm:t>
        <a:bodyPr/>
        <a:lstStyle/>
        <a:p>
          <a:endParaRPr lang="en-US"/>
        </a:p>
      </dgm:t>
    </dgm:pt>
    <dgm:pt modelId="{D4DE786E-8CFE-4912-AB18-949E72D0AA96}">
      <dgm:prSet/>
      <dgm:spPr/>
      <dgm:t>
        <a:bodyPr/>
        <a:lstStyle/>
        <a:p>
          <a:r>
            <a:rPr lang="en-ID"/>
            <a:t>ANALYZE DATA: EXPLORATORY DATA ANALYSIS</a:t>
          </a:r>
          <a:endParaRPr lang="en-US"/>
        </a:p>
      </dgm:t>
    </dgm:pt>
    <dgm:pt modelId="{816E8B77-A99D-43AD-877A-3E35A0962EDB}" type="parTrans" cxnId="{62405174-3553-4AE4-8927-FFEF0CF427C4}">
      <dgm:prSet/>
      <dgm:spPr/>
      <dgm:t>
        <a:bodyPr/>
        <a:lstStyle/>
        <a:p>
          <a:endParaRPr lang="en-US"/>
        </a:p>
      </dgm:t>
    </dgm:pt>
    <dgm:pt modelId="{E1E94BBC-2F11-467F-A5C2-D14EB40231D5}" type="sibTrans" cxnId="{62405174-3553-4AE4-8927-FFEF0CF427C4}">
      <dgm:prSet/>
      <dgm:spPr/>
      <dgm:t>
        <a:bodyPr/>
        <a:lstStyle/>
        <a:p>
          <a:endParaRPr lang="en-US"/>
        </a:p>
      </dgm:t>
    </dgm:pt>
    <dgm:pt modelId="{F1E16ECE-EC83-4CA7-9198-15575179E9D0}">
      <dgm:prSet/>
      <dgm:spPr/>
      <dgm:t>
        <a:bodyPr/>
        <a:lstStyle/>
        <a:p>
          <a:r>
            <a:rPr lang="en-ID"/>
            <a:t>CONCLUSION AND RECOMMENDATION</a:t>
          </a:r>
          <a:endParaRPr lang="en-US"/>
        </a:p>
      </dgm:t>
    </dgm:pt>
    <dgm:pt modelId="{B51B6BFC-49E0-4FBE-945F-44F4AF9BC78F}" type="parTrans" cxnId="{4FC9EF80-CCBF-4267-B5A7-AB59F9D50915}">
      <dgm:prSet/>
      <dgm:spPr/>
      <dgm:t>
        <a:bodyPr/>
        <a:lstStyle/>
        <a:p>
          <a:endParaRPr lang="en-US"/>
        </a:p>
      </dgm:t>
    </dgm:pt>
    <dgm:pt modelId="{F77A1DDC-7C15-490F-BC08-8189628138CA}" type="sibTrans" cxnId="{4FC9EF80-CCBF-4267-B5A7-AB59F9D50915}">
      <dgm:prSet/>
      <dgm:spPr/>
      <dgm:t>
        <a:bodyPr/>
        <a:lstStyle/>
        <a:p>
          <a:endParaRPr lang="en-US"/>
        </a:p>
      </dgm:t>
    </dgm:pt>
    <dgm:pt modelId="{760E3446-AFE6-4FC3-9C9F-7D13FD38E5C6}" type="pres">
      <dgm:prSet presAssocID="{E7993CAC-4472-4576-ADA1-51E8CB4BE8E1}" presName="root" presStyleCnt="0">
        <dgm:presLayoutVars>
          <dgm:dir/>
          <dgm:resizeHandles val="exact"/>
        </dgm:presLayoutVars>
      </dgm:prSet>
      <dgm:spPr/>
    </dgm:pt>
    <dgm:pt modelId="{6BD4A9B8-1557-4686-BF95-82FBEB9FB346}" type="pres">
      <dgm:prSet presAssocID="{A8756407-A7DA-489F-9D42-6E4C0CB0DE85}" presName="compNode" presStyleCnt="0"/>
      <dgm:spPr/>
    </dgm:pt>
    <dgm:pt modelId="{E4365D7D-4DC0-4B30-A3A3-F0CABA743DB3}" type="pres">
      <dgm:prSet presAssocID="{A8756407-A7DA-489F-9D42-6E4C0CB0DE85}" presName="bgRect" presStyleLbl="bgShp" presStyleIdx="0" presStyleCnt="3"/>
      <dgm:spPr/>
    </dgm:pt>
    <dgm:pt modelId="{7751B49B-1C81-4653-9B0F-C36C15F52A11}" type="pres">
      <dgm:prSet presAssocID="{A8756407-A7DA-489F-9D42-6E4C0CB0DE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7B1A8478-0B9F-4DD7-B2B7-72DFB254A7A6}" type="pres">
      <dgm:prSet presAssocID="{A8756407-A7DA-489F-9D42-6E4C0CB0DE85}" presName="spaceRect" presStyleCnt="0"/>
      <dgm:spPr/>
    </dgm:pt>
    <dgm:pt modelId="{DAF7E4AD-043C-4382-A881-FE0B7CC9412F}" type="pres">
      <dgm:prSet presAssocID="{A8756407-A7DA-489F-9D42-6E4C0CB0DE85}" presName="parTx" presStyleLbl="revTx" presStyleIdx="0" presStyleCnt="3">
        <dgm:presLayoutVars>
          <dgm:chMax val="0"/>
          <dgm:chPref val="0"/>
        </dgm:presLayoutVars>
      </dgm:prSet>
      <dgm:spPr/>
    </dgm:pt>
    <dgm:pt modelId="{98515249-A3C2-4307-BCF5-D528CA26DB01}" type="pres">
      <dgm:prSet presAssocID="{4B902C12-F4E5-41E8-8C13-DA0E31F76496}" presName="sibTrans" presStyleCnt="0"/>
      <dgm:spPr/>
    </dgm:pt>
    <dgm:pt modelId="{7D7BE8CF-0ABF-4984-BAA5-9E0AA111C076}" type="pres">
      <dgm:prSet presAssocID="{D4DE786E-8CFE-4912-AB18-949E72D0AA96}" presName="compNode" presStyleCnt="0"/>
      <dgm:spPr/>
    </dgm:pt>
    <dgm:pt modelId="{4CFFBE4F-33CA-49AE-8B32-C2FDF3FAF0C5}" type="pres">
      <dgm:prSet presAssocID="{D4DE786E-8CFE-4912-AB18-949E72D0AA96}" presName="bgRect" presStyleLbl="bgShp" presStyleIdx="1" presStyleCnt="3"/>
      <dgm:spPr/>
    </dgm:pt>
    <dgm:pt modelId="{833173B6-821E-45B1-A491-DB23117FE3A0}" type="pres">
      <dgm:prSet presAssocID="{D4DE786E-8CFE-4912-AB18-949E72D0AA96}" presName="iconRect" presStyleLbl="node1" presStyleIdx="1"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09BCE20B-8E7F-4E90-9AC4-654CE63E3666}" type="pres">
      <dgm:prSet presAssocID="{D4DE786E-8CFE-4912-AB18-949E72D0AA96}" presName="spaceRect" presStyleCnt="0"/>
      <dgm:spPr/>
    </dgm:pt>
    <dgm:pt modelId="{E2FAE953-BAB6-4326-8EE8-0F2E35DB4240}" type="pres">
      <dgm:prSet presAssocID="{D4DE786E-8CFE-4912-AB18-949E72D0AA96}" presName="parTx" presStyleLbl="revTx" presStyleIdx="1" presStyleCnt="3">
        <dgm:presLayoutVars>
          <dgm:chMax val="0"/>
          <dgm:chPref val="0"/>
        </dgm:presLayoutVars>
      </dgm:prSet>
      <dgm:spPr/>
    </dgm:pt>
    <dgm:pt modelId="{1D43AEB6-CE93-461E-A51E-8942FBDEA15E}" type="pres">
      <dgm:prSet presAssocID="{E1E94BBC-2F11-467F-A5C2-D14EB40231D5}" presName="sibTrans" presStyleCnt="0"/>
      <dgm:spPr/>
    </dgm:pt>
    <dgm:pt modelId="{524A743D-496F-4265-BEB0-290710B6092F}" type="pres">
      <dgm:prSet presAssocID="{F1E16ECE-EC83-4CA7-9198-15575179E9D0}" presName="compNode" presStyleCnt="0"/>
      <dgm:spPr/>
    </dgm:pt>
    <dgm:pt modelId="{6AE1095C-996F-4A8A-BFCA-9231335F01F3}" type="pres">
      <dgm:prSet presAssocID="{F1E16ECE-EC83-4CA7-9198-15575179E9D0}" presName="bgRect" presStyleLbl="bgShp" presStyleIdx="2" presStyleCnt="3"/>
      <dgm:spPr/>
    </dgm:pt>
    <dgm:pt modelId="{CCFC4FD5-C4BE-43C0-A898-7DC7654EF395}" type="pres">
      <dgm:prSet presAssocID="{F1E16ECE-EC83-4CA7-9198-15575179E9D0}"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EC67A159-59F5-494F-BE61-A884C18D40E9}" type="pres">
      <dgm:prSet presAssocID="{F1E16ECE-EC83-4CA7-9198-15575179E9D0}" presName="spaceRect" presStyleCnt="0"/>
      <dgm:spPr/>
    </dgm:pt>
    <dgm:pt modelId="{EA1E73D1-E6D8-4EEE-B1A1-DEBCB280A198}" type="pres">
      <dgm:prSet presAssocID="{F1E16ECE-EC83-4CA7-9198-15575179E9D0}" presName="parTx" presStyleLbl="revTx" presStyleIdx="2" presStyleCnt="3">
        <dgm:presLayoutVars>
          <dgm:chMax val="0"/>
          <dgm:chPref val="0"/>
        </dgm:presLayoutVars>
      </dgm:prSet>
      <dgm:spPr/>
    </dgm:pt>
  </dgm:ptLst>
  <dgm:cxnLst>
    <dgm:cxn modelId="{62405174-3553-4AE4-8927-FFEF0CF427C4}" srcId="{E7993CAC-4472-4576-ADA1-51E8CB4BE8E1}" destId="{D4DE786E-8CFE-4912-AB18-949E72D0AA96}" srcOrd="1" destOrd="0" parTransId="{816E8B77-A99D-43AD-877A-3E35A0962EDB}" sibTransId="{E1E94BBC-2F11-467F-A5C2-D14EB40231D5}"/>
    <dgm:cxn modelId="{4FC9EF80-CCBF-4267-B5A7-AB59F9D50915}" srcId="{E7993CAC-4472-4576-ADA1-51E8CB4BE8E1}" destId="{F1E16ECE-EC83-4CA7-9198-15575179E9D0}" srcOrd="2" destOrd="0" parTransId="{B51B6BFC-49E0-4FBE-945F-44F4AF9BC78F}" sibTransId="{F77A1DDC-7C15-490F-BC08-8189628138CA}"/>
    <dgm:cxn modelId="{B4925A81-C2E0-4036-84AE-7DDD851B7FA3}" type="presOf" srcId="{A8756407-A7DA-489F-9D42-6E4C0CB0DE85}" destId="{DAF7E4AD-043C-4382-A881-FE0B7CC9412F}" srcOrd="0" destOrd="0" presId="urn:microsoft.com/office/officeart/2018/2/layout/IconVerticalSolidList"/>
    <dgm:cxn modelId="{9E1DB195-F42B-40A7-8785-4D11BDC2D00E}" type="presOf" srcId="{D4DE786E-8CFE-4912-AB18-949E72D0AA96}" destId="{E2FAE953-BAB6-4326-8EE8-0F2E35DB4240}" srcOrd="0" destOrd="0" presId="urn:microsoft.com/office/officeart/2018/2/layout/IconVerticalSolidList"/>
    <dgm:cxn modelId="{A8BB7FA3-B045-4533-9544-CDFD4A3209E7}" type="presOf" srcId="{E7993CAC-4472-4576-ADA1-51E8CB4BE8E1}" destId="{760E3446-AFE6-4FC3-9C9F-7D13FD38E5C6}" srcOrd="0" destOrd="0" presId="urn:microsoft.com/office/officeart/2018/2/layout/IconVerticalSolidList"/>
    <dgm:cxn modelId="{67EA6CB4-1E6D-4786-9BAB-25D4FC0EAE5B}" type="presOf" srcId="{F1E16ECE-EC83-4CA7-9198-15575179E9D0}" destId="{EA1E73D1-E6D8-4EEE-B1A1-DEBCB280A198}" srcOrd="0" destOrd="0" presId="urn:microsoft.com/office/officeart/2018/2/layout/IconVerticalSolidList"/>
    <dgm:cxn modelId="{CD63EDCE-6A40-4EE5-91DC-A212F62C9B96}" srcId="{E7993CAC-4472-4576-ADA1-51E8CB4BE8E1}" destId="{A8756407-A7DA-489F-9D42-6E4C0CB0DE85}" srcOrd="0" destOrd="0" parTransId="{A8FAACD7-BF04-486E-9BD0-716B2A981B7A}" sibTransId="{4B902C12-F4E5-41E8-8C13-DA0E31F76496}"/>
    <dgm:cxn modelId="{9ECA2EAF-7328-4C42-953A-32A358D72071}" type="presParOf" srcId="{760E3446-AFE6-4FC3-9C9F-7D13FD38E5C6}" destId="{6BD4A9B8-1557-4686-BF95-82FBEB9FB346}" srcOrd="0" destOrd="0" presId="urn:microsoft.com/office/officeart/2018/2/layout/IconVerticalSolidList"/>
    <dgm:cxn modelId="{3E6A2AA5-0E1E-4CE8-B66A-F232953857A2}" type="presParOf" srcId="{6BD4A9B8-1557-4686-BF95-82FBEB9FB346}" destId="{E4365D7D-4DC0-4B30-A3A3-F0CABA743DB3}" srcOrd="0" destOrd="0" presId="urn:microsoft.com/office/officeart/2018/2/layout/IconVerticalSolidList"/>
    <dgm:cxn modelId="{7741DAE3-2480-4974-B28B-ED90F86BBFD8}" type="presParOf" srcId="{6BD4A9B8-1557-4686-BF95-82FBEB9FB346}" destId="{7751B49B-1C81-4653-9B0F-C36C15F52A11}" srcOrd="1" destOrd="0" presId="urn:microsoft.com/office/officeart/2018/2/layout/IconVerticalSolidList"/>
    <dgm:cxn modelId="{BAEE85E1-894F-42B4-93EB-5CD84C75D395}" type="presParOf" srcId="{6BD4A9B8-1557-4686-BF95-82FBEB9FB346}" destId="{7B1A8478-0B9F-4DD7-B2B7-72DFB254A7A6}" srcOrd="2" destOrd="0" presId="urn:microsoft.com/office/officeart/2018/2/layout/IconVerticalSolidList"/>
    <dgm:cxn modelId="{734DBDCF-B77A-4D93-9A44-FF17377DC5B6}" type="presParOf" srcId="{6BD4A9B8-1557-4686-BF95-82FBEB9FB346}" destId="{DAF7E4AD-043C-4382-A881-FE0B7CC9412F}" srcOrd="3" destOrd="0" presId="urn:microsoft.com/office/officeart/2018/2/layout/IconVerticalSolidList"/>
    <dgm:cxn modelId="{CF917B0A-FF20-45FA-B697-975847678CCF}" type="presParOf" srcId="{760E3446-AFE6-4FC3-9C9F-7D13FD38E5C6}" destId="{98515249-A3C2-4307-BCF5-D528CA26DB01}" srcOrd="1" destOrd="0" presId="urn:microsoft.com/office/officeart/2018/2/layout/IconVerticalSolidList"/>
    <dgm:cxn modelId="{FE75C67B-FB44-4608-B785-B0E95A67DDCD}" type="presParOf" srcId="{760E3446-AFE6-4FC3-9C9F-7D13FD38E5C6}" destId="{7D7BE8CF-0ABF-4984-BAA5-9E0AA111C076}" srcOrd="2" destOrd="0" presId="urn:microsoft.com/office/officeart/2018/2/layout/IconVerticalSolidList"/>
    <dgm:cxn modelId="{F9A3A023-703D-43F5-AD09-52175B96DF5F}" type="presParOf" srcId="{7D7BE8CF-0ABF-4984-BAA5-9E0AA111C076}" destId="{4CFFBE4F-33CA-49AE-8B32-C2FDF3FAF0C5}" srcOrd="0" destOrd="0" presId="urn:microsoft.com/office/officeart/2018/2/layout/IconVerticalSolidList"/>
    <dgm:cxn modelId="{FE3CAEC3-0667-4059-A277-835FF6958444}" type="presParOf" srcId="{7D7BE8CF-0ABF-4984-BAA5-9E0AA111C076}" destId="{833173B6-821E-45B1-A491-DB23117FE3A0}" srcOrd="1" destOrd="0" presId="urn:microsoft.com/office/officeart/2018/2/layout/IconVerticalSolidList"/>
    <dgm:cxn modelId="{1106B575-9001-4381-A450-2C53A6BFA552}" type="presParOf" srcId="{7D7BE8CF-0ABF-4984-BAA5-9E0AA111C076}" destId="{09BCE20B-8E7F-4E90-9AC4-654CE63E3666}" srcOrd="2" destOrd="0" presId="urn:microsoft.com/office/officeart/2018/2/layout/IconVerticalSolidList"/>
    <dgm:cxn modelId="{21FE173C-64CD-4E67-8E71-4AE60BEA8E6B}" type="presParOf" srcId="{7D7BE8CF-0ABF-4984-BAA5-9E0AA111C076}" destId="{E2FAE953-BAB6-4326-8EE8-0F2E35DB4240}" srcOrd="3" destOrd="0" presId="urn:microsoft.com/office/officeart/2018/2/layout/IconVerticalSolidList"/>
    <dgm:cxn modelId="{4CB5C52E-C3C4-4ACC-B71E-2EA9118577B6}" type="presParOf" srcId="{760E3446-AFE6-4FC3-9C9F-7D13FD38E5C6}" destId="{1D43AEB6-CE93-461E-A51E-8942FBDEA15E}" srcOrd="3" destOrd="0" presId="urn:microsoft.com/office/officeart/2018/2/layout/IconVerticalSolidList"/>
    <dgm:cxn modelId="{88B43ED3-828F-4A61-B5FB-50F0C324D98E}" type="presParOf" srcId="{760E3446-AFE6-4FC3-9C9F-7D13FD38E5C6}" destId="{524A743D-496F-4265-BEB0-290710B6092F}" srcOrd="4" destOrd="0" presId="urn:microsoft.com/office/officeart/2018/2/layout/IconVerticalSolidList"/>
    <dgm:cxn modelId="{C71A03D7-7D4C-417D-ACAA-02C134E9ED03}" type="presParOf" srcId="{524A743D-496F-4265-BEB0-290710B6092F}" destId="{6AE1095C-996F-4A8A-BFCA-9231335F01F3}" srcOrd="0" destOrd="0" presId="urn:microsoft.com/office/officeart/2018/2/layout/IconVerticalSolidList"/>
    <dgm:cxn modelId="{EDF34119-DF2B-430A-BB54-43CBC38F5EED}" type="presParOf" srcId="{524A743D-496F-4265-BEB0-290710B6092F}" destId="{CCFC4FD5-C4BE-43C0-A898-7DC7654EF395}" srcOrd="1" destOrd="0" presId="urn:microsoft.com/office/officeart/2018/2/layout/IconVerticalSolidList"/>
    <dgm:cxn modelId="{20E8A48E-4FC2-4EA5-855F-FE93760CCE43}" type="presParOf" srcId="{524A743D-496F-4265-BEB0-290710B6092F}" destId="{EC67A159-59F5-494F-BE61-A884C18D40E9}" srcOrd="2" destOrd="0" presId="urn:microsoft.com/office/officeart/2018/2/layout/IconVerticalSolidList"/>
    <dgm:cxn modelId="{FCD82585-2F5B-4ED4-B2A5-D9080F4922AB}" type="presParOf" srcId="{524A743D-496F-4265-BEB0-290710B6092F}" destId="{EA1E73D1-E6D8-4EEE-B1A1-DEBCB280A1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B430C-CB8B-487E-806A-274D7A4FCD1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46A75DA-8B45-451F-B4C9-ED013DBF4F5D}">
      <dgm:prSet/>
      <dgm:spPr/>
      <dgm:t>
        <a:bodyPr/>
        <a:lstStyle/>
        <a:p>
          <a:pPr>
            <a:lnSpc>
              <a:spcPct val="100000"/>
            </a:lnSpc>
          </a:pPr>
          <a:r>
            <a:rPr lang="en-US" dirty="0">
              <a:solidFill>
                <a:schemeClr val="bg1"/>
              </a:solidFill>
            </a:rPr>
            <a:t>This pizza shop operates every day, offering a variety of pizza flavors in various sizes </a:t>
          </a:r>
        </a:p>
      </dgm:t>
    </dgm:pt>
    <dgm:pt modelId="{EF5FD115-E002-42A3-A59F-FC0399CE2CFB}" type="parTrans" cxnId="{0BA5750E-0DBC-4AA0-93D8-4CAA47E99382}">
      <dgm:prSet/>
      <dgm:spPr/>
      <dgm:t>
        <a:bodyPr/>
        <a:lstStyle/>
        <a:p>
          <a:endParaRPr lang="en-US">
            <a:solidFill>
              <a:schemeClr val="bg1"/>
            </a:solidFill>
          </a:endParaRPr>
        </a:p>
      </dgm:t>
    </dgm:pt>
    <dgm:pt modelId="{27BEBF24-64F3-4B86-A441-C2DE90EF315F}" type="sibTrans" cxnId="{0BA5750E-0DBC-4AA0-93D8-4CAA47E99382}">
      <dgm:prSet/>
      <dgm:spPr/>
      <dgm:t>
        <a:bodyPr/>
        <a:lstStyle/>
        <a:p>
          <a:endParaRPr lang="en-US">
            <a:solidFill>
              <a:schemeClr val="bg1"/>
            </a:solidFill>
          </a:endParaRPr>
        </a:p>
      </dgm:t>
    </dgm:pt>
    <dgm:pt modelId="{EA2C3445-95D0-4949-9574-F57A668396BB}">
      <dgm:prSet/>
      <dgm:spPr>
        <a:solidFill>
          <a:schemeClr val="accent2"/>
        </a:solidFill>
      </dgm:spPr>
      <dgm:t>
        <a:bodyPr/>
        <a:lstStyle/>
        <a:p>
          <a:pPr>
            <a:lnSpc>
              <a:spcPct val="100000"/>
            </a:lnSpc>
          </a:pPr>
          <a:r>
            <a:rPr lang="en-US" dirty="0">
              <a:solidFill>
                <a:schemeClr val="bg1"/>
              </a:solidFill>
            </a:rPr>
            <a:t>The shop owner seeks to gain new insights from the sales data in 2015</a:t>
          </a:r>
        </a:p>
      </dgm:t>
    </dgm:pt>
    <dgm:pt modelId="{3B261A1A-E36E-4DAC-B332-23269FB13AEA}" type="parTrans" cxnId="{803C6539-B3E8-4190-B0ED-DE0C7D7DB516}">
      <dgm:prSet/>
      <dgm:spPr/>
      <dgm:t>
        <a:bodyPr/>
        <a:lstStyle/>
        <a:p>
          <a:endParaRPr lang="en-US">
            <a:solidFill>
              <a:schemeClr val="bg1"/>
            </a:solidFill>
          </a:endParaRPr>
        </a:p>
      </dgm:t>
    </dgm:pt>
    <dgm:pt modelId="{247FB77F-B1C8-470C-9DA8-7C2B246388DB}" type="sibTrans" cxnId="{803C6539-B3E8-4190-B0ED-DE0C7D7DB516}">
      <dgm:prSet/>
      <dgm:spPr/>
      <dgm:t>
        <a:bodyPr/>
        <a:lstStyle/>
        <a:p>
          <a:endParaRPr lang="en-US">
            <a:solidFill>
              <a:schemeClr val="bg1"/>
            </a:solidFill>
          </a:endParaRPr>
        </a:p>
      </dgm:t>
    </dgm:pt>
    <dgm:pt modelId="{C975D42F-DA1A-4B15-8AE9-4F7909C3DF5A}" type="pres">
      <dgm:prSet presAssocID="{940B430C-CB8B-487E-806A-274D7A4FCD1C}" presName="root" presStyleCnt="0">
        <dgm:presLayoutVars>
          <dgm:dir/>
          <dgm:resizeHandles val="exact"/>
        </dgm:presLayoutVars>
      </dgm:prSet>
      <dgm:spPr/>
    </dgm:pt>
    <dgm:pt modelId="{A6CF802E-FD00-4649-B3B9-E2B7D040CBCC}" type="pres">
      <dgm:prSet presAssocID="{946A75DA-8B45-451F-B4C9-ED013DBF4F5D}" presName="compNode" presStyleCnt="0"/>
      <dgm:spPr/>
    </dgm:pt>
    <dgm:pt modelId="{AFFBB1D0-CA81-4CC9-A0F2-F8C1D529422A}" type="pres">
      <dgm:prSet presAssocID="{946A75DA-8B45-451F-B4C9-ED013DBF4F5D}" presName="bgRect" presStyleLbl="bgShp" presStyleIdx="0" presStyleCnt="2"/>
      <dgm:spPr>
        <a:solidFill>
          <a:schemeClr val="accent2"/>
        </a:solidFill>
      </dgm:spPr>
    </dgm:pt>
    <dgm:pt modelId="{E69F71F8-455B-48ED-A4AE-BC8EFA38BD12}" type="pres">
      <dgm:prSet presAssocID="{946A75DA-8B45-451F-B4C9-ED013DBF4F5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zza"/>
        </a:ext>
      </dgm:extLst>
    </dgm:pt>
    <dgm:pt modelId="{0AD0D525-F6E1-4AB7-82C2-9F7BDA088E6E}" type="pres">
      <dgm:prSet presAssocID="{946A75DA-8B45-451F-B4C9-ED013DBF4F5D}" presName="spaceRect" presStyleCnt="0"/>
      <dgm:spPr/>
    </dgm:pt>
    <dgm:pt modelId="{F8ECC75F-6F16-4A90-BAE7-340B0A353F1A}" type="pres">
      <dgm:prSet presAssocID="{946A75DA-8B45-451F-B4C9-ED013DBF4F5D}" presName="parTx" presStyleLbl="revTx" presStyleIdx="0" presStyleCnt="2">
        <dgm:presLayoutVars>
          <dgm:chMax val="0"/>
          <dgm:chPref val="0"/>
        </dgm:presLayoutVars>
      </dgm:prSet>
      <dgm:spPr/>
    </dgm:pt>
    <dgm:pt modelId="{97CDBBE4-C550-4C13-AAED-0C058F1EF179}" type="pres">
      <dgm:prSet presAssocID="{27BEBF24-64F3-4B86-A441-C2DE90EF315F}" presName="sibTrans" presStyleCnt="0"/>
      <dgm:spPr/>
    </dgm:pt>
    <dgm:pt modelId="{851D9668-7346-4E2C-B6D0-2E4D1A66AB55}" type="pres">
      <dgm:prSet presAssocID="{EA2C3445-95D0-4949-9574-F57A668396BB}" presName="compNode" presStyleCnt="0"/>
      <dgm:spPr/>
    </dgm:pt>
    <dgm:pt modelId="{E63C56C8-B053-4388-B715-EA5CA5FA41EF}" type="pres">
      <dgm:prSet presAssocID="{EA2C3445-95D0-4949-9574-F57A668396BB}" presName="bgRect" presStyleLbl="bgShp" presStyleIdx="1" presStyleCnt="2"/>
      <dgm:spPr>
        <a:solidFill>
          <a:schemeClr val="accent2"/>
        </a:solidFill>
      </dgm:spPr>
    </dgm:pt>
    <dgm:pt modelId="{AC47B355-54DA-4BD1-A6E0-3AE3E048A8DC}" type="pres">
      <dgm:prSet presAssocID="{EA2C3445-95D0-4949-9574-F57A668396BB}" presName="iconRect" presStyleLbl="node1" presStyleIdx="1"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B528DE12-859E-4586-AAD0-E7F6F76A87C1}" type="pres">
      <dgm:prSet presAssocID="{EA2C3445-95D0-4949-9574-F57A668396BB}" presName="spaceRect" presStyleCnt="0"/>
      <dgm:spPr/>
    </dgm:pt>
    <dgm:pt modelId="{291E0BE7-01D6-48AE-916A-D6B3C73F9841}" type="pres">
      <dgm:prSet presAssocID="{EA2C3445-95D0-4949-9574-F57A668396BB}" presName="parTx" presStyleLbl="revTx" presStyleIdx="1" presStyleCnt="2">
        <dgm:presLayoutVars>
          <dgm:chMax val="0"/>
          <dgm:chPref val="0"/>
        </dgm:presLayoutVars>
      </dgm:prSet>
      <dgm:spPr/>
    </dgm:pt>
  </dgm:ptLst>
  <dgm:cxnLst>
    <dgm:cxn modelId="{0BA5750E-0DBC-4AA0-93D8-4CAA47E99382}" srcId="{940B430C-CB8B-487E-806A-274D7A4FCD1C}" destId="{946A75DA-8B45-451F-B4C9-ED013DBF4F5D}" srcOrd="0" destOrd="0" parTransId="{EF5FD115-E002-42A3-A59F-FC0399CE2CFB}" sibTransId="{27BEBF24-64F3-4B86-A441-C2DE90EF315F}"/>
    <dgm:cxn modelId="{2DA9ED23-EB36-4656-9C49-B4732AD85F09}" type="presOf" srcId="{940B430C-CB8B-487E-806A-274D7A4FCD1C}" destId="{C975D42F-DA1A-4B15-8AE9-4F7909C3DF5A}" srcOrd="0" destOrd="0" presId="urn:microsoft.com/office/officeart/2018/2/layout/IconVerticalSolidList"/>
    <dgm:cxn modelId="{803C6539-B3E8-4190-B0ED-DE0C7D7DB516}" srcId="{940B430C-CB8B-487E-806A-274D7A4FCD1C}" destId="{EA2C3445-95D0-4949-9574-F57A668396BB}" srcOrd="1" destOrd="0" parTransId="{3B261A1A-E36E-4DAC-B332-23269FB13AEA}" sibTransId="{247FB77F-B1C8-470C-9DA8-7C2B246388DB}"/>
    <dgm:cxn modelId="{0357A44C-81FA-4DB6-B530-0C077AF2F321}" type="presOf" srcId="{EA2C3445-95D0-4949-9574-F57A668396BB}" destId="{291E0BE7-01D6-48AE-916A-D6B3C73F9841}" srcOrd="0" destOrd="0" presId="urn:microsoft.com/office/officeart/2018/2/layout/IconVerticalSolidList"/>
    <dgm:cxn modelId="{8F91D5AE-786D-4D3B-8E81-6235A58F69EA}" type="presOf" srcId="{946A75DA-8B45-451F-B4C9-ED013DBF4F5D}" destId="{F8ECC75F-6F16-4A90-BAE7-340B0A353F1A}" srcOrd="0" destOrd="0" presId="urn:microsoft.com/office/officeart/2018/2/layout/IconVerticalSolidList"/>
    <dgm:cxn modelId="{EEA55191-015D-4CCE-B7C7-0076DAE5D683}" type="presParOf" srcId="{C975D42F-DA1A-4B15-8AE9-4F7909C3DF5A}" destId="{A6CF802E-FD00-4649-B3B9-E2B7D040CBCC}" srcOrd="0" destOrd="0" presId="urn:microsoft.com/office/officeart/2018/2/layout/IconVerticalSolidList"/>
    <dgm:cxn modelId="{F448BD10-77AB-481B-98BE-E03001E9E426}" type="presParOf" srcId="{A6CF802E-FD00-4649-B3B9-E2B7D040CBCC}" destId="{AFFBB1D0-CA81-4CC9-A0F2-F8C1D529422A}" srcOrd="0" destOrd="0" presId="urn:microsoft.com/office/officeart/2018/2/layout/IconVerticalSolidList"/>
    <dgm:cxn modelId="{F0AE0ADF-42CD-4B81-9ED8-C9C452AC5949}" type="presParOf" srcId="{A6CF802E-FD00-4649-B3B9-E2B7D040CBCC}" destId="{E69F71F8-455B-48ED-A4AE-BC8EFA38BD12}" srcOrd="1" destOrd="0" presId="urn:microsoft.com/office/officeart/2018/2/layout/IconVerticalSolidList"/>
    <dgm:cxn modelId="{E4814A39-2E94-4D1C-BFFE-202EBB5AFD16}" type="presParOf" srcId="{A6CF802E-FD00-4649-B3B9-E2B7D040CBCC}" destId="{0AD0D525-F6E1-4AB7-82C2-9F7BDA088E6E}" srcOrd="2" destOrd="0" presId="urn:microsoft.com/office/officeart/2018/2/layout/IconVerticalSolidList"/>
    <dgm:cxn modelId="{48A62FE6-4D04-4719-83A2-DC8EDB7D7E41}" type="presParOf" srcId="{A6CF802E-FD00-4649-B3B9-E2B7D040CBCC}" destId="{F8ECC75F-6F16-4A90-BAE7-340B0A353F1A}" srcOrd="3" destOrd="0" presId="urn:microsoft.com/office/officeart/2018/2/layout/IconVerticalSolidList"/>
    <dgm:cxn modelId="{216E6420-A466-4E95-BE7D-52D30A3306F3}" type="presParOf" srcId="{C975D42F-DA1A-4B15-8AE9-4F7909C3DF5A}" destId="{97CDBBE4-C550-4C13-AAED-0C058F1EF179}" srcOrd="1" destOrd="0" presId="urn:microsoft.com/office/officeart/2018/2/layout/IconVerticalSolidList"/>
    <dgm:cxn modelId="{C94F637C-4A18-43FE-A1FE-A58FCDD91150}" type="presParOf" srcId="{C975D42F-DA1A-4B15-8AE9-4F7909C3DF5A}" destId="{851D9668-7346-4E2C-B6D0-2E4D1A66AB55}" srcOrd="2" destOrd="0" presId="urn:microsoft.com/office/officeart/2018/2/layout/IconVerticalSolidList"/>
    <dgm:cxn modelId="{7622AA46-1818-46AD-AB41-DEE763F8C37A}" type="presParOf" srcId="{851D9668-7346-4E2C-B6D0-2E4D1A66AB55}" destId="{E63C56C8-B053-4388-B715-EA5CA5FA41EF}" srcOrd="0" destOrd="0" presId="urn:microsoft.com/office/officeart/2018/2/layout/IconVerticalSolidList"/>
    <dgm:cxn modelId="{DB682609-2BAE-4F88-B4E4-00B0873D546D}" type="presParOf" srcId="{851D9668-7346-4E2C-B6D0-2E4D1A66AB55}" destId="{AC47B355-54DA-4BD1-A6E0-3AE3E048A8DC}" srcOrd="1" destOrd="0" presId="urn:microsoft.com/office/officeart/2018/2/layout/IconVerticalSolidList"/>
    <dgm:cxn modelId="{55011EEE-B84A-4F87-8057-B0358AF5CB9F}" type="presParOf" srcId="{851D9668-7346-4E2C-B6D0-2E4D1A66AB55}" destId="{B528DE12-859E-4586-AAD0-E7F6F76A87C1}" srcOrd="2" destOrd="0" presId="urn:microsoft.com/office/officeart/2018/2/layout/IconVerticalSolidList"/>
    <dgm:cxn modelId="{FCF44884-B61C-455B-A0C2-7D0508CE0749}" type="presParOf" srcId="{851D9668-7346-4E2C-B6D0-2E4D1A66AB55}" destId="{291E0BE7-01D6-48AE-916A-D6B3C73F98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166642-D158-4F7A-853C-D0BF54366F7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50A5573-0F83-4C8A-BFD1-6186529BA954}">
      <dgm:prSet custT="1"/>
      <dgm:spPr/>
      <dgm:t>
        <a:bodyPr/>
        <a:lstStyle/>
        <a:p>
          <a:r>
            <a:rPr lang="en-US" sz="2400" dirty="0"/>
            <a:t>The average price of pizza is 16 USD</a:t>
          </a:r>
        </a:p>
      </dgm:t>
    </dgm:pt>
    <dgm:pt modelId="{0F861FD6-E12D-4CE3-AFFB-B001DBE8D374}" type="parTrans" cxnId="{B8644AC6-9209-4AF6-9324-C3F44DDEC64E}">
      <dgm:prSet/>
      <dgm:spPr/>
      <dgm:t>
        <a:bodyPr/>
        <a:lstStyle/>
        <a:p>
          <a:endParaRPr lang="en-US"/>
        </a:p>
      </dgm:t>
    </dgm:pt>
    <dgm:pt modelId="{09D8BA17-998B-4F54-B64A-53CF234CDF55}" type="sibTrans" cxnId="{B8644AC6-9209-4AF6-9324-C3F44DDEC64E}">
      <dgm:prSet/>
      <dgm:spPr/>
      <dgm:t>
        <a:bodyPr/>
        <a:lstStyle/>
        <a:p>
          <a:endParaRPr lang="en-US"/>
        </a:p>
      </dgm:t>
    </dgm:pt>
    <dgm:pt modelId="{1D66FAC7-AEFA-4FA2-B62E-3ACA69EDA25D}">
      <dgm:prSet custT="1"/>
      <dgm:spPr/>
      <dgm:t>
        <a:bodyPr/>
        <a:lstStyle/>
        <a:p>
          <a:r>
            <a:rPr lang="en-US" sz="2400" dirty="0"/>
            <a:t>Pizza priced above 35 USD is The Greek Pizza</a:t>
          </a:r>
        </a:p>
      </dgm:t>
    </dgm:pt>
    <dgm:pt modelId="{1CE28544-6260-4C86-BC29-8B02EA268382}" type="parTrans" cxnId="{F9F87AC6-18CB-4C1B-9090-1CDFB99346C1}">
      <dgm:prSet/>
      <dgm:spPr/>
      <dgm:t>
        <a:bodyPr/>
        <a:lstStyle/>
        <a:p>
          <a:endParaRPr lang="en-US"/>
        </a:p>
      </dgm:t>
    </dgm:pt>
    <dgm:pt modelId="{E849246C-7B0C-4E23-BF90-14B4E9C8CE4D}" type="sibTrans" cxnId="{F9F87AC6-18CB-4C1B-9090-1CDFB99346C1}">
      <dgm:prSet/>
      <dgm:spPr/>
      <dgm:t>
        <a:bodyPr/>
        <a:lstStyle/>
        <a:p>
          <a:endParaRPr lang="en-US"/>
        </a:p>
      </dgm:t>
    </dgm:pt>
    <dgm:pt modelId="{8C5D2021-0D4E-4815-A82A-4DE4B7CC30AC}">
      <dgm:prSet custT="1"/>
      <dgm:spPr/>
      <dgm:t>
        <a:bodyPr/>
        <a:lstStyle/>
        <a:p>
          <a:r>
            <a:rPr lang="en-US" sz="2400" dirty="0"/>
            <a:t>98% of transactions are for the purchase of one pizza</a:t>
          </a:r>
        </a:p>
      </dgm:t>
    </dgm:pt>
    <dgm:pt modelId="{07287F2D-1A76-4276-BEFF-D5C199A4275A}" type="parTrans" cxnId="{B36ED7E1-EA80-4700-BA5E-0F4D3A1C25FE}">
      <dgm:prSet/>
      <dgm:spPr/>
      <dgm:t>
        <a:bodyPr/>
        <a:lstStyle/>
        <a:p>
          <a:endParaRPr lang="en-US"/>
        </a:p>
      </dgm:t>
    </dgm:pt>
    <dgm:pt modelId="{4C04E03E-78BB-413E-B893-CEEC3DF52E5A}" type="sibTrans" cxnId="{B36ED7E1-EA80-4700-BA5E-0F4D3A1C25FE}">
      <dgm:prSet/>
      <dgm:spPr/>
      <dgm:t>
        <a:bodyPr/>
        <a:lstStyle/>
        <a:p>
          <a:endParaRPr lang="en-US"/>
        </a:p>
      </dgm:t>
    </dgm:pt>
    <dgm:pt modelId="{7DAE059A-7580-4A1B-A5A4-C4CBE23F2C6D}" type="pres">
      <dgm:prSet presAssocID="{1E166642-D158-4F7A-853C-D0BF54366F76}" presName="vert0" presStyleCnt="0">
        <dgm:presLayoutVars>
          <dgm:dir/>
          <dgm:animOne val="branch"/>
          <dgm:animLvl val="lvl"/>
        </dgm:presLayoutVars>
      </dgm:prSet>
      <dgm:spPr/>
    </dgm:pt>
    <dgm:pt modelId="{240E1309-79EF-440A-BE76-FFD834227E14}" type="pres">
      <dgm:prSet presAssocID="{A50A5573-0F83-4C8A-BFD1-6186529BA954}" presName="thickLine" presStyleLbl="alignNode1" presStyleIdx="0" presStyleCnt="3"/>
      <dgm:spPr/>
    </dgm:pt>
    <dgm:pt modelId="{BC3BE043-9C88-4965-AE9C-295253E548E5}" type="pres">
      <dgm:prSet presAssocID="{A50A5573-0F83-4C8A-BFD1-6186529BA954}" presName="horz1" presStyleCnt="0"/>
      <dgm:spPr/>
    </dgm:pt>
    <dgm:pt modelId="{6920D60C-02C2-4362-8CAE-D890C10B9253}" type="pres">
      <dgm:prSet presAssocID="{A50A5573-0F83-4C8A-BFD1-6186529BA954}" presName="tx1" presStyleLbl="revTx" presStyleIdx="0" presStyleCnt="3"/>
      <dgm:spPr/>
    </dgm:pt>
    <dgm:pt modelId="{BFBE3E89-B3D7-4B8A-9365-B5C42F73C244}" type="pres">
      <dgm:prSet presAssocID="{A50A5573-0F83-4C8A-BFD1-6186529BA954}" presName="vert1" presStyleCnt="0"/>
      <dgm:spPr/>
    </dgm:pt>
    <dgm:pt modelId="{5DE939B4-4FCB-447E-A9D3-751DDA360767}" type="pres">
      <dgm:prSet presAssocID="{1D66FAC7-AEFA-4FA2-B62E-3ACA69EDA25D}" presName="thickLine" presStyleLbl="alignNode1" presStyleIdx="1" presStyleCnt="3"/>
      <dgm:spPr/>
    </dgm:pt>
    <dgm:pt modelId="{E9AD8883-BC5E-4298-AAAD-363CDEEFE85B}" type="pres">
      <dgm:prSet presAssocID="{1D66FAC7-AEFA-4FA2-B62E-3ACA69EDA25D}" presName="horz1" presStyleCnt="0"/>
      <dgm:spPr/>
    </dgm:pt>
    <dgm:pt modelId="{27914A57-4D32-4EB5-80A7-BD5260E02224}" type="pres">
      <dgm:prSet presAssocID="{1D66FAC7-AEFA-4FA2-B62E-3ACA69EDA25D}" presName="tx1" presStyleLbl="revTx" presStyleIdx="1" presStyleCnt="3"/>
      <dgm:spPr/>
    </dgm:pt>
    <dgm:pt modelId="{0784CC00-3718-40D8-9B2A-27BE61438EF3}" type="pres">
      <dgm:prSet presAssocID="{1D66FAC7-AEFA-4FA2-B62E-3ACA69EDA25D}" presName="vert1" presStyleCnt="0"/>
      <dgm:spPr/>
    </dgm:pt>
    <dgm:pt modelId="{2498C0A3-CFF7-43E3-B6EF-3DF0D9D24B7D}" type="pres">
      <dgm:prSet presAssocID="{8C5D2021-0D4E-4815-A82A-4DE4B7CC30AC}" presName="thickLine" presStyleLbl="alignNode1" presStyleIdx="2" presStyleCnt="3"/>
      <dgm:spPr/>
    </dgm:pt>
    <dgm:pt modelId="{2FE891A1-8564-44DC-9404-E382331FDFB8}" type="pres">
      <dgm:prSet presAssocID="{8C5D2021-0D4E-4815-A82A-4DE4B7CC30AC}" presName="horz1" presStyleCnt="0"/>
      <dgm:spPr/>
    </dgm:pt>
    <dgm:pt modelId="{04398039-F3A0-4096-8D1D-85EBE1FBB6CE}" type="pres">
      <dgm:prSet presAssocID="{8C5D2021-0D4E-4815-A82A-4DE4B7CC30AC}" presName="tx1" presStyleLbl="revTx" presStyleIdx="2" presStyleCnt="3"/>
      <dgm:spPr/>
    </dgm:pt>
    <dgm:pt modelId="{89C51DC7-1CA4-481E-A683-EFA35FA4E902}" type="pres">
      <dgm:prSet presAssocID="{8C5D2021-0D4E-4815-A82A-4DE4B7CC30AC}" presName="vert1" presStyleCnt="0"/>
      <dgm:spPr/>
    </dgm:pt>
  </dgm:ptLst>
  <dgm:cxnLst>
    <dgm:cxn modelId="{9CB8AE3C-693E-44E1-8830-5B2B7D1EEFD9}" type="presOf" srcId="{8C5D2021-0D4E-4815-A82A-4DE4B7CC30AC}" destId="{04398039-F3A0-4096-8D1D-85EBE1FBB6CE}" srcOrd="0" destOrd="0" presId="urn:microsoft.com/office/officeart/2008/layout/LinedList"/>
    <dgm:cxn modelId="{BD39B66D-1809-4FA9-9E06-B70DCB352285}" type="presOf" srcId="{A50A5573-0F83-4C8A-BFD1-6186529BA954}" destId="{6920D60C-02C2-4362-8CAE-D890C10B9253}" srcOrd="0" destOrd="0" presId="urn:microsoft.com/office/officeart/2008/layout/LinedList"/>
    <dgm:cxn modelId="{4DC2F097-B31D-48E6-AAEC-7B51B1597F17}" type="presOf" srcId="{1E166642-D158-4F7A-853C-D0BF54366F76}" destId="{7DAE059A-7580-4A1B-A5A4-C4CBE23F2C6D}" srcOrd="0" destOrd="0" presId="urn:microsoft.com/office/officeart/2008/layout/LinedList"/>
    <dgm:cxn modelId="{B8644AC6-9209-4AF6-9324-C3F44DDEC64E}" srcId="{1E166642-D158-4F7A-853C-D0BF54366F76}" destId="{A50A5573-0F83-4C8A-BFD1-6186529BA954}" srcOrd="0" destOrd="0" parTransId="{0F861FD6-E12D-4CE3-AFFB-B001DBE8D374}" sibTransId="{09D8BA17-998B-4F54-B64A-53CF234CDF55}"/>
    <dgm:cxn modelId="{F9F87AC6-18CB-4C1B-9090-1CDFB99346C1}" srcId="{1E166642-D158-4F7A-853C-D0BF54366F76}" destId="{1D66FAC7-AEFA-4FA2-B62E-3ACA69EDA25D}" srcOrd="1" destOrd="0" parTransId="{1CE28544-6260-4C86-BC29-8B02EA268382}" sibTransId="{E849246C-7B0C-4E23-BF90-14B4E9C8CE4D}"/>
    <dgm:cxn modelId="{B36ED7E1-EA80-4700-BA5E-0F4D3A1C25FE}" srcId="{1E166642-D158-4F7A-853C-D0BF54366F76}" destId="{8C5D2021-0D4E-4815-A82A-4DE4B7CC30AC}" srcOrd="2" destOrd="0" parTransId="{07287F2D-1A76-4276-BEFF-D5C199A4275A}" sibTransId="{4C04E03E-78BB-413E-B893-CEEC3DF52E5A}"/>
    <dgm:cxn modelId="{A2572DFE-8F79-4F0F-8C97-C8C50FA0BF4F}" type="presOf" srcId="{1D66FAC7-AEFA-4FA2-B62E-3ACA69EDA25D}" destId="{27914A57-4D32-4EB5-80A7-BD5260E02224}" srcOrd="0" destOrd="0" presId="urn:microsoft.com/office/officeart/2008/layout/LinedList"/>
    <dgm:cxn modelId="{8BE74B18-C1A6-4755-BE93-C34BCCFC1EA9}" type="presParOf" srcId="{7DAE059A-7580-4A1B-A5A4-C4CBE23F2C6D}" destId="{240E1309-79EF-440A-BE76-FFD834227E14}" srcOrd="0" destOrd="0" presId="urn:microsoft.com/office/officeart/2008/layout/LinedList"/>
    <dgm:cxn modelId="{4263F5BD-0065-4A90-AC51-357477AADEC0}" type="presParOf" srcId="{7DAE059A-7580-4A1B-A5A4-C4CBE23F2C6D}" destId="{BC3BE043-9C88-4965-AE9C-295253E548E5}" srcOrd="1" destOrd="0" presId="urn:microsoft.com/office/officeart/2008/layout/LinedList"/>
    <dgm:cxn modelId="{C670F31C-3F09-4AEB-83E2-01EA1A58B41C}" type="presParOf" srcId="{BC3BE043-9C88-4965-AE9C-295253E548E5}" destId="{6920D60C-02C2-4362-8CAE-D890C10B9253}" srcOrd="0" destOrd="0" presId="urn:microsoft.com/office/officeart/2008/layout/LinedList"/>
    <dgm:cxn modelId="{83D653BD-DFAD-41D2-B9CE-821336FDAC5E}" type="presParOf" srcId="{BC3BE043-9C88-4965-AE9C-295253E548E5}" destId="{BFBE3E89-B3D7-4B8A-9365-B5C42F73C244}" srcOrd="1" destOrd="0" presId="urn:microsoft.com/office/officeart/2008/layout/LinedList"/>
    <dgm:cxn modelId="{81770588-739B-4CBC-A184-6D0E3F1B16DB}" type="presParOf" srcId="{7DAE059A-7580-4A1B-A5A4-C4CBE23F2C6D}" destId="{5DE939B4-4FCB-447E-A9D3-751DDA360767}" srcOrd="2" destOrd="0" presId="urn:microsoft.com/office/officeart/2008/layout/LinedList"/>
    <dgm:cxn modelId="{46CE7D28-5EF9-4DB9-9D36-70424FD70234}" type="presParOf" srcId="{7DAE059A-7580-4A1B-A5A4-C4CBE23F2C6D}" destId="{E9AD8883-BC5E-4298-AAAD-363CDEEFE85B}" srcOrd="3" destOrd="0" presId="urn:microsoft.com/office/officeart/2008/layout/LinedList"/>
    <dgm:cxn modelId="{8076C39E-9CD7-4661-8E44-747B29BC08A8}" type="presParOf" srcId="{E9AD8883-BC5E-4298-AAAD-363CDEEFE85B}" destId="{27914A57-4D32-4EB5-80A7-BD5260E02224}" srcOrd="0" destOrd="0" presId="urn:microsoft.com/office/officeart/2008/layout/LinedList"/>
    <dgm:cxn modelId="{9577D7CA-203C-4C44-BA67-56D7CB229E52}" type="presParOf" srcId="{E9AD8883-BC5E-4298-AAAD-363CDEEFE85B}" destId="{0784CC00-3718-40D8-9B2A-27BE61438EF3}" srcOrd="1" destOrd="0" presId="urn:microsoft.com/office/officeart/2008/layout/LinedList"/>
    <dgm:cxn modelId="{4A251A91-95FB-4C86-8D8C-15CBE772CE29}" type="presParOf" srcId="{7DAE059A-7580-4A1B-A5A4-C4CBE23F2C6D}" destId="{2498C0A3-CFF7-43E3-B6EF-3DF0D9D24B7D}" srcOrd="4" destOrd="0" presId="urn:microsoft.com/office/officeart/2008/layout/LinedList"/>
    <dgm:cxn modelId="{59442453-0403-4EFC-B89A-5F23390D18AA}" type="presParOf" srcId="{7DAE059A-7580-4A1B-A5A4-C4CBE23F2C6D}" destId="{2FE891A1-8564-44DC-9404-E382331FDFB8}" srcOrd="5" destOrd="0" presId="urn:microsoft.com/office/officeart/2008/layout/LinedList"/>
    <dgm:cxn modelId="{2434AC38-F27E-4E17-8C5A-FCD2EEC87D46}" type="presParOf" srcId="{2FE891A1-8564-44DC-9404-E382331FDFB8}" destId="{04398039-F3A0-4096-8D1D-85EBE1FBB6CE}" srcOrd="0" destOrd="0" presId="urn:microsoft.com/office/officeart/2008/layout/LinedList"/>
    <dgm:cxn modelId="{6671E8A5-BE6B-4C5D-BFB1-D746A960FE89}" type="presParOf" srcId="{2FE891A1-8564-44DC-9404-E382331FDFB8}" destId="{89C51DC7-1CA4-481E-A683-EFA35FA4E902}"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2BD65A-FC99-4C25-AEE1-8095C8F8E5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A68590-3EDD-4716-B733-B34A17BFB538}">
      <dgm:prSet/>
      <dgm:spPr>
        <a:solidFill>
          <a:schemeClr val="accent2"/>
        </a:solidFill>
      </dgm:spPr>
      <dgm:t>
        <a:bodyPr/>
        <a:lstStyle/>
        <a:p>
          <a:r>
            <a:rPr lang="en-US" dirty="0"/>
            <a:t>The highest sales day falls on Friday, and the peak sales month is May and July.</a:t>
          </a:r>
        </a:p>
      </dgm:t>
    </dgm:pt>
    <dgm:pt modelId="{5E12DE66-84B7-44BD-88C2-37B9DDDC9197}" type="parTrans" cxnId="{E38066A3-5225-415D-B7A2-3D5580184A45}">
      <dgm:prSet/>
      <dgm:spPr/>
      <dgm:t>
        <a:bodyPr/>
        <a:lstStyle/>
        <a:p>
          <a:endParaRPr lang="en-US"/>
        </a:p>
      </dgm:t>
    </dgm:pt>
    <dgm:pt modelId="{7EF6D57B-862A-4E25-BDB1-3AAFB0661DCD}" type="sibTrans" cxnId="{E38066A3-5225-415D-B7A2-3D5580184A45}">
      <dgm:prSet/>
      <dgm:spPr/>
      <dgm:t>
        <a:bodyPr/>
        <a:lstStyle/>
        <a:p>
          <a:endParaRPr lang="en-US"/>
        </a:p>
      </dgm:t>
    </dgm:pt>
    <dgm:pt modelId="{E77C143A-197B-4528-A121-4101A6B375A0}">
      <dgm:prSet/>
      <dgm:spPr>
        <a:solidFill>
          <a:schemeClr val="accent2"/>
        </a:solidFill>
      </dgm:spPr>
      <dgm:t>
        <a:bodyPr/>
        <a:lstStyle/>
        <a:p>
          <a:r>
            <a:rPr lang="en-US" dirty="0"/>
            <a:t>Customers prefer classic category pizzas, and they tend to order large-sized pizzas.</a:t>
          </a:r>
        </a:p>
      </dgm:t>
    </dgm:pt>
    <dgm:pt modelId="{7F871511-8CF5-4B32-8CC6-A4DEBA072B8F}" type="parTrans" cxnId="{37290F97-7082-4D0F-87D0-3FF9761E073C}">
      <dgm:prSet/>
      <dgm:spPr/>
      <dgm:t>
        <a:bodyPr/>
        <a:lstStyle/>
        <a:p>
          <a:endParaRPr lang="en-US"/>
        </a:p>
      </dgm:t>
    </dgm:pt>
    <dgm:pt modelId="{229AD19C-756B-40BC-ADD0-00C2709F84CF}" type="sibTrans" cxnId="{37290F97-7082-4D0F-87D0-3FF9761E073C}">
      <dgm:prSet/>
      <dgm:spPr/>
      <dgm:t>
        <a:bodyPr/>
        <a:lstStyle/>
        <a:p>
          <a:endParaRPr lang="en-US"/>
        </a:p>
      </dgm:t>
    </dgm:pt>
    <dgm:pt modelId="{27CEC94D-65FD-4CFB-9DC7-25C5D50A13DF}">
      <dgm:prSet/>
      <dgm:spPr>
        <a:solidFill>
          <a:schemeClr val="accent2"/>
        </a:solidFill>
      </dgm:spPr>
      <dgm:t>
        <a:bodyPr/>
        <a:lstStyle/>
        <a:p>
          <a:r>
            <a:rPr lang="en-US" dirty="0"/>
            <a:t>Garlic, tomatoes, onions, peppers, and chicken are frequently used ingredients throughout the year.</a:t>
          </a:r>
        </a:p>
      </dgm:t>
    </dgm:pt>
    <dgm:pt modelId="{749A00B0-5C44-47D5-86CC-2B585A0D2DA5}" type="parTrans" cxnId="{156B15BB-852A-4487-9574-36874B157860}">
      <dgm:prSet/>
      <dgm:spPr/>
      <dgm:t>
        <a:bodyPr/>
        <a:lstStyle/>
        <a:p>
          <a:endParaRPr lang="en-US"/>
        </a:p>
      </dgm:t>
    </dgm:pt>
    <dgm:pt modelId="{FF17D0EE-986E-49FC-8F40-8680F7061391}" type="sibTrans" cxnId="{156B15BB-852A-4487-9574-36874B157860}">
      <dgm:prSet/>
      <dgm:spPr/>
      <dgm:t>
        <a:bodyPr/>
        <a:lstStyle/>
        <a:p>
          <a:endParaRPr lang="en-US"/>
        </a:p>
      </dgm:t>
    </dgm:pt>
    <dgm:pt modelId="{ED2C38E7-BE28-44F9-8852-CD33BD295D2F}">
      <dgm:prSet/>
      <dgm:spPr>
        <a:solidFill>
          <a:schemeClr val="accent2"/>
        </a:solidFill>
      </dgm:spPr>
      <dgm:t>
        <a:bodyPr/>
        <a:lstStyle/>
        <a:p>
          <a:r>
            <a:rPr lang="en-US" dirty="0"/>
            <a:t>The Classic pizza category tends to have lower unit prices. The Classic pizza category is also the most frequently purchased or the most favorite, which may occur due to its relatively affordable price.</a:t>
          </a:r>
        </a:p>
      </dgm:t>
    </dgm:pt>
    <dgm:pt modelId="{06A80FB3-A45F-48B2-A86A-FA62DC67AAFE}" type="parTrans" cxnId="{9484CEEA-E9E7-4DC1-B474-45DEAB68ED49}">
      <dgm:prSet/>
      <dgm:spPr/>
      <dgm:t>
        <a:bodyPr/>
        <a:lstStyle/>
        <a:p>
          <a:endParaRPr lang="en-US"/>
        </a:p>
      </dgm:t>
    </dgm:pt>
    <dgm:pt modelId="{2F56B60F-93BE-4857-9714-5E2B5524FF0E}" type="sibTrans" cxnId="{9484CEEA-E9E7-4DC1-B474-45DEAB68ED49}">
      <dgm:prSet/>
      <dgm:spPr/>
      <dgm:t>
        <a:bodyPr/>
        <a:lstStyle/>
        <a:p>
          <a:endParaRPr lang="en-US"/>
        </a:p>
      </dgm:t>
    </dgm:pt>
    <dgm:pt modelId="{6C7B9511-0A33-4D74-9A04-BC00D505DBB3}">
      <dgm:prSet/>
      <dgm:spPr>
        <a:solidFill>
          <a:schemeClr val="accent2"/>
        </a:solidFill>
      </dgm:spPr>
      <dgm:t>
        <a:bodyPr/>
        <a:lstStyle/>
        <a:p>
          <a:r>
            <a:rPr lang="en-US" dirty="0"/>
            <a:t>The Brie </a:t>
          </a:r>
          <a:r>
            <a:rPr lang="en-US" dirty="0" err="1"/>
            <a:t>Carre</a:t>
          </a:r>
          <a:r>
            <a:rPr lang="en-US" dirty="0"/>
            <a:t> Pizza has the lowest sales, which is due to its relatively high unit price. The Brie </a:t>
          </a:r>
          <a:r>
            <a:rPr lang="en-US" dirty="0" err="1"/>
            <a:t>Carre</a:t>
          </a:r>
          <a:r>
            <a:rPr lang="en-US" dirty="0"/>
            <a:t> Pizza in size S is relatively more expensive than other pizzas in size S.</a:t>
          </a:r>
        </a:p>
      </dgm:t>
    </dgm:pt>
    <dgm:pt modelId="{FC389732-A458-4DF5-83DD-EEC60B6C39F2}" type="parTrans" cxnId="{C9D77521-69D9-47CF-A162-993FF4F3AAC0}">
      <dgm:prSet/>
      <dgm:spPr/>
      <dgm:t>
        <a:bodyPr/>
        <a:lstStyle/>
        <a:p>
          <a:endParaRPr lang="en-US"/>
        </a:p>
      </dgm:t>
    </dgm:pt>
    <dgm:pt modelId="{52FE68FE-6F18-43CC-9C3E-867B7FC29FA1}" type="sibTrans" cxnId="{C9D77521-69D9-47CF-A162-993FF4F3AAC0}">
      <dgm:prSet/>
      <dgm:spPr/>
      <dgm:t>
        <a:bodyPr/>
        <a:lstStyle/>
        <a:p>
          <a:endParaRPr lang="en-US"/>
        </a:p>
      </dgm:t>
    </dgm:pt>
    <dgm:pt modelId="{74FB2168-1207-4152-BF26-45AA17AB87D2}" type="pres">
      <dgm:prSet presAssocID="{AB2BD65A-FC99-4C25-AEE1-8095C8F8E5C3}" presName="linear" presStyleCnt="0">
        <dgm:presLayoutVars>
          <dgm:animLvl val="lvl"/>
          <dgm:resizeHandles val="exact"/>
        </dgm:presLayoutVars>
      </dgm:prSet>
      <dgm:spPr/>
    </dgm:pt>
    <dgm:pt modelId="{679400CB-837D-4B3C-9890-20DD68A5BCCB}" type="pres">
      <dgm:prSet presAssocID="{EAA68590-3EDD-4716-B733-B34A17BFB538}" presName="parentText" presStyleLbl="node1" presStyleIdx="0" presStyleCnt="5">
        <dgm:presLayoutVars>
          <dgm:chMax val="0"/>
          <dgm:bulletEnabled val="1"/>
        </dgm:presLayoutVars>
      </dgm:prSet>
      <dgm:spPr/>
    </dgm:pt>
    <dgm:pt modelId="{D683B451-1A08-4BF8-A75A-882856005E79}" type="pres">
      <dgm:prSet presAssocID="{7EF6D57B-862A-4E25-BDB1-3AAFB0661DCD}" presName="spacer" presStyleCnt="0"/>
      <dgm:spPr/>
    </dgm:pt>
    <dgm:pt modelId="{6C5A344E-BDEE-42C7-8741-61F08D81BEB1}" type="pres">
      <dgm:prSet presAssocID="{E77C143A-197B-4528-A121-4101A6B375A0}" presName="parentText" presStyleLbl="node1" presStyleIdx="1" presStyleCnt="5">
        <dgm:presLayoutVars>
          <dgm:chMax val="0"/>
          <dgm:bulletEnabled val="1"/>
        </dgm:presLayoutVars>
      </dgm:prSet>
      <dgm:spPr/>
    </dgm:pt>
    <dgm:pt modelId="{AAC200F2-9E0E-4F7C-85FA-00F93DEC79B5}" type="pres">
      <dgm:prSet presAssocID="{229AD19C-756B-40BC-ADD0-00C2709F84CF}" presName="spacer" presStyleCnt="0"/>
      <dgm:spPr/>
    </dgm:pt>
    <dgm:pt modelId="{361B86B8-20E6-453D-AEDB-A16234C4A47E}" type="pres">
      <dgm:prSet presAssocID="{27CEC94D-65FD-4CFB-9DC7-25C5D50A13DF}" presName="parentText" presStyleLbl="node1" presStyleIdx="2" presStyleCnt="5">
        <dgm:presLayoutVars>
          <dgm:chMax val="0"/>
          <dgm:bulletEnabled val="1"/>
        </dgm:presLayoutVars>
      </dgm:prSet>
      <dgm:spPr/>
    </dgm:pt>
    <dgm:pt modelId="{53D631E6-50DB-4680-905F-2688C453027F}" type="pres">
      <dgm:prSet presAssocID="{FF17D0EE-986E-49FC-8F40-8680F7061391}" presName="spacer" presStyleCnt="0"/>
      <dgm:spPr/>
    </dgm:pt>
    <dgm:pt modelId="{6BBAD96D-2308-4CB7-A52E-F3C30425C202}" type="pres">
      <dgm:prSet presAssocID="{ED2C38E7-BE28-44F9-8852-CD33BD295D2F}" presName="parentText" presStyleLbl="node1" presStyleIdx="3" presStyleCnt="5">
        <dgm:presLayoutVars>
          <dgm:chMax val="0"/>
          <dgm:bulletEnabled val="1"/>
        </dgm:presLayoutVars>
      </dgm:prSet>
      <dgm:spPr/>
    </dgm:pt>
    <dgm:pt modelId="{CA797245-8DA0-44C5-B43A-154E1FFAF244}" type="pres">
      <dgm:prSet presAssocID="{2F56B60F-93BE-4857-9714-5E2B5524FF0E}" presName="spacer" presStyleCnt="0"/>
      <dgm:spPr/>
    </dgm:pt>
    <dgm:pt modelId="{D3A148F3-CA80-4F0C-8288-49C5C9E225C6}" type="pres">
      <dgm:prSet presAssocID="{6C7B9511-0A33-4D74-9A04-BC00D505DBB3}" presName="parentText" presStyleLbl="node1" presStyleIdx="4" presStyleCnt="5">
        <dgm:presLayoutVars>
          <dgm:chMax val="0"/>
          <dgm:bulletEnabled val="1"/>
        </dgm:presLayoutVars>
      </dgm:prSet>
      <dgm:spPr/>
    </dgm:pt>
  </dgm:ptLst>
  <dgm:cxnLst>
    <dgm:cxn modelId="{2456CA16-6A0E-4972-A6DD-D8944DE80485}" type="presOf" srcId="{6C7B9511-0A33-4D74-9A04-BC00D505DBB3}" destId="{D3A148F3-CA80-4F0C-8288-49C5C9E225C6}" srcOrd="0" destOrd="0" presId="urn:microsoft.com/office/officeart/2005/8/layout/vList2"/>
    <dgm:cxn modelId="{DDD0261D-994F-4621-ABA2-8D1CA0301745}" type="presOf" srcId="{ED2C38E7-BE28-44F9-8852-CD33BD295D2F}" destId="{6BBAD96D-2308-4CB7-A52E-F3C30425C202}" srcOrd="0" destOrd="0" presId="urn:microsoft.com/office/officeart/2005/8/layout/vList2"/>
    <dgm:cxn modelId="{C9D77521-69D9-47CF-A162-993FF4F3AAC0}" srcId="{AB2BD65A-FC99-4C25-AEE1-8095C8F8E5C3}" destId="{6C7B9511-0A33-4D74-9A04-BC00D505DBB3}" srcOrd="4" destOrd="0" parTransId="{FC389732-A458-4DF5-83DD-EEC60B6C39F2}" sibTransId="{52FE68FE-6F18-43CC-9C3E-867B7FC29FA1}"/>
    <dgm:cxn modelId="{F94B694C-3B41-4946-9976-A971B42733BF}" type="presOf" srcId="{E77C143A-197B-4528-A121-4101A6B375A0}" destId="{6C5A344E-BDEE-42C7-8741-61F08D81BEB1}" srcOrd="0" destOrd="0" presId="urn:microsoft.com/office/officeart/2005/8/layout/vList2"/>
    <dgm:cxn modelId="{F29AC07B-045A-4924-8033-F4F567F0659D}" type="presOf" srcId="{27CEC94D-65FD-4CFB-9DC7-25C5D50A13DF}" destId="{361B86B8-20E6-453D-AEDB-A16234C4A47E}" srcOrd="0" destOrd="0" presId="urn:microsoft.com/office/officeart/2005/8/layout/vList2"/>
    <dgm:cxn modelId="{37290F97-7082-4D0F-87D0-3FF9761E073C}" srcId="{AB2BD65A-FC99-4C25-AEE1-8095C8F8E5C3}" destId="{E77C143A-197B-4528-A121-4101A6B375A0}" srcOrd="1" destOrd="0" parTransId="{7F871511-8CF5-4B32-8CC6-A4DEBA072B8F}" sibTransId="{229AD19C-756B-40BC-ADD0-00C2709F84CF}"/>
    <dgm:cxn modelId="{E38066A3-5225-415D-B7A2-3D5580184A45}" srcId="{AB2BD65A-FC99-4C25-AEE1-8095C8F8E5C3}" destId="{EAA68590-3EDD-4716-B733-B34A17BFB538}" srcOrd="0" destOrd="0" parTransId="{5E12DE66-84B7-44BD-88C2-37B9DDDC9197}" sibTransId="{7EF6D57B-862A-4E25-BDB1-3AAFB0661DCD}"/>
    <dgm:cxn modelId="{40AD81A9-5F8B-40AC-A1CE-46D15602F92B}" type="presOf" srcId="{AB2BD65A-FC99-4C25-AEE1-8095C8F8E5C3}" destId="{74FB2168-1207-4152-BF26-45AA17AB87D2}" srcOrd="0" destOrd="0" presId="urn:microsoft.com/office/officeart/2005/8/layout/vList2"/>
    <dgm:cxn modelId="{156B15BB-852A-4487-9574-36874B157860}" srcId="{AB2BD65A-FC99-4C25-AEE1-8095C8F8E5C3}" destId="{27CEC94D-65FD-4CFB-9DC7-25C5D50A13DF}" srcOrd="2" destOrd="0" parTransId="{749A00B0-5C44-47D5-86CC-2B585A0D2DA5}" sibTransId="{FF17D0EE-986E-49FC-8F40-8680F7061391}"/>
    <dgm:cxn modelId="{9484CEEA-E9E7-4DC1-B474-45DEAB68ED49}" srcId="{AB2BD65A-FC99-4C25-AEE1-8095C8F8E5C3}" destId="{ED2C38E7-BE28-44F9-8852-CD33BD295D2F}" srcOrd="3" destOrd="0" parTransId="{06A80FB3-A45F-48B2-A86A-FA62DC67AAFE}" sibTransId="{2F56B60F-93BE-4857-9714-5E2B5524FF0E}"/>
    <dgm:cxn modelId="{77EDC1F5-E06A-47FD-9DE3-9CB6EA712980}" type="presOf" srcId="{EAA68590-3EDD-4716-B733-B34A17BFB538}" destId="{679400CB-837D-4B3C-9890-20DD68A5BCCB}" srcOrd="0" destOrd="0" presId="urn:microsoft.com/office/officeart/2005/8/layout/vList2"/>
    <dgm:cxn modelId="{204B9318-7452-49A6-899D-97830C59D96F}" type="presParOf" srcId="{74FB2168-1207-4152-BF26-45AA17AB87D2}" destId="{679400CB-837D-4B3C-9890-20DD68A5BCCB}" srcOrd="0" destOrd="0" presId="urn:microsoft.com/office/officeart/2005/8/layout/vList2"/>
    <dgm:cxn modelId="{C6452A15-BE38-4014-9320-5519BA96DC2C}" type="presParOf" srcId="{74FB2168-1207-4152-BF26-45AA17AB87D2}" destId="{D683B451-1A08-4BF8-A75A-882856005E79}" srcOrd="1" destOrd="0" presId="urn:microsoft.com/office/officeart/2005/8/layout/vList2"/>
    <dgm:cxn modelId="{A633CD3A-F27B-49B4-92FC-C0A54EBE79AB}" type="presParOf" srcId="{74FB2168-1207-4152-BF26-45AA17AB87D2}" destId="{6C5A344E-BDEE-42C7-8741-61F08D81BEB1}" srcOrd="2" destOrd="0" presId="urn:microsoft.com/office/officeart/2005/8/layout/vList2"/>
    <dgm:cxn modelId="{16991545-111D-41E0-8581-424E1946F221}" type="presParOf" srcId="{74FB2168-1207-4152-BF26-45AA17AB87D2}" destId="{AAC200F2-9E0E-4F7C-85FA-00F93DEC79B5}" srcOrd="3" destOrd="0" presId="urn:microsoft.com/office/officeart/2005/8/layout/vList2"/>
    <dgm:cxn modelId="{63D4E73C-D5A7-4ED5-B551-68B5B8C59E44}" type="presParOf" srcId="{74FB2168-1207-4152-BF26-45AA17AB87D2}" destId="{361B86B8-20E6-453D-AEDB-A16234C4A47E}" srcOrd="4" destOrd="0" presId="urn:microsoft.com/office/officeart/2005/8/layout/vList2"/>
    <dgm:cxn modelId="{BBF825B4-1A74-4AFC-AF15-929ED7215821}" type="presParOf" srcId="{74FB2168-1207-4152-BF26-45AA17AB87D2}" destId="{53D631E6-50DB-4680-905F-2688C453027F}" srcOrd="5" destOrd="0" presId="urn:microsoft.com/office/officeart/2005/8/layout/vList2"/>
    <dgm:cxn modelId="{4B56DF40-1803-44B3-AD00-4542D290D9F2}" type="presParOf" srcId="{74FB2168-1207-4152-BF26-45AA17AB87D2}" destId="{6BBAD96D-2308-4CB7-A52E-F3C30425C202}" srcOrd="6" destOrd="0" presId="urn:microsoft.com/office/officeart/2005/8/layout/vList2"/>
    <dgm:cxn modelId="{388E91B6-A985-4803-8266-74C5CF0BE98E}" type="presParOf" srcId="{74FB2168-1207-4152-BF26-45AA17AB87D2}" destId="{CA797245-8DA0-44C5-B43A-154E1FFAF244}" srcOrd="7" destOrd="0" presId="urn:microsoft.com/office/officeart/2005/8/layout/vList2"/>
    <dgm:cxn modelId="{3E4688C8-F9FC-4E31-AB7C-464419CB99FE}" type="presParOf" srcId="{74FB2168-1207-4152-BF26-45AA17AB87D2}" destId="{D3A148F3-CA80-4F0C-8288-49C5C9E225C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A1AD30-80D1-45A4-AEB4-202A3236F2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6B78E3-A534-438F-B4CE-32B48A7A2D6B}">
      <dgm:prSet/>
      <dgm:spPr>
        <a:solidFill>
          <a:schemeClr val="accent2"/>
        </a:solidFill>
      </dgm:spPr>
      <dgm:t>
        <a:bodyPr/>
        <a:lstStyle/>
        <a:p>
          <a:r>
            <a:rPr lang="en-US" dirty="0"/>
            <a:t>Consider adding extra staff to the pizza shop on Thursdays, Fridays, and Saturdays.</a:t>
          </a:r>
        </a:p>
      </dgm:t>
    </dgm:pt>
    <dgm:pt modelId="{0EC12A55-760F-4D13-A6C1-668B1417D7E1}" type="parTrans" cxnId="{3269A954-581C-4314-9EEB-58EC2A4D5B70}">
      <dgm:prSet/>
      <dgm:spPr/>
      <dgm:t>
        <a:bodyPr/>
        <a:lstStyle/>
        <a:p>
          <a:endParaRPr lang="en-US"/>
        </a:p>
      </dgm:t>
    </dgm:pt>
    <dgm:pt modelId="{CEE1DC93-4E52-42EE-A897-5EFFACFA89FC}" type="sibTrans" cxnId="{3269A954-581C-4314-9EEB-58EC2A4D5B70}">
      <dgm:prSet/>
      <dgm:spPr/>
      <dgm:t>
        <a:bodyPr/>
        <a:lstStyle/>
        <a:p>
          <a:endParaRPr lang="en-US"/>
        </a:p>
      </dgm:t>
    </dgm:pt>
    <dgm:pt modelId="{15BCC78F-680F-4F9C-9419-FE0FE2749610}">
      <dgm:prSet/>
      <dgm:spPr>
        <a:solidFill>
          <a:schemeClr val="accent2"/>
        </a:solidFill>
      </dgm:spPr>
      <dgm:t>
        <a:bodyPr/>
        <a:lstStyle/>
        <a:p>
          <a:r>
            <a:rPr lang="en-US" dirty="0"/>
            <a:t>Simplify the pizza size options to small, medium, and large. The purchase of XL and XXL-sized pizzas only occurs for The Greek Pizza.</a:t>
          </a:r>
        </a:p>
      </dgm:t>
    </dgm:pt>
    <dgm:pt modelId="{3BBD4225-715B-48C1-B370-F3B96001735E}" type="parTrans" cxnId="{64F75DE3-85B7-43C9-8C32-CB7AEB8E3BE7}">
      <dgm:prSet/>
      <dgm:spPr/>
      <dgm:t>
        <a:bodyPr/>
        <a:lstStyle/>
        <a:p>
          <a:endParaRPr lang="en-US"/>
        </a:p>
      </dgm:t>
    </dgm:pt>
    <dgm:pt modelId="{8E539FD4-9AD3-4FEF-A435-6A091C07D4E5}" type="sibTrans" cxnId="{64F75DE3-85B7-43C9-8C32-CB7AEB8E3BE7}">
      <dgm:prSet/>
      <dgm:spPr/>
      <dgm:t>
        <a:bodyPr/>
        <a:lstStyle/>
        <a:p>
          <a:endParaRPr lang="en-US"/>
        </a:p>
      </dgm:t>
    </dgm:pt>
    <dgm:pt modelId="{5B7741E4-0B3A-4345-B493-7715369617A3}">
      <dgm:prSet/>
      <dgm:spPr>
        <a:solidFill>
          <a:schemeClr val="accent2"/>
        </a:solidFill>
      </dgm:spPr>
      <dgm:t>
        <a:bodyPr/>
        <a:lstStyle/>
        <a:p>
          <a:r>
            <a:rPr lang="en-US" dirty="0"/>
            <a:t>Increase stock levels for ingredients such as garlic, tomatoes, onions, peppers, and chicken due to their frequent usage.</a:t>
          </a:r>
        </a:p>
      </dgm:t>
    </dgm:pt>
    <dgm:pt modelId="{E4ED0E23-7378-4D6E-AB19-BA4B91C19B7F}" type="parTrans" cxnId="{BD04BC40-E580-4D22-8229-0398433BF495}">
      <dgm:prSet/>
      <dgm:spPr/>
      <dgm:t>
        <a:bodyPr/>
        <a:lstStyle/>
        <a:p>
          <a:endParaRPr lang="en-US"/>
        </a:p>
      </dgm:t>
    </dgm:pt>
    <dgm:pt modelId="{2D9EBA35-7185-4D61-864A-964D7CEA83E4}" type="sibTrans" cxnId="{BD04BC40-E580-4D22-8229-0398433BF495}">
      <dgm:prSet/>
      <dgm:spPr/>
      <dgm:t>
        <a:bodyPr/>
        <a:lstStyle/>
        <a:p>
          <a:endParaRPr lang="en-US"/>
        </a:p>
      </dgm:t>
    </dgm:pt>
    <dgm:pt modelId="{238BCF3C-F2DD-4EE5-85E9-0C4EE2D471CD}">
      <dgm:prSet/>
      <dgm:spPr>
        <a:solidFill>
          <a:schemeClr val="accent2"/>
        </a:solidFill>
      </dgm:spPr>
      <dgm:t>
        <a:bodyPr/>
        <a:lstStyle/>
        <a:p>
          <a:r>
            <a:rPr lang="en-US" dirty="0"/>
            <a:t>The majority of customers only buy 1 pizza. Purchases with quantities above 1 account for only 2% of the total purchases. To increase sales, attractive promo can also be implemented to encourage customers to buy more than 1 pizza.</a:t>
          </a:r>
        </a:p>
      </dgm:t>
    </dgm:pt>
    <dgm:pt modelId="{07C9D29D-3489-4034-B873-3160788340A4}" type="parTrans" cxnId="{FA9FEA3A-C932-4699-8106-A15D1BF87EDA}">
      <dgm:prSet/>
      <dgm:spPr/>
      <dgm:t>
        <a:bodyPr/>
        <a:lstStyle/>
        <a:p>
          <a:endParaRPr lang="en-US"/>
        </a:p>
      </dgm:t>
    </dgm:pt>
    <dgm:pt modelId="{A49D000F-5107-48B0-9FEB-2E3221A0B694}" type="sibTrans" cxnId="{FA9FEA3A-C932-4699-8106-A15D1BF87EDA}">
      <dgm:prSet/>
      <dgm:spPr/>
      <dgm:t>
        <a:bodyPr/>
        <a:lstStyle/>
        <a:p>
          <a:endParaRPr lang="en-US"/>
        </a:p>
      </dgm:t>
    </dgm:pt>
    <dgm:pt modelId="{40A9E000-5E00-4B91-A26F-9AF12B8BC117}" type="pres">
      <dgm:prSet presAssocID="{BFA1AD30-80D1-45A4-AEB4-202A3236F2C7}" presName="linear" presStyleCnt="0">
        <dgm:presLayoutVars>
          <dgm:animLvl val="lvl"/>
          <dgm:resizeHandles val="exact"/>
        </dgm:presLayoutVars>
      </dgm:prSet>
      <dgm:spPr/>
    </dgm:pt>
    <dgm:pt modelId="{6B287738-B7A6-468C-B710-E5B68102FDC1}" type="pres">
      <dgm:prSet presAssocID="{476B78E3-A534-438F-B4CE-32B48A7A2D6B}" presName="parentText" presStyleLbl="node1" presStyleIdx="0" presStyleCnt="4">
        <dgm:presLayoutVars>
          <dgm:chMax val="0"/>
          <dgm:bulletEnabled val="1"/>
        </dgm:presLayoutVars>
      </dgm:prSet>
      <dgm:spPr/>
    </dgm:pt>
    <dgm:pt modelId="{628B3339-5CA7-488D-8E75-673857D2973B}" type="pres">
      <dgm:prSet presAssocID="{CEE1DC93-4E52-42EE-A897-5EFFACFA89FC}" presName="spacer" presStyleCnt="0"/>
      <dgm:spPr/>
    </dgm:pt>
    <dgm:pt modelId="{0525E915-8E25-4674-9339-89A31F14E719}" type="pres">
      <dgm:prSet presAssocID="{15BCC78F-680F-4F9C-9419-FE0FE2749610}" presName="parentText" presStyleLbl="node1" presStyleIdx="1" presStyleCnt="4">
        <dgm:presLayoutVars>
          <dgm:chMax val="0"/>
          <dgm:bulletEnabled val="1"/>
        </dgm:presLayoutVars>
      </dgm:prSet>
      <dgm:spPr/>
    </dgm:pt>
    <dgm:pt modelId="{F845E2B1-CDA9-42A7-8363-66674153FD88}" type="pres">
      <dgm:prSet presAssocID="{8E539FD4-9AD3-4FEF-A435-6A091C07D4E5}" presName="spacer" presStyleCnt="0"/>
      <dgm:spPr/>
    </dgm:pt>
    <dgm:pt modelId="{25473A52-8694-49D8-9C3C-FB16E5C3C406}" type="pres">
      <dgm:prSet presAssocID="{5B7741E4-0B3A-4345-B493-7715369617A3}" presName="parentText" presStyleLbl="node1" presStyleIdx="2" presStyleCnt="4">
        <dgm:presLayoutVars>
          <dgm:chMax val="0"/>
          <dgm:bulletEnabled val="1"/>
        </dgm:presLayoutVars>
      </dgm:prSet>
      <dgm:spPr/>
    </dgm:pt>
    <dgm:pt modelId="{86B71806-477F-4498-BC4A-0FE17CDA6B2A}" type="pres">
      <dgm:prSet presAssocID="{2D9EBA35-7185-4D61-864A-964D7CEA83E4}" presName="spacer" presStyleCnt="0"/>
      <dgm:spPr/>
    </dgm:pt>
    <dgm:pt modelId="{B51AED7D-F7DB-4ACE-9630-0CD7CF2EB13D}" type="pres">
      <dgm:prSet presAssocID="{238BCF3C-F2DD-4EE5-85E9-0C4EE2D471CD}" presName="parentText" presStyleLbl="node1" presStyleIdx="3" presStyleCnt="4">
        <dgm:presLayoutVars>
          <dgm:chMax val="0"/>
          <dgm:bulletEnabled val="1"/>
        </dgm:presLayoutVars>
      </dgm:prSet>
      <dgm:spPr/>
    </dgm:pt>
  </dgm:ptLst>
  <dgm:cxnLst>
    <dgm:cxn modelId="{E0363D39-EEC6-4F14-9E18-763A71D5939E}" type="presOf" srcId="{15BCC78F-680F-4F9C-9419-FE0FE2749610}" destId="{0525E915-8E25-4674-9339-89A31F14E719}" srcOrd="0" destOrd="0" presId="urn:microsoft.com/office/officeart/2005/8/layout/vList2"/>
    <dgm:cxn modelId="{FA9FEA3A-C932-4699-8106-A15D1BF87EDA}" srcId="{BFA1AD30-80D1-45A4-AEB4-202A3236F2C7}" destId="{238BCF3C-F2DD-4EE5-85E9-0C4EE2D471CD}" srcOrd="3" destOrd="0" parTransId="{07C9D29D-3489-4034-B873-3160788340A4}" sibTransId="{A49D000F-5107-48B0-9FEB-2E3221A0B694}"/>
    <dgm:cxn modelId="{BD04BC40-E580-4D22-8229-0398433BF495}" srcId="{BFA1AD30-80D1-45A4-AEB4-202A3236F2C7}" destId="{5B7741E4-0B3A-4345-B493-7715369617A3}" srcOrd="2" destOrd="0" parTransId="{E4ED0E23-7378-4D6E-AB19-BA4B91C19B7F}" sibTransId="{2D9EBA35-7185-4D61-864A-964D7CEA83E4}"/>
    <dgm:cxn modelId="{BCE2674A-5292-4033-9806-FB7980CB8EE8}" type="presOf" srcId="{5B7741E4-0B3A-4345-B493-7715369617A3}" destId="{25473A52-8694-49D8-9C3C-FB16E5C3C406}" srcOrd="0" destOrd="0" presId="urn:microsoft.com/office/officeart/2005/8/layout/vList2"/>
    <dgm:cxn modelId="{3269A954-581C-4314-9EEB-58EC2A4D5B70}" srcId="{BFA1AD30-80D1-45A4-AEB4-202A3236F2C7}" destId="{476B78E3-A534-438F-B4CE-32B48A7A2D6B}" srcOrd="0" destOrd="0" parTransId="{0EC12A55-760F-4D13-A6C1-668B1417D7E1}" sibTransId="{CEE1DC93-4E52-42EE-A897-5EFFACFA89FC}"/>
    <dgm:cxn modelId="{630C9591-90FC-44AB-9C57-9E9C14F2B646}" type="presOf" srcId="{476B78E3-A534-438F-B4CE-32B48A7A2D6B}" destId="{6B287738-B7A6-468C-B710-E5B68102FDC1}" srcOrd="0" destOrd="0" presId="urn:microsoft.com/office/officeart/2005/8/layout/vList2"/>
    <dgm:cxn modelId="{D6FF9893-B673-46C0-A3AB-AA97A1CB913B}" type="presOf" srcId="{238BCF3C-F2DD-4EE5-85E9-0C4EE2D471CD}" destId="{B51AED7D-F7DB-4ACE-9630-0CD7CF2EB13D}" srcOrd="0" destOrd="0" presId="urn:microsoft.com/office/officeart/2005/8/layout/vList2"/>
    <dgm:cxn modelId="{64F75DE3-85B7-43C9-8C32-CB7AEB8E3BE7}" srcId="{BFA1AD30-80D1-45A4-AEB4-202A3236F2C7}" destId="{15BCC78F-680F-4F9C-9419-FE0FE2749610}" srcOrd="1" destOrd="0" parTransId="{3BBD4225-715B-48C1-B370-F3B96001735E}" sibTransId="{8E539FD4-9AD3-4FEF-A435-6A091C07D4E5}"/>
    <dgm:cxn modelId="{CD3DA9FE-16BD-4FAE-84A8-601D55C8244A}" type="presOf" srcId="{BFA1AD30-80D1-45A4-AEB4-202A3236F2C7}" destId="{40A9E000-5E00-4B91-A26F-9AF12B8BC117}" srcOrd="0" destOrd="0" presId="urn:microsoft.com/office/officeart/2005/8/layout/vList2"/>
    <dgm:cxn modelId="{4749F5B4-B196-4D48-AD25-7610752A2928}" type="presParOf" srcId="{40A9E000-5E00-4B91-A26F-9AF12B8BC117}" destId="{6B287738-B7A6-468C-B710-E5B68102FDC1}" srcOrd="0" destOrd="0" presId="urn:microsoft.com/office/officeart/2005/8/layout/vList2"/>
    <dgm:cxn modelId="{0E1676FE-A91E-44D9-8FB3-5A6B7236EAE5}" type="presParOf" srcId="{40A9E000-5E00-4B91-A26F-9AF12B8BC117}" destId="{628B3339-5CA7-488D-8E75-673857D2973B}" srcOrd="1" destOrd="0" presId="urn:microsoft.com/office/officeart/2005/8/layout/vList2"/>
    <dgm:cxn modelId="{0B5ECBD8-CA51-4F72-88C4-B7322CD9AA8A}" type="presParOf" srcId="{40A9E000-5E00-4B91-A26F-9AF12B8BC117}" destId="{0525E915-8E25-4674-9339-89A31F14E719}" srcOrd="2" destOrd="0" presId="urn:microsoft.com/office/officeart/2005/8/layout/vList2"/>
    <dgm:cxn modelId="{05DCA235-E24E-4473-B0A7-26506ED9B549}" type="presParOf" srcId="{40A9E000-5E00-4B91-A26F-9AF12B8BC117}" destId="{F845E2B1-CDA9-42A7-8363-66674153FD88}" srcOrd="3" destOrd="0" presId="urn:microsoft.com/office/officeart/2005/8/layout/vList2"/>
    <dgm:cxn modelId="{3B6EB5EF-C258-4973-A03E-198EA3DBA48F}" type="presParOf" srcId="{40A9E000-5E00-4B91-A26F-9AF12B8BC117}" destId="{25473A52-8694-49D8-9C3C-FB16E5C3C406}" srcOrd="4" destOrd="0" presId="urn:microsoft.com/office/officeart/2005/8/layout/vList2"/>
    <dgm:cxn modelId="{75DA70C2-67BD-4EDD-A9B5-0578E4BF2EF2}" type="presParOf" srcId="{40A9E000-5E00-4B91-A26F-9AF12B8BC117}" destId="{86B71806-477F-4498-BC4A-0FE17CDA6B2A}" srcOrd="5" destOrd="0" presId="urn:microsoft.com/office/officeart/2005/8/layout/vList2"/>
    <dgm:cxn modelId="{3DE0A007-5D4F-4030-8EFA-4875F2702489}" type="presParOf" srcId="{40A9E000-5E00-4B91-A26F-9AF12B8BC117}" destId="{B51AED7D-F7DB-4ACE-9630-0CD7CF2EB13D}" srcOrd="6"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65D7D-4DC0-4B30-A3A3-F0CABA743DB3}">
      <dsp:nvSpPr>
        <dsp:cNvPr id="0" name=""/>
        <dsp:cNvSpPr/>
      </dsp:nvSpPr>
      <dsp:spPr>
        <a:xfrm>
          <a:off x="0" y="495"/>
          <a:ext cx="10353675" cy="11594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1B49B-1C81-4653-9B0F-C36C15F52A11}">
      <dsp:nvSpPr>
        <dsp:cNvPr id="0" name=""/>
        <dsp:cNvSpPr/>
      </dsp:nvSpPr>
      <dsp:spPr>
        <a:xfrm>
          <a:off x="350748" y="261382"/>
          <a:ext cx="637724" cy="63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F7E4AD-043C-4382-A881-FE0B7CC9412F}">
      <dsp:nvSpPr>
        <dsp:cNvPr id="0" name=""/>
        <dsp:cNvSpPr/>
      </dsp:nvSpPr>
      <dsp:spPr>
        <a:xfrm>
          <a:off x="1339221" y="495"/>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1111250">
            <a:lnSpc>
              <a:spcPct val="90000"/>
            </a:lnSpc>
            <a:spcBef>
              <a:spcPct val="0"/>
            </a:spcBef>
            <a:spcAft>
              <a:spcPct val="35000"/>
            </a:spcAft>
            <a:buNone/>
          </a:pPr>
          <a:r>
            <a:rPr lang="en-US" sz="2500" kern="1200"/>
            <a:t>BACKGROUND: BACKGROUND AND GOALS</a:t>
          </a:r>
        </a:p>
      </dsp:txBody>
      <dsp:txXfrm>
        <a:off x="1339221" y="495"/>
        <a:ext cx="9014453" cy="1159498"/>
      </dsp:txXfrm>
    </dsp:sp>
    <dsp:sp modelId="{4CFFBE4F-33CA-49AE-8B32-C2FDF3FAF0C5}">
      <dsp:nvSpPr>
        <dsp:cNvPr id="0" name=""/>
        <dsp:cNvSpPr/>
      </dsp:nvSpPr>
      <dsp:spPr>
        <a:xfrm>
          <a:off x="0" y="1449869"/>
          <a:ext cx="10353675" cy="11594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173B6-821E-45B1-A491-DB23117FE3A0}">
      <dsp:nvSpPr>
        <dsp:cNvPr id="0" name=""/>
        <dsp:cNvSpPr/>
      </dsp:nvSpPr>
      <dsp:spPr>
        <a:xfrm>
          <a:off x="350748" y="1710756"/>
          <a:ext cx="637724" cy="63772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FAE953-BAB6-4326-8EE8-0F2E35DB4240}">
      <dsp:nvSpPr>
        <dsp:cNvPr id="0" name=""/>
        <dsp:cNvSpPr/>
      </dsp:nvSpPr>
      <dsp:spPr>
        <a:xfrm>
          <a:off x="1339221" y="1449869"/>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1111250">
            <a:lnSpc>
              <a:spcPct val="90000"/>
            </a:lnSpc>
            <a:spcBef>
              <a:spcPct val="0"/>
            </a:spcBef>
            <a:spcAft>
              <a:spcPct val="35000"/>
            </a:spcAft>
            <a:buNone/>
          </a:pPr>
          <a:r>
            <a:rPr lang="en-ID" sz="2500" kern="1200"/>
            <a:t>ANALYZE DATA: EXPLORATORY DATA ANALYSIS</a:t>
          </a:r>
          <a:endParaRPr lang="en-US" sz="2500" kern="1200"/>
        </a:p>
      </dsp:txBody>
      <dsp:txXfrm>
        <a:off x="1339221" y="1449869"/>
        <a:ext cx="9014453" cy="1159498"/>
      </dsp:txXfrm>
    </dsp:sp>
    <dsp:sp modelId="{6AE1095C-996F-4A8A-BFCA-9231335F01F3}">
      <dsp:nvSpPr>
        <dsp:cNvPr id="0" name=""/>
        <dsp:cNvSpPr/>
      </dsp:nvSpPr>
      <dsp:spPr>
        <a:xfrm>
          <a:off x="0" y="2899242"/>
          <a:ext cx="10353675" cy="11594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FC4FD5-C4BE-43C0-A898-7DC7654EF395}">
      <dsp:nvSpPr>
        <dsp:cNvPr id="0" name=""/>
        <dsp:cNvSpPr/>
      </dsp:nvSpPr>
      <dsp:spPr>
        <a:xfrm>
          <a:off x="350748" y="3160129"/>
          <a:ext cx="637724" cy="63772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1E73D1-E6D8-4EEE-B1A1-DEBCB280A198}">
      <dsp:nvSpPr>
        <dsp:cNvPr id="0" name=""/>
        <dsp:cNvSpPr/>
      </dsp:nvSpPr>
      <dsp:spPr>
        <a:xfrm>
          <a:off x="1339221" y="2899242"/>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1111250">
            <a:lnSpc>
              <a:spcPct val="90000"/>
            </a:lnSpc>
            <a:spcBef>
              <a:spcPct val="0"/>
            </a:spcBef>
            <a:spcAft>
              <a:spcPct val="35000"/>
            </a:spcAft>
            <a:buNone/>
          </a:pPr>
          <a:r>
            <a:rPr lang="en-ID" sz="2500" kern="1200"/>
            <a:t>CONCLUSION AND RECOMMENDATION</a:t>
          </a:r>
          <a:endParaRPr lang="en-US" sz="2500" kern="1200"/>
        </a:p>
      </dsp:txBody>
      <dsp:txXfrm>
        <a:off x="1339221" y="2899242"/>
        <a:ext cx="9014453" cy="1159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BB1D0-CA81-4CC9-A0F2-F8C1D529422A}">
      <dsp:nvSpPr>
        <dsp:cNvPr id="0" name=""/>
        <dsp:cNvSpPr/>
      </dsp:nvSpPr>
      <dsp:spPr>
        <a:xfrm>
          <a:off x="0" y="333064"/>
          <a:ext cx="10515600" cy="614887"/>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E69F71F8-455B-48ED-A4AE-BC8EFA38BD12}">
      <dsp:nvSpPr>
        <dsp:cNvPr id="0" name=""/>
        <dsp:cNvSpPr/>
      </dsp:nvSpPr>
      <dsp:spPr>
        <a:xfrm>
          <a:off x="186003" y="471413"/>
          <a:ext cx="338188" cy="338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ECC75F-6F16-4A90-BAE7-340B0A353F1A}">
      <dsp:nvSpPr>
        <dsp:cNvPr id="0" name=""/>
        <dsp:cNvSpPr/>
      </dsp:nvSpPr>
      <dsp:spPr>
        <a:xfrm>
          <a:off x="710195" y="333064"/>
          <a:ext cx="9805404" cy="614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76" tIns="65076" rIns="65076" bIns="65076" numCol="1" spcCol="1270" anchor="ctr" anchorCtr="0">
          <a:noAutofit/>
        </a:bodyPr>
        <a:lstStyle/>
        <a:p>
          <a:pPr marL="0" lvl="0" indent="0" algn="l" defTabSz="933450">
            <a:lnSpc>
              <a:spcPct val="100000"/>
            </a:lnSpc>
            <a:spcBef>
              <a:spcPct val="0"/>
            </a:spcBef>
            <a:spcAft>
              <a:spcPct val="35000"/>
            </a:spcAft>
            <a:buNone/>
          </a:pPr>
          <a:r>
            <a:rPr lang="en-US" sz="2100" kern="1200" dirty="0">
              <a:solidFill>
                <a:schemeClr val="bg1"/>
              </a:solidFill>
            </a:rPr>
            <a:t>This pizza shop operates every day, offering a variety of pizza flavors in various sizes </a:t>
          </a:r>
        </a:p>
      </dsp:txBody>
      <dsp:txXfrm>
        <a:off x="710195" y="333064"/>
        <a:ext cx="9805404" cy="614887"/>
      </dsp:txXfrm>
    </dsp:sp>
    <dsp:sp modelId="{E63C56C8-B053-4388-B715-EA5CA5FA41EF}">
      <dsp:nvSpPr>
        <dsp:cNvPr id="0" name=""/>
        <dsp:cNvSpPr/>
      </dsp:nvSpPr>
      <dsp:spPr>
        <a:xfrm>
          <a:off x="0" y="1101673"/>
          <a:ext cx="10515600" cy="614887"/>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AC47B355-54DA-4BD1-A6E0-3AE3E048A8DC}">
      <dsp:nvSpPr>
        <dsp:cNvPr id="0" name=""/>
        <dsp:cNvSpPr/>
      </dsp:nvSpPr>
      <dsp:spPr>
        <a:xfrm>
          <a:off x="186003" y="1240023"/>
          <a:ext cx="338188" cy="33818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1E0BE7-01D6-48AE-916A-D6B3C73F9841}">
      <dsp:nvSpPr>
        <dsp:cNvPr id="0" name=""/>
        <dsp:cNvSpPr/>
      </dsp:nvSpPr>
      <dsp:spPr>
        <a:xfrm>
          <a:off x="710195" y="1101673"/>
          <a:ext cx="9805404" cy="614887"/>
        </a:xfrm>
        <a:prstGeom prst="rect">
          <a:avLst/>
        </a:prstGeom>
        <a:solidFill>
          <a:schemeClr val="accent2"/>
        </a:solidFill>
        <a:ln>
          <a:noFill/>
        </a:ln>
        <a:effectLst/>
      </dsp:spPr>
      <dsp:style>
        <a:lnRef idx="0">
          <a:scrgbClr r="0" g="0" b="0"/>
        </a:lnRef>
        <a:fillRef idx="0">
          <a:scrgbClr r="0" g="0" b="0"/>
        </a:fillRef>
        <a:effectRef idx="0">
          <a:scrgbClr r="0" g="0" b="0"/>
        </a:effectRef>
        <a:fontRef idx="minor"/>
      </dsp:style>
      <dsp:txBody>
        <a:bodyPr spcFirstLastPara="0" vert="horz" wrap="square" lIns="65076" tIns="65076" rIns="65076" bIns="65076" numCol="1" spcCol="1270" anchor="ctr" anchorCtr="0">
          <a:noAutofit/>
        </a:bodyPr>
        <a:lstStyle/>
        <a:p>
          <a:pPr marL="0" lvl="0" indent="0" algn="l" defTabSz="933450">
            <a:lnSpc>
              <a:spcPct val="100000"/>
            </a:lnSpc>
            <a:spcBef>
              <a:spcPct val="0"/>
            </a:spcBef>
            <a:spcAft>
              <a:spcPct val="35000"/>
            </a:spcAft>
            <a:buNone/>
          </a:pPr>
          <a:r>
            <a:rPr lang="en-US" sz="2100" kern="1200" dirty="0">
              <a:solidFill>
                <a:schemeClr val="bg1"/>
              </a:solidFill>
            </a:rPr>
            <a:t>The shop owner seeks to gain new insights from the sales data in 2015</a:t>
          </a:r>
        </a:p>
      </dsp:txBody>
      <dsp:txXfrm>
        <a:off x="710195" y="1101673"/>
        <a:ext cx="9805404" cy="614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E1309-79EF-440A-BE76-FFD834227E14}">
      <dsp:nvSpPr>
        <dsp:cNvPr id="0" name=""/>
        <dsp:cNvSpPr/>
      </dsp:nvSpPr>
      <dsp:spPr>
        <a:xfrm>
          <a:off x="0" y="2187"/>
          <a:ext cx="504013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20D60C-02C2-4362-8CAE-D890C10B9253}">
      <dsp:nvSpPr>
        <dsp:cNvPr id="0" name=""/>
        <dsp:cNvSpPr/>
      </dsp:nvSpPr>
      <dsp:spPr>
        <a:xfrm>
          <a:off x="0" y="2187"/>
          <a:ext cx="5040131" cy="1492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average price of pizza is 16 USD</a:t>
          </a:r>
        </a:p>
      </dsp:txBody>
      <dsp:txXfrm>
        <a:off x="0" y="2187"/>
        <a:ext cx="5040131" cy="1492126"/>
      </dsp:txXfrm>
    </dsp:sp>
    <dsp:sp modelId="{5DE939B4-4FCB-447E-A9D3-751DDA360767}">
      <dsp:nvSpPr>
        <dsp:cNvPr id="0" name=""/>
        <dsp:cNvSpPr/>
      </dsp:nvSpPr>
      <dsp:spPr>
        <a:xfrm>
          <a:off x="0" y="1494313"/>
          <a:ext cx="504013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14A57-4D32-4EB5-80A7-BD5260E02224}">
      <dsp:nvSpPr>
        <dsp:cNvPr id="0" name=""/>
        <dsp:cNvSpPr/>
      </dsp:nvSpPr>
      <dsp:spPr>
        <a:xfrm>
          <a:off x="0" y="1494313"/>
          <a:ext cx="5040131" cy="1492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Pizza priced above 35 USD is The Greek Pizza</a:t>
          </a:r>
        </a:p>
      </dsp:txBody>
      <dsp:txXfrm>
        <a:off x="0" y="1494313"/>
        <a:ext cx="5040131" cy="1492126"/>
      </dsp:txXfrm>
    </dsp:sp>
    <dsp:sp modelId="{2498C0A3-CFF7-43E3-B6EF-3DF0D9D24B7D}">
      <dsp:nvSpPr>
        <dsp:cNvPr id="0" name=""/>
        <dsp:cNvSpPr/>
      </dsp:nvSpPr>
      <dsp:spPr>
        <a:xfrm>
          <a:off x="0" y="2986440"/>
          <a:ext cx="504013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398039-F3A0-4096-8D1D-85EBE1FBB6CE}">
      <dsp:nvSpPr>
        <dsp:cNvPr id="0" name=""/>
        <dsp:cNvSpPr/>
      </dsp:nvSpPr>
      <dsp:spPr>
        <a:xfrm>
          <a:off x="0" y="2986440"/>
          <a:ext cx="5040131" cy="1492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98% of transactions are for the purchase of one pizza</a:t>
          </a:r>
        </a:p>
      </dsp:txBody>
      <dsp:txXfrm>
        <a:off x="0" y="2986440"/>
        <a:ext cx="5040131" cy="14921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400CB-837D-4B3C-9890-20DD68A5BCCB}">
      <dsp:nvSpPr>
        <dsp:cNvPr id="0" name=""/>
        <dsp:cNvSpPr/>
      </dsp:nvSpPr>
      <dsp:spPr>
        <a:xfrm>
          <a:off x="0" y="214570"/>
          <a:ext cx="10353761" cy="68445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highest sales day falls on Friday, and the peak sales month is May and July.</a:t>
          </a:r>
        </a:p>
      </dsp:txBody>
      <dsp:txXfrm>
        <a:off x="33412" y="247982"/>
        <a:ext cx="10286937" cy="617626"/>
      </dsp:txXfrm>
    </dsp:sp>
    <dsp:sp modelId="{6C5A344E-BDEE-42C7-8741-61F08D81BEB1}">
      <dsp:nvSpPr>
        <dsp:cNvPr id="0" name=""/>
        <dsp:cNvSpPr/>
      </dsp:nvSpPr>
      <dsp:spPr>
        <a:xfrm>
          <a:off x="0" y="950860"/>
          <a:ext cx="10353761" cy="68445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Customers prefer classic category pizzas, and they tend to order large-sized pizzas.</a:t>
          </a:r>
        </a:p>
      </dsp:txBody>
      <dsp:txXfrm>
        <a:off x="33412" y="984272"/>
        <a:ext cx="10286937" cy="617626"/>
      </dsp:txXfrm>
    </dsp:sp>
    <dsp:sp modelId="{361B86B8-20E6-453D-AEDB-A16234C4A47E}">
      <dsp:nvSpPr>
        <dsp:cNvPr id="0" name=""/>
        <dsp:cNvSpPr/>
      </dsp:nvSpPr>
      <dsp:spPr>
        <a:xfrm>
          <a:off x="0" y="1687150"/>
          <a:ext cx="10353761" cy="68445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Garlic, tomatoes, onions, peppers, and chicken are frequently used ingredients throughout the year.</a:t>
          </a:r>
        </a:p>
      </dsp:txBody>
      <dsp:txXfrm>
        <a:off x="33412" y="1720562"/>
        <a:ext cx="10286937" cy="617626"/>
      </dsp:txXfrm>
    </dsp:sp>
    <dsp:sp modelId="{6BBAD96D-2308-4CB7-A52E-F3C30425C202}">
      <dsp:nvSpPr>
        <dsp:cNvPr id="0" name=""/>
        <dsp:cNvSpPr/>
      </dsp:nvSpPr>
      <dsp:spPr>
        <a:xfrm>
          <a:off x="0" y="2423440"/>
          <a:ext cx="10353761" cy="68445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Classic pizza category tends to have lower unit prices. The Classic pizza category is also the most frequently purchased or the most favorite, which may occur due to its relatively affordable price.</a:t>
          </a:r>
        </a:p>
      </dsp:txBody>
      <dsp:txXfrm>
        <a:off x="33412" y="2456852"/>
        <a:ext cx="10286937" cy="617626"/>
      </dsp:txXfrm>
    </dsp:sp>
    <dsp:sp modelId="{D3A148F3-CA80-4F0C-8288-49C5C9E225C6}">
      <dsp:nvSpPr>
        <dsp:cNvPr id="0" name=""/>
        <dsp:cNvSpPr/>
      </dsp:nvSpPr>
      <dsp:spPr>
        <a:xfrm>
          <a:off x="0" y="3159730"/>
          <a:ext cx="10353761" cy="68445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Brie </a:t>
          </a:r>
          <a:r>
            <a:rPr lang="en-US" sz="1800" kern="1200" dirty="0" err="1"/>
            <a:t>Carre</a:t>
          </a:r>
          <a:r>
            <a:rPr lang="en-US" sz="1800" kern="1200" dirty="0"/>
            <a:t> Pizza has the lowest sales, which is due to its relatively high unit price. The Brie </a:t>
          </a:r>
          <a:r>
            <a:rPr lang="en-US" sz="1800" kern="1200" dirty="0" err="1"/>
            <a:t>Carre</a:t>
          </a:r>
          <a:r>
            <a:rPr lang="en-US" sz="1800" kern="1200" dirty="0"/>
            <a:t> Pizza in size S is relatively more expensive than other pizzas in size S.</a:t>
          </a:r>
        </a:p>
      </dsp:txBody>
      <dsp:txXfrm>
        <a:off x="33412" y="3193142"/>
        <a:ext cx="10286937" cy="6176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87738-B7A6-468C-B710-E5B68102FDC1}">
      <dsp:nvSpPr>
        <dsp:cNvPr id="0" name=""/>
        <dsp:cNvSpPr/>
      </dsp:nvSpPr>
      <dsp:spPr>
        <a:xfrm>
          <a:off x="0" y="26599"/>
          <a:ext cx="10353761" cy="962507"/>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Consider adding extra staff to the pizza shop on Thursdays, Fridays, and Saturdays.</a:t>
          </a:r>
        </a:p>
      </dsp:txBody>
      <dsp:txXfrm>
        <a:off x="46986" y="73585"/>
        <a:ext cx="10259789" cy="868535"/>
      </dsp:txXfrm>
    </dsp:sp>
    <dsp:sp modelId="{0525E915-8E25-4674-9339-89A31F14E719}">
      <dsp:nvSpPr>
        <dsp:cNvPr id="0" name=""/>
        <dsp:cNvSpPr/>
      </dsp:nvSpPr>
      <dsp:spPr>
        <a:xfrm>
          <a:off x="0" y="1040947"/>
          <a:ext cx="10353761" cy="962507"/>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Simplify the pizza size options to small, medium, and large. The purchase of XL and XXL-sized pizzas only occurs for The Greek Pizza.</a:t>
          </a:r>
        </a:p>
      </dsp:txBody>
      <dsp:txXfrm>
        <a:off x="46986" y="1087933"/>
        <a:ext cx="10259789" cy="868535"/>
      </dsp:txXfrm>
    </dsp:sp>
    <dsp:sp modelId="{25473A52-8694-49D8-9C3C-FB16E5C3C406}">
      <dsp:nvSpPr>
        <dsp:cNvPr id="0" name=""/>
        <dsp:cNvSpPr/>
      </dsp:nvSpPr>
      <dsp:spPr>
        <a:xfrm>
          <a:off x="0" y="2055295"/>
          <a:ext cx="10353761" cy="962507"/>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Increase stock levels for ingredients such as garlic, tomatoes, onions, peppers, and chicken due to their frequent usage.</a:t>
          </a:r>
        </a:p>
      </dsp:txBody>
      <dsp:txXfrm>
        <a:off x="46986" y="2102281"/>
        <a:ext cx="10259789" cy="868535"/>
      </dsp:txXfrm>
    </dsp:sp>
    <dsp:sp modelId="{B51AED7D-F7DB-4ACE-9630-0CD7CF2EB13D}">
      <dsp:nvSpPr>
        <dsp:cNvPr id="0" name=""/>
        <dsp:cNvSpPr/>
      </dsp:nvSpPr>
      <dsp:spPr>
        <a:xfrm>
          <a:off x="0" y="3069643"/>
          <a:ext cx="10353761" cy="962507"/>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majority of customers only buy 1 pizza. Purchases with quantities above 1 account for only 2% of the total purchases. To increase sales, attractive promo can also be implemented to encourage customers to buy more than 1 pizza.</a:t>
          </a:r>
        </a:p>
      </dsp:txBody>
      <dsp:txXfrm>
        <a:off x="46986" y="3116629"/>
        <a:ext cx="10259789" cy="8685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EFA4E9-3EAC-4CA3-8C4A-D63D76B5B501}" type="datetimeFigureOut">
              <a:rPr lang="en-ID" smtClean="0"/>
              <a:t>20/03/2024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07707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83124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2244633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1906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696200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EFA4E9-3EAC-4CA3-8C4A-D63D76B5B501}" type="datetimeFigureOut">
              <a:rPr lang="en-ID" smtClean="0"/>
              <a:t>20/03/2024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220196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EFA4E9-3EAC-4CA3-8C4A-D63D76B5B501}" type="datetimeFigureOut">
              <a:rPr lang="en-ID" smtClean="0"/>
              <a:t>20/03/2024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072989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FA4E9-3EAC-4CA3-8C4A-D63D76B5B501}" type="datetimeFigureOut">
              <a:rPr lang="en-ID" smtClean="0"/>
              <a:t>20/03/2024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2861459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FA4E9-3EAC-4CA3-8C4A-D63D76B5B501}" type="datetimeFigureOut">
              <a:rPr lang="en-ID" smtClean="0"/>
              <a:t>20/03/2024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71380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FA4E9-3EAC-4CA3-8C4A-D63D76B5B501}" type="datetimeFigureOut">
              <a:rPr lang="en-ID" smtClean="0"/>
              <a:t>20/03/2024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51022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FA4E9-3EAC-4CA3-8C4A-D63D76B5B501}" type="datetimeFigureOut">
              <a:rPr lang="en-ID" smtClean="0"/>
              <a:t>20/03/2024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70497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47076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EFA4E9-3EAC-4CA3-8C4A-D63D76B5B501}" type="datetimeFigureOut">
              <a:rPr lang="en-ID" smtClean="0"/>
              <a:t>20/03/2024</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311841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EFA4E9-3EAC-4CA3-8C4A-D63D76B5B501}" type="datetimeFigureOut">
              <a:rPr lang="en-ID" smtClean="0"/>
              <a:t>20/03/2024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2775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FA4E9-3EAC-4CA3-8C4A-D63D76B5B501}" type="datetimeFigureOut">
              <a:rPr lang="en-ID" smtClean="0"/>
              <a:t>20/03/2024</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247292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64348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110556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3EFA4E9-3EAC-4CA3-8C4A-D63D76B5B501}" type="datetimeFigureOut">
              <a:rPr lang="en-ID" smtClean="0"/>
              <a:t>20/03/2024</a:t>
            </a:fld>
            <a:endParaRPr lang="en-ID"/>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D"/>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73A6BA7-8750-45DF-A939-FB62268AE380}" type="slidenum">
              <a:rPr lang="en-ID" smtClean="0"/>
              <a:t>‹#›</a:t>
            </a:fld>
            <a:endParaRPr lang="en-ID"/>
          </a:p>
        </p:txBody>
      </p:sp>
    </p:spTree>
    <p:extLst>
      <p:ext uri="{BB962C8B-B14F-4D97-AF65-F5344CB8AC3E}">
        <p14:creationId xmlns:p14="http://schemas.microsoft.com/office/powerpoint/2010/main" val="285175112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2.png"/><Relationship Id="rId7" Type="http://schemas.openxmlformats.org/officeDocument/2006/relationships/diagramData" Target="../diagrams/data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11" Type="http://schemas.microsoft.com/office/2007/relationships/diagramDrawing" Target="../diagrams/drawing3.xml"/><Relationship Id="rId5" Type="http://schemas.openxmlformats.org/officeDocument/2006/relationships/image" Target="../media/image14.png"/><Relationship Id="rId10" Type="http://schemas.openxmlformats.org/officeDocument/2006/relationships/diagramColors" Target="../diagrams/colors3.xml"/><Relationship Id="rId4" Type="http://schemas.openxmlformats.org/officeDocument/2006/relationships/image" Target="../media/image13.png"/><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CEA4-0EAE-6C47-126B-5FC2BB8C16AC}"/>
              </a:ext>
            </a:extLst>
          </p:cNvPr>
          <p:cNvSpPr>
            <a:spLocks noGrp="1"/>
          </p:cNvSpPr>
          <p:nvPr>
            <p:ph type="ctrTitle"/>
          </p:nvPr>
        </p:nvSpPr>
        <p:spPr>
          <a:xfrm>
            <a:off x="1524000" y="1626216"/>
            <a:ext cx="9144000" cy="2759172"/>
          </a:xfrm>
        </p:spPr>
        <p:txBody>
          <a:bodyPr>
            <a:noAutofit/>
          </a:bodyPr>
          <a:lstStyle/>
          <a:p>
            <a:r>
              <a:rPr lang="en-US" dirty="0"/>
              <a:t>ASSESSING THE SALES PERFORMANCE OF THE PIZZA SHOP</a:t>
            </a:r>
            <a:endParaRPr lang="en-ID" dirty="0"/>
          </a:p>
        </p:txBody>
      </p:sp>
    </p:spTree>
    <p:extLst>
      <p:ext uri="{BB962C8B-B14F-4D97-AF65-F5344CB8AC3E}">
        <p14:creationId xmlns:p14="http://schemas.microsoft.com/office/powerpoint/2010/main" val="2139809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640C-49A1-C8D0-C822-BA050D307641}"/>
              </a:ext>
            </a:extLst>
          </p:cNvPr>
          <p:cNvSpPr>
            <a:spLocks noGrp="1"/>
          </p:cNvSpPr>
          <p:nvPr>
            <p:ph type="title"/>
          </p:nvPr>
        </p:nvSpPr>
        <p:spPr>
          <a:xfrm>
            <a:off x="913796" y="354564"/>
            <a:ext cx="5168052" cy="1306286"/>
          </a:xfrm>
        </p:spPr>
        <p:txBody>
          <a:bodyPr>
            <a:normAutofit/>
          </a:bodyPr>
          <a:lstStyle/>
          <a:p>
            <a:pPr>
              <a:lnSpc>
                <a:spcPct val="90000"/>
              </a:lnSpc>
            </a:pPr>
            <a:r>
              <a:rPr lang="en-US" sz="3700" dirty="0"/>
              <a:t>MONTHLY AND DAILY TREND </a:t>
            </a:r>
            <a:endParaRPr lang="en-ID" sz="3700" dirty="0"/>
          </a:p>
        </p:txBody>
      </p:sp>
      <p:sp>
        <p:nvSpPr>
          <p:cNvPr id="3" name="Content Placeholder 2">
            <a:extLst>
              <a:ext uri="{FF2B5EF4-FFF2-40B4-BE49-F238E27FC236}">
                <a16:creationId xmlns:a16="http://schemas.microsoft.com/office/drawing/2014/main" id="{A02C7C95-D5BA-18F3-4A1A-C8208F042036}"/>
              </a:ext>
            </a:extLst>
          </p:cNvPr>
          <p:cNvSpPr>
            <a:spLocks noGrp="1"/>
          </p:cNvSpPr>
          <p:nvPr>
            <p:ph idx="1"/>
          </p:nvPr>
        </p:nvSpPr>
        <p:spPr>
          <a:xfrm>
            <a:off x="578498" y="2108717"/>
            <a:ext cx="5503350" cy="4310743"/>
          </a:xfrm>
        </p:spPr>
        <p:txBody>
          <a:bodyPr>
            <a:normAutofit/>
          </a:bodyPr>
          <a:lstStyle/>
          <a:p>
            <a:pPr>
              <a:buClr>
                <a:srgbClr val="4040F9"/>
              </a:buClr>
            </a:pPr>
            <a:r>
              <a:rPr lang="en-US" sz="2400" dirty="0"/>
              <a:t>Considering adding staff on Fridays due to high sales</a:t>
            </a:r>
          </a:p>
          <a:p>
            <a:pPr>
              <a:buClr>
                <a:srgbClr val="4040F9"/>
              </a:buClr>
            </a:pPr>
            <a:r>
              <a:rPr lang="en-US" sz="2400" dirty="0"/>
              <a:t>Sales fluctuate significantly on a monthly basis, with the highest sales occurring in July</a:t>
            </a:r>
          </a:p>
          <a:p>
            <a:pPr>
              <a:buClr>
                <a:srgbClr val="4040F9"/>
              </a:buClr>
            </a:pPr>
            <a:r>
              <a:rPr lang="en-US" sz="2400" dirty="0"/>
              <a:t>There is a decline in February, September, and October, though not drastic</a:t>
            </a:r>
            <a:endParaRPr lang="en-ID" sz="2400" dirty="0"/>
          </a:p>
        </p:txBody>
      </p:sp>
      <p:pic>
        <p:nvPicPr>
          <p:cNvPr id="12" name="Picture 11">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7" name="Picture 6">
            <a:extLst>
              <a:ext uri="{FF2B5EF4-FFF2-40B4-BE49-F238E27FC236}">
                <a16:creationId xmlns:a16="http://schemas.microsoft.com/office/drawing/2014/main" id="{1BB12F72-4558-9944-1A4C-5D0D701E040F}"/>
              </a:ext>
            </a:extLst>
          </p:cNvPr>
          <p:cNvPicPr>
            <a:picLocks noChangeAspect="1"/>
          </p:cNvPicPr>
          <p:nvPr/>
        </p:nvPicPr>
        <p:blipFill>
          <a:blip r:embed="rId4"/>
          <a:stretch>
            <a:fillRect/>
          </a:stretch>
        </p:blipFill>
        <p:spPr>
          <a:xfrm>
            <a:off x="7452608" y="71120"/>
            <a:ext cx="3873478" cy="3224672"/>
          </a:xfrm>
          <a:prstGeom prst="rect">
            <a:avLst/>
          </a:prstGeom>
        </p:spPr>
      </p:pic>
      <p:pic>
        <p:nvPicPr>
          <p:cNvPr id="5" name="Picture 4">
            <a:extLst>
              <a:ext uri="{FF2B5EF4-FFF2-40B4-BE49-F238E27FC236}">
                <a16:creationId xmlns:a16="http://schemas.microsoft.com/office/drawing/2014/main" id="{CCFB8319-D9C3-5397-30FD-528DE01C2A6D}"/>
              </a:ext>
            </a:extLst>
          </p:cNvPr>
          <p:cNvPicPr>
            <a:picLocks noChangeAspect="1"/>
          </p:cNvPicPr>
          <p:nvPr/>
        </p:nvPicPr>
        <p:blipFill>
          <a:blip r:embed="rId5"/>
          <a:stretch>
            <a:fillRect/>
          </a:stretch>
        </p:blipFill>
        <p:spPr>
          <a:xfrm>
            <a:off x="6898030" y="3429000"/>
            <a:ext cx="5070450" cy="3295793"/>
          </a:xfrm>
          <a:prstGeom prst="rect">
            <a:avLst/>
          </a:prstGeom>
        </p:spPr>
      </p:pic>
    </p:spTree>
    <p:extLst>
      <p:ext uri="{BB962C8B-B14F-4D97-AF65-F5344CB8AC3E}">
        <p14:creationId xmlns:p14="http://schemas.microsoft.com/office/powerpoint/2010/main" val="304210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315B-2893-3D4F-8721-02DBC8F3E47C}"/>
              </a:ext>
            </a:extLst>
          </p:cNvPr>
          <p:cNvSpPr>
            <a:spLocks noGrp="1"/>
          </p:cNvSpPr>
          <p:nvPr>
            <p:ph type="title"/>
          </p:nvPr>
        </p:nvSpPr>
        <p:spPr>
          <a:xfrm>
            <a:off x="5279472" y="609600"/>
            <a:ext cx="6150528" cy="970450"/>
          </a:xfrm>
        </p:spPr>
        <p:txBody>
          <a:bodyPr>
            <a:normAutofit/>
          </a:bodyPr>
          <a:lstStyle/>
          <a:p>
            <a:pPr>
              <a:lnSpc>
                <a:spcPct val="90000"/>
              </a:lnSpc>
            </a:pPr>
            <a:r>
              <a:rPr lang="en-ID" sz="3100" dirty="0"/>
              <a:t>FOOD INGREDIENT USAGE</a:t>
            </a:r>
          </a:p>
        </p:txBody>
      </p:sp>
      <p:pic>
        <p:nvPicPr>
          <p:cNvPr id="15" name="Picture 14">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5" name="Picture 4">
            <a:extLst>
              <a:ext uri="{FF2B5EF4-FFF2-40B4-BE49-F238E27FC236}">
                <a16:creationId xmlns:a16="http://schemas.microsoft.com/office/drawing/2014/main" id="{7C4D7F53-FA80-8A35-329D-1483264409E7}"/>
              </a:ext>
            </a:extLst>
          </p:cNvPr>
          <p:cNvPicPr>
            <a:picLocks noChangeAspect="1"/>
          </p:cNvPicPr>
          <p:nvPr/>
        </p:nvPicPr>
        <p:blipFill>
          <a:blip r:embed="rId4"/>
          <a:stretch>
            <a:fillRect/>
          </a:stretch>
        </p:blipFill>
        <p:spPr>
          <a:xfrm>
            <a:off x="845769" y="189533"/>
            <a:ext cx="3045097" cy="6478933"/>
          </a:xfrm>
          <a:prstGeom prst="rect">
            <a:avLst/>
          </a:prstGeom>
        </p:spPr>
      </p:pic>
      <p:sp>
        <p:nvSpPr>
          <p:cNvPr id="3" name="Content Placeholder 2">
            <a:extLst>
              <a:ext uri="{FF2B5EF4-FFF2-40B4-BE49-F238E27FC236}">
                <a16:creationId xmlns:a16="http://schemas.microsoft.com/office/drawing/2014/main" id="{610A304F-EFE2-B980-BAB6-AF183192A7F6}"/>
              </a:ext>
            </a:extLst>
          </p:cNvPr>
          <p:cNvSpPr>
            <a:spLocks noGrp="1"/>
          </p:cNvSpPr>
          <p:nvPr>
            <p:ph idx="1"/>
          </p:nvPr>
        </p:nvSpPr>
        <p:spPr>
          <a:xfrm>
            <a:off x="5279472" y="1828801"/>
            <a:ext cx="5844760" cy="3866048"/>
          </a:xfrm>
        </p:spPr>
        <p:txBody>
          <a:bodyPr anchor="ctr">
            <a:normAutofit/>
          </a:bodyPr>
          <a:lstStyle/>
          <a:p>
            <a:pPr>
              <a:buClr>
                <a:srgbClr val="FBBB55"/>
              </a:buClr>
            </a:pPr>
            <a:r>
              <a:rPr lang="en-US" sz="2400" dirty="0"/>
              <a:t>Garlic, tomatoes, onions, peppers, and cheese are frequently used ingredients throughout the year</a:t>
            </a:r>
          </a:p>
          <a:p>
            <a:pPr>
              <a:buClr>
                <a:srgbClr val="FBBB55"/>
              </a:buClr>
            </a:pPr>
            <a:r>
              <a:rPr lang="en-US" sz="2400" dirty="0"/>
              <a:t>Before entering busy months (March, May, July, November), it is essential to double-check the stock of frequently used ingredients</a:t>
            </a:r>
          </a:p>
        </p:txBody>
      </p:sp>
    </p:spTree>
    <p:extLst>
      <p:ext uri="{BB962C8B-B14F-4D97-AF65-F5344CB8AC3E}">
        <p14:creationId xmlns:p14="http://schemas.microsoft.com/office/powerpoint/2010/main" val="10037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601F3F-F8BE-0EC2-AA94-0BB3C540D578}"/>
              </a:ext>
            </a:extLst>
          </p:cNvPr>
          <p:cNvPicPr>
            <a:picLocks noChangeAspect="1"/>
          </p:cNvPicPr>
          <p:nvPr/>
        </p:nvPicPr>
        <p:blipFill rotWithShape="1">
          <a:blip r:embed="rId3">
            <a:alphaModFix amt="35000"/>
          </a:blip>
          <a:srcRect t="10364" b="10130"/>
          <a:stretch/>
        </p:blipFill>
        <p:spPr>
          <a:xfrm>
            <a:off x="20" y="10"/>
            <a:ext cx="12191980" cy="6857990"/>
          </a:xfrm>
          <a:prstGeom prst="rect">
            <a:avLst/>
          </a:prstGeom>
        </p:spPr>
      </p:pic>
      <p:sp>
        <p:nvSpPr>
          <p:cNvPr id="2" name="Title 1">
            <a:extLst>
              <a:ext uri="{FF2B5EF4-FFF2-40B4-BE49-F238E27FC236}">
                <a16:creationId xmlns:a16="http://schemas.microsoft.com/office/drawing/2014/main" id="{023FCEA4-0EAE-6C47-126B-5FC2BB8C16AC}"/>
              </a:ext>
            </a:extLst>
          </p:cNvPr>
          <p:cNvSpPr>
            <a:spLocks noGrp="1"/>
          </p:cNvSpPr>
          <p:nvPr>
            <p:ph type="ctrTitle"/>
          </p:nvPr>
        </p:nvSpPr>
        <p:spPr>
          <a:xfrm>
            <a:off x="1370693" y="1769540"/>
            <a:ext cx="9440034" cy="1828801"/>
          </a:xfrm>
        </p:spPr>
        <p:txBody>
          <a:bodyPr>
            <a:normAutofit/>
          </a:bodyPr>
          <a:lstStyle/>
          <a:p>
            <a:pPr>
              <a:lnSpc>
                <a:spcPct val="90000"/>
              </a:lnSpc>
            </a:pPr>
            <a:br>
              <a:rPr lang="en-US" sz="4200" dirty="0"/>
            </a:br>
            <a:r>
              <a:rPr lang="en-US" sz="4200" dirty="0"/>
              <a:t>CONCLUSION AND RECOMMENDATION</a:t>
            </a:r>
            <a:endParaRPr lang="en-ID" sz="4200" dirty="0"/>
          </a:p>
        </p:txBody>
      </p:sp>
    </p:spTree>
    <p:extLst>
      <p:ext uri="{BB962C8B-B14F-4D97-AF65-F5344CB8AC3E}">
        <p14:creationId xmlns:p14="http://schemas.microsoft.com/office/powerpoint/2010/main" val="176933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4BD3-F9EE-21C0-018D-9EED7721B7E5}"/>
              </a:ext>
            </a:extLst>
          </p:cNvPr>
          <p:cNvSpPr>
            <a:spLocks noGrp="1"/>
          </p:cNvSpPr>
          <p:nvPr>
            <p:ph type="title"/>
          </p:nvPr>
        </p:nvSpPr>
        <p:spPr/>
        <p:txBody>
          <a:bodyPr/>
          <a:lstStyle/>
          <a:p>
            <a:r>
              <a:rPr lang="en-ID" dirty="0"/>
              <a:t>CONCLUSION</a:t>
            </a:r>
          </a:p>
        </p:txBody>
      </p:sp>
      <p:graphicFrame>
        <p:nvGraphicFramePr>
          <p:cNvPr id="5" name="Content Placeholder 2">
            <a:extLst>
              <a:ext uri="{FF2B5EF4-FFF2-40B4-BE49-F238E27FC236}">
                <a16:creationId xmlns:a16="http://schemas.microsoft.com/office/drawing/2014/main" id="{8393BCB1-626A-D494-2512-0FF4C3C7B511}"/>
              </a:ext>
            </a:extLst>
          </p:cNvPr>
          <p:cNvGraphicFramePr>
            <a:graphicFrameLocks noGrp="1"/>
          </p:cNvGraphicFramePr>
          <p:nvPr>
            <p:ph idx="1"/>
            <p:extLst>
              <p:ext uri="{D42A27DB-BD31-4B8C-83A1-F6EECF244321}">
                <p14:modId xmlns:p14="http://schemas.microsoft.com/office/powerpoint/2010/main" val="1652057744"/>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182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114E-E2FF-B89B-D754-9B463F8EE1C9}"/>
              </a:ext>
            </a:extLst>
          </p:cNvPr>
          <p:cNvSpPr>
            <a:spLocks noGrp="1"/>
          </p:cNvSpPr>
          <p:nvPr>
            <p:ph type="title"/>
          </p:nvPr>
        </p:nvSpPr>
        <p:spPr/>
        <p:txBody>
          <a:bodyPr/>
          <a:lstStyle/>
          <a:p>
            <a:r>
              <a:rPr lang="en-US" sz="4000" dirty="0"/>
              <a:t>RECOMMENDATION</a:t>
            </a:r>
            <a:endParaRPr lang="en-ID" dirty="0"/>
          </a:p>
        </p:txBody>
      </p:sp>
      <p:graphicFrame>
        <p:nvGraphicFramePr>
          <p:cNvPr id="5" name="Content Placeholder 2">
            <a:extLst>
              <a:ext uri="{FF2B5EF4-FFF2-40B4-BE49-F238E27FC236}">
                <a16:creationId xmlns:a16="http://schemas.microsoft.com/office/drawing/2014/main" id="{48C21ADC-6233-CE1E-B3C8-EBF6D065768E}"/>
              </a:ext>
            </a:extLst>
          </p:cNvPr>
          <p:cNvGraphicFramePr>
            <a:graphicFrameLocks noGrp="1"/>
          </p:cNvGraphicFramePr>
          <p:nvPr>
            <p:ph idx="1"/>
            <p:extLst>
              <p:ext uri="{D42A27DB-BD31-4B8C-83A1-F6EECF244321}">
                <p14:modId xmlns:p14="http://schemas.microsoft.com/office/powerpoint/2010/main" val="1857210213"/>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423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FAC3C-09BC-191D-52B7-B0F1FF0DEFAE}"/>
              </a:ext>
            </a:extLst>
          </p:cNvPr>
          <p:cNvSpPr>
            <a:spLocks noGrp="1"/>
          </p:cNvSpPr>
          <p:nvPr>
            <p:ph type="title"/>
          </p:nvPr>
        </p:nvSpPr>
        <p:spPr>
          <a:xfrm>
            <a:off x="139958" y="102637"/>
            <a:ext cx="11747241" cy="634481"/>
          </a:xfrm>
        </p:spPr>
        <p:txBody>
          <a:bodyPr anchor="b">
            <a:normAutofit/>
          </a:bodyPr>
          <a:lstStyle/>
          <a:p>
            <a:pPr algn="l"/>
            <a:r>
              <a:rPr lang="en-ID" sz="2800" dirty="0">
                <a:ln>
                  <a:solidFill>
                    <a:srgbClr val="404040">
                      <a:alpha val="10000"/>
                    </a:srgbClr>
                  </a:solidFill>
                </a:ln>
                <a:solidFill>
                  <a:srgbClr val="DADADA"/>
                </a:solidFill>
              </a:rPr>
              <a:t>HOW TO INCREASE SALES?</a:t>
            </a:r>
          </a:p>
        </p:txBody>
      </p:sp>
      <p:sp>
        <p:nvSpPr>
          <p:cNvPr id="7" name="Content Placeholder 6">
            <a:extLst>
              <a:ext uri="{FF2B5EF4-FFF2-40B4-BE49-F238E27FC236}">
                <a16:creationId xmlns:a16="http://schemas.microsoft.com/office/drawing/2014/main" id="{F8E2BF0E-B48C-BB56-76EE-50D29A8876B7}"/>
              </a:ext>
            </a:extLst>
          </p:cNvPr>
          <p:cNvSpPr>
            <a:spLocks noGrp="1"/>
          </p:cNvSpPr>
          <p:nvPr>
            <p:ph idx="1"/>
          </p:nvPr>
        </p:nvSpPr>
        <p:spPr>
          <a:xfrm>
            <a:off x="139959" y="1324947"/>
            <a:ext cx="4599992" cy="4889241"/>
          </a:xfrm>
        </p:spPr>
        <p:txBody>
          <a:bodyPr anchor="t">
            <a:normAutofit/>
          </a:bodyPr>
          <a:lstStyle/>
          <a:p>
            <a:r>
              <a:rPr lang="en-US" sz="2400" dirty="0">
                <a:ln>
                  <a:solidFill>
                    <a:srgbClr val="404040">
                      <a:alpha val="10000"/>
                    </a:srgbClr>
                  </a:solidFill>
                </a:ln>
                <a:solidFill>
                  <a:srgbClr val="DADADA"/>
                </a:solidFill>
              </a:rPr>
              <a:t>To increase sales, offering attractive promotions can be considered</a:t>
            </a:r>
          </a:p>
          <a:p>
            <a:r>
              <a:rPr lang="en-US" sz="2400" dirty="0">
                <a:ln>
                  <a:solidFill>
                    <a:srgbClr val="404040">
                      <a:alpha val="10000"/>
                    </a:srgbClr>
                  </a:solidFill>
                </a:ln>
                <a:solidFill>
                  <a:srgbClr val="DADADA"/>
                </a:solidFill>
              </a:rPr>
              <a:t>The quantity and unit price have a significant correlation with the total price</a:t>
            </a:r>
          </a:p>
          <a:p>
            <a:r>
              <a:rPr lang="en-US" sz="2400" dirty="0">
                <a:ln>
                  <a:solidFill>
                    <a:srgbClr val="404040">
                      <a:alpha val="10000"/>
                    </a:srgbClr>
                  </a:solidFill>
                </a:ln>
                <a:solidFill>
                  <a:srgbClr val="DADADA"/>
                </a:solidFill>
              </a:rPr>
              <a:t>For promo, we can also slightly decrease the unit price, with the hope that the quantity will increase, thus resulting in an increase in total sales</a:t>
            </a:r>
            <a:endParaRPr lang="en-ID" sz="2400" dirty="0">
              <a:ln>
                <a:solidFill>
                  <a:srgbClr val="404040">
                    <a:alpha val="10000"/>
                  </a:srgbClr>
                </a:solidFill>
              </a:ln>
              <a:solidFill>
                <a:srgbClr val="DADADA"/>
              </a:solidFill>
            </a:endParaRPr>
          </a:p>
        </p:txBody>
      </p:sp>
      <p:pic>
        <p:nvPicPr>
          <p:cNvPr id="9" name="Picture 8">
            <a:extLst>
              <a:ext uri="{FF2B5EF4-FFF2-40B4-BE49-F238E27FC236}">
                <a16:creationId xmlns:a16="http://schemas.microsoft.com/office/drawing/2014/main" id="{00DC9538-AE86-8687-776A-00DEF506F280}"/>
              </a:ext>
            </a:extLst>
          </p:cNvPr>
          <p:cNvPicPr>
            <a:picLocks noChangeAspect="1"/>
          </p:cNvPicPr>
          <p:nvPr/>
        </p:nvPicPr>
        <p:blipFill>
          <a:blip r:embed="rId2"/>
          <a:stretch>
            <a:fillRect/>
          </a:stretch>
        </p:blipFill>
        <p:spPr>
          <a:xfrm>
            <a:off x="5341043" y="1081659"/>
            <a:ext cx="6612540" cy="5571067"/>
          </a:xfrm>
          <a:prstGeom prst="rect">
            <a:avLst/>
          </a:prstGeom>
        </p:spPr>
      </p:pic>
    </p:spTree>
    <p:extLst>
      <p:ext uri="{BB962C8B-B14F-4D97-AF65-F5344CB8AC3E}">
        <p14:creationId xmlns:p14="http://schemas.microsoft.com/office/powerpoint/2010/main" val="171255969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5865-DF80-0BC9-32FC-711E58020603}"/>
              </a:ext>
            </a:extLst>
          </p:cNvPr>
          <p:cNvSpPr>
            <a:spLocks noGrp="1"/>
          </p:cNvSpPr>
          <p:nvPr>
            <p:ph type="title"/>
          </p:nvPr>
        </p:nvSpPr>
        <p:spPr>
          <a:xfrm>
            <a:off x="913795" y="609600"/>
            <a:ext cx="10353762" cy="970450"/>
          </a:xfrm>
        </p:spPr>
        <p:txBody>
          <a:bodyPr>
            <a:normAutofit/>
          </a:bodyPr>
          <a:lstStyle/>
          <a:p>
            <a:r>
              <a:rPr lang="en-US" dirty="0"/>
              <a:t>TABLE OF CONTENT</a:t>
            </a:r>
            <a:endParaRPr lang="en-ID" dirty="0"/>
          </a:p>
        </p:txBody>
      </p:sp>
      <p:graphicFrame>
        <p:nvGraphicFramePr>
          <p:cNvPr id="5" name="Content Placeholder 2">
            <a:extLst>
              <a:ext uri="{FF2B5EF4-FFF2-40B4-BE49-F238E27FC236}">
                <a16:creationId xmlns:a16="http://schemas.microsoft.com/office/drawing/2014/main" id="{EB3A9841-11DD-5B88-DE67-2AF73863F8CA}"/>
              </a:ext>
            </a:extLst>
          </p:cNvPr>
          <p:cNvGraphicFramePr>
            <a:graphicFrameLocks noGrp="1"/>
          </p:cNvGraphicFramePr>
          <p:nvPr>
            <p:ph idx="1"/>
            <p:extLst>
              <p:ext uri="{D42A27DB-BD31-4B8C-83A1-F6EECF244321}">
                <p14:modId xmlns:p14="http://schemas.microsoft.com/office/powerpoint/2010/main" val="1515236607"/>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919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CE523C-E4E4-DD5A-7810-5EE6C0BAA2CA}"/>
              </a:ext>
            </a:extLst>
          </p:cNvPr>
          <p:cNvPicPr>
            <a:picLocks noChangeAspect="1"/>
          </p:cNvPicPr>
          <p:nvPr/>
        </p:nvPicPr>
        <p:blipFill rotWithShape="1">
          <a:blip r:embed="rId3">
            <a:alphaModFix amt="35000"/>
          </a:blip>
          <a:srcRect b="14773"/>
          <a:stretch/>
        </p:blipFill>
        <p:spPr>
          <a:xfrm>
            <a:off x="20" y="10"/>
            <a:ext cx="12191980" cy="6857990"/>
          </a:xfrm>
          <a:prstGeom prst="rect">
            <a:avLst/>
          </a:prstGeom>
        </p:spPr>
      </p:pic>
      <p:sp>
        <p:nvSpPr>
          <p:cNvPr id="2" name="Title 1">
            <a:extLst>
              <a:ext uri="{FF2B5EF4-FFF2-40B4-BE49-F238E27FC236}">
                <a16:creationId xmlns:a16="http://schemas.microsoft.com/office/drawing/2014/main" id="{023FCEA4-0EAE-6C47-126B-5FC2BB8C16AC}"/>
              </a:ext>
            </a:extLst>
          </p:cNvPr>
          <p:cNvSpPr>
            <a:spLocks noGrp="1"/>
          </p:cNvSpPr>
          <p:nvPr>
            <p:ph type="ctrTitle"/>
          </p:nvPr>
        </p:nvSpPr>
        <p:spPr>
          <a:xfrm>
            <a:off x="1370693" y="1769540"/>
            <a:ext cx="9440034" cy="1828801"/>
          </a:xfrm>
        </p:spPr>
        <p:txBody>
          <a:bodyPr>
            <a:normAutofit/>
          </a:bodyPr>
          <a:lstStyle/>
          <a:p>
            <a:r>
              <a:rPr lang="en-US" dirty="0"/>
              <a:t>BACKGROUND</a:t>
            </a:r>
            <a:endParaRPr lang="en-ID" dirty="0"/>
          </a:p>
        </p:txBody>
      </p:sp>
    </p:spTree>
    <p:extLst>
      <p:ext uri="{BB962C8B-B14F-4D97-AF65-F5344CB8AC3E}">
        <p14:creationId xmlns:p14="http://schemas.microsoft.com/office/powerpoint/2010/main" val="18663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3FBF-5145-AC7D-3151-9C6FD076742E}"/>
              </a:ext>
            </a:extLst>
          </p:cNvPr>
          <p:cNvSpPr>
            <a:spLocks noGrp="1"/>
          </p:cNvSpPr>
          <p:nvPr>
            <p:ph type="title"/>
          </p:nvPr>
        </p:nvSpPr>
        <p:spPr>
          <a:xfrm>
            <a:off x="838200" y="475866"/>
            <a:ext cx="10515600" cy="1017035"/>
          </a:xfrm>
        </p:spPr>
        <p:txBody>
          <a:bodyPr>
            <a:normAutofit/>
          </a:bodyPr>
          <a:lstStyle/>
          <a:p>
            <a:pPr algn="l"/>
            <a:r>
              <a:rPr lang="en-US" sz="4400" dirty="0"/>
              <a:t>BACKGROUND</a:t>
            </a:r>
            <a:endParaRPr lang="en-ID" sz="4400" dirty="0"/>
          </a:p>
        </p:txBody>
      </p:sp>
      <p:graphicFrame>
        <p:nvGraphicFramePr>
          <p:cNvPr id="7" name="Content Placeholder 2">
            <a:extLst>
              <a:ext uri="{FF2B5EF4-FFF2-40B4-BE49-F238E27FC236}">
                <a16:creationId xmlns:a16="http://schemas.microsoft.com/office/drawing/2014/main" id="{06445EC9-75EE-FAE9-4834-88B6B63E3AA4}"/>
              </a:ext>
            </a:extLst>
          </p:cNvPr>
          <p:cNvGraphicFramePr>
            <a:graphicFrameLocks noGrp="1"/>
          </p:cNvGraphicFramePr>
          <p:nvPr>
            <p:ph idx="1"/>
            <p:extLst>
              <p:ext uri="{D42A27DB-BD31-4B8C-83A1-F6EECF244321}">
                <p14:modId xmlns:p14="http://schemas.microsoft.com/office/powerpoint/2010/main" val="2036301627"/>
              </p:ext>
            </p:extLst>
          </p:nvPr>
        </p:nvGraphicFramePr>
        <p:xfrm>
          <a:off x="838200" y="1520889"/>
          <a:ext cx="10515600" cy="2049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65DA7F1D-CAFA-7F25-224A-4E9AFAFA84D0}"/>
              </a:ext>
            </a:extLst>
          </p:cNvPr>
          <p:cNvSpPr txBox="1">
            <a:spLocks/>
          </p:cNvSpPr>
          <p:nvPr/>
        </p:nvSpPr>
        <p:spPr>
          <a:xfrm>
            <a:off x="841305" y="3716696"/>
            <a:ext cx="10515600" cy="1017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GOALS</a:t>
            </a:r>
            <a:endParaRPr lang="en-ID" dirty="0"/>
          </a:p>
        </p:txBody>
      </p:sp>
      <p:sp>
        <p:nvSpPr>
          <p:cNvPr id="5" name="Content Placeholder 2">
            <a:extLst>
              <a:ext uri="{FF2B5EF4-FFF2-40B4-BE49-F238E27FC236}">
                <a16:creationId xmlns:a16="http://schemas.microsoft.com/office/drawing/2014/main" id="{2E685A85-4B46-8D33-62EF-CD77F6EB80D7}"/>
              </a:ext>
            </a:extLst>
          </p:cNvPr>
          <p:cNvSpPr txBox="1">
            <a:spLocks/>
          </p:cNvSpPr>
          <p:nvPr/>
        </p:nvSpPr>
        <p:spPr>
          <a:xfrm>
            <a:off x="841307" y="4879912"/>
            <a:ext cx="10515600" cy="1017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Assess sales performance and adjust the supply of ingredients for the upcoming year</a:t>
            </a:r>
          </a:p>
        </p:txBody>
      </p:sp>
    </p:spTree>
    <p:extLst>
      <p:ext uri="{BB962C8B-B14F-4D97-AF65-F5344CB8AC3E}">
        <p14:creationId xmlns:p14="http://schemas.microsoft.com/office/powerpoint/2010/main" val="84561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Magnifying glass showing decling performance">
            <a:extLst>
              <a:ext uri="{FF2B5EF4-FFF2-40B4-BE49-F238E27FC236}">
                <a16:creationId xmlns:a16="http://schemas.microsoft.com/office/drawing/2014/main" id="{33E03D28-E64F-4CBE-0773-667394AA2372}"/>
              </a:ext>
            </a:extLst>
          </p:cNvPr>
          <p:cNvPicPr>
            <a:picLocks noChangeAspect="1"/>
          </p:cNvPicPr>
          <p:nvPr/>
        </p:nvPicPr>
        <p:blipFill rotWithShape="1">
          <a:blip r:embed="rId3">
            <a:alphaModFix amt="35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023FCEA4-0EAE-6C47-126B-5FC2BB8C16AC}"/>
              </a:ext>
            </a:extLst>
          </p:cNvPr>
          <p:cNvSpPr>
            <a:spLocks noGrp="1"/>
          </p:cNvSpPr>
          <p:nvPr>
            <p:ph type="ctrTitle"/>
          </p:nvPr>
        </p:nvSpPr>
        <p:spPr>
          <a:xfrm>
            <a:off x="1370693" y="1769540"/>
            <a:ext cx="9440034" cy="1828801"/>
          </a:xfrm>
        </p:spPr>
        <p:txBody>
          <a:bodyPr>
            <a:normAutofit/>
          </a:bodyPr>
          <a:lstStyle/>
          <a:p>
            <a:r>
              <a:rPr lang="en-US" dirty="0"/>
              <a:t>ANALYZE DATA</a:t>
            </a:r>
            <a:endParaRPr lang="en-ID" dirty="0"/>
          </a:p>
        </p:txBody>
      </p:sp>
    </p:spTree>
    <p:extLst>
      <p:ext uri="{BB962C8B-B14F-4D97-AF65-F5344CB8AC3E}">
        <p14:creationId xmlns:p14="http://schemas.microsoft.com/office/powerpoint/2010/main" val="179555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D833-03CC-3132-255C-4671447BA6FA}"/>
              </a:ext>
            </a:extLst>
          </p:cNvPr>
          <p:cNvSpPr>
            <a:spLocks noGrp="1"/>
          </p:cNvSpPr>
          <p:nvPr>
            <p:ph type="title"/>
          </p:nvPr>
        </p:nvSpPr>
        <p:spPr>
          <a:xfrm>
            <a:off x="7193902" y="152206"/>
            <a:ext cx="4777274" cy="1415338"/>
          </a:xfrm>
        </p:spPr>
        <p:txBody>
          <a:bodyPr>
            <a:normAutofit/>
          </a:bodyPr>
          <a:lstStyle/>
          <a:p>
            <a:pPr>
              <a:lnSpc>
                <a:spcPct val="90000"/>
              </a:lnSpc>
            </a:pPr>
            <a:r>
              <a:rPr lang="en-US" sz="3000" dirty="0"/>
              <a:t>PRICE AND PURCHASE QUANTITY ANALYSIS</a:t>
            </a:r>
            <a:endParaRPr lang="en-ID" sz="3000" dirty="0"/>
          </a:p>
        </p:txBody>
      </p:sp>
      <p:pic>
        <p:nvPicPr>
          <p:cNvPr id="9" name="Picture 8" descr="A graph with blue lines and a blue rectangle&#10;&#10;Description automatically generated">
            <a:extLst>
              <a:ext uri="{FF2B5EF4-FFF2-40B4-BE49-F238E27FC236}">
                <a16:creationId xmlns:a16="http://schemas.microsoft.com/office/drawing/2014/main" id="{ACCEF6D7-F602-1776-3F53-9A4F62A59F0B}"/>
              </a:ext>
            </a:extLst>
          </p:cNvPr>
          <p:cNvPicPr>
            <a:picLocks noChangeAspect="1"/>
          </p:cNvPicPr>
          <p:nvPr/>
        </p:nvPicPr>
        <p:blipFill rotWithShape="1">
          <a:blip r:embed="rId3">
            <a:extLst>
              <a:ext uri="{28A0092B-C50C-407E-A947-70E740481C1C}">
                <a14:useLocalDpi xmlns:a14="http://schemas.microsoft.com/office/drawing/2010/main" val="0"/>
              </a:ext>
            </a:extLst>
          </a:blip>
          <a:srcRect r="-23"/>
          <a:stretch/>
        </p:blipFill>
        <p:spPr>
          <a:xfrm>
            <a:off x="-419855" y="10"/>
            <a:ext cx="7044592" cy="2225030"/>
          </a:xfrm>
          <a:prstGeom prst="rect">
            <a:avLst/>
          </a:prstGeom>
        </p:spPr>
      </p:pic>
      <p:pic>
        <p:nvPicPr>
          <p:cNvPr id="5" name="Content Placeholder 4" descr="A graph with numbers and points&#10;&#10;Description automatically generated">
            <a:extLst>
              <a:ext uri="{FF2B5EF4-FFF2-40B4-BE49-F238E27FC236}">
                <a16:creationId xmlns:a16="http://schemas.microsoft.com/office/drawing/2014/main" id="{8B2FFB42-D2E2-D761-EA21-6B7B0B59714B}"/>
              </a:ext>
            </a:extLst>
          </p:cNvPr>
          <p:cNvPicPr>
            <a:picLocks noChangeAspect="1"/>
          </p:cNvPicPr>
          <p:nvPr/>
        </p:nvPicPr>
        <p:blipFill rotWithShape="1">
          <a:blip r:embed="rId4">
            <a:extLst>
              <a:ext uri="{28A0092B-C50C-407E-A947-70E740481C1C}">
                <a14:useLocalDpi xmlns:a14="http://schemas.microsoft.com/office/drawing/2010/main" val="0"/>
              </a:ext>
            </a:extLst>
          </a:blip>
          <a:srcRect l="-279" r="256"/>
          <a:stretch/>
        </p:blipFill>
        <p:spPr>
          <a:xfrm>
            <a:off x="-401196" y="2316481"/>
            <a:ext cx="7044591" cy="2225040"/>
          </a:xfrm>
          <a:prstGeom prst="rect">
            <a:avLst/>
          </a:prstGeom>
        </p:spPr>
      </p:pic>
      <p:pic>
        <p:nvPicPr>
          <p:cNvPr id="7" name="Picture 6" descr="A graph with a blue line&#10;&#10;Description automatically generated">
            <a:extLst>
              <a:ext uri="{FF2B5EF4-FFF2-40B4-BE49-F238E27FC236}">
                <a16:creationId xmlns:a16="http://schemas.microsoft.com/office/drawing/2014/main" id="{FDEB4A43-BA45-3A48-42FF-A1B69D529B2E}"/>
              </a:ext>
            </a:extLst>
          </p:cNvPr>
          <p:cNvPicPr>
            <a:picLocks noChangeAspect="1"/>
          </p:cNvPicPr>
          <p:nvPr/>
        </p:nvPicPr>
        <p:blipFill rotWithShape="1">
          <a:blip r:embed="rId5">
            <a:extLst>
              <a:ext uri="{28A0092B-C50C-407E-A947-70E740481C1C}">
                <a14:useLocalDpi xmlns:a14="http://schemas.microsoft.com/office/drawing/2010/main" val="0"/>
              </a:ext>
            </a:extLst>
          </a:blip>
          <a:srcRect l="-436" r="413"/>
          <a:stretch/>
        </p:blipFill>
        <p:spPr>
          <a:xfrm>
            <a:off x="-401197" y="4632959"/>
            <a:ext cx="7044591" cy="2225041"/>
          </a:xfrm>
          <a:prstGeom prst="rect">
            <a:avLst/>
          </a:prstGeom>
        </p:spPr>
      </p:pic>
      <p:pic>
        <p:nvPicPr>
          <p:cNvPr id="21" name="Picture 20">
            <a:extLst>
              <a:ext uri="{FF2B5EF4-FFF2-40B4-BE49-F238E27FC236}">
                <a16:creationId xmlns:a16="http://schemas.microsoft.com/office/drawing/2014/main" id="{0D78F8DF-3E28-42C3-B1C8-5A591036A6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graphicFrame>
        <p:nvGraphicFramePr>
          <p:cNvPr id="23" name="Content Placeholder 12">
            <a:extLst>
              <a:ext uri="{FF2B5EF4-FFF2-40B4-BE49-F238E27FC236}">
                <a16:creationId xmlns:a16="http://schemas.microsoft.com/office/drawing/2014/main" id="{478A9D86-77E2-D1E0-CAD3-8F8FE2162022}"/>
              </a:ext>
            </a:extLst>
          </p:cNvPr>
          <p:cNvGraphicFramePr>
            <a:graphicFrameLocks noGrp="1"/>
          </p:cNvGraphicFramePr>
          <p:nvPr>
            <p:ph idx="1"/>
            <p:extLst>
              <p:ext uri="{D42A27DB-BD31-4B8C-83A1-F6EECF244321}">
                <p14:modId xmlns:p14="http://schemas.microsoft.com/office/powerpoint/2010/main" val="4183211067"/>
              </p:ext>
            </p:extLst>
          </p:nvPr>
        </p:nvGraphicFramePr>
        <p:xfrm>
          <a:off x="7033941" y="2225040"/>
          <a:ext cx="5040131" cy="44807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a:extLst>
              <a:ext uri="{FF2B5EF4-FFF2-40B4-BE49-F238E27FC236}">
                <a16:creationId xmlns:a16="http://schemas.microsoft.com/office/drawing/2014/main" id="{560F69D3-E063-B53F-F5DC-51CC5E0017FA}"/>
              </a:ext>
            </a:extLst>
          </p:cNvPr>
          <p:cNvSpPr txBox="1"/>
          <p:nvPr/>
        </p:nvSpPr>
        <p:spPr>
          <a:xfrm>
            <a:off x="1698172" y="2657668"/>
            <a:ext cx="3123009" cy="369332"/>
          </a:xfrm>
          <a:prstGeom prst="rect">
            <a:avLst/>
          </a:prstGeom>
          <a:noFill/>
        </p:spPr>
        <p:txBody>
          <a:bodyPr wrap="square" rtlCol="0">
            <a:spAutoFit/>
          </a:bodyPr>
          <a:lstStyle/>
          <a:p>
            <a:r>
              <a:rPr lang="en-ID">
                <a:solidFill>
                  <a:schemeClr val="bg1"/>
                </a:solidFill>
              </a:rPr>
              <a:t>Purchase Quantity</a:t>
            </a:r>
            <a:endParaRPr lang="en-ID" dirty="0">
              <a:solidFill>
                <a:schemeClr val="bg1"/>
              </a:solidFill>
            </a:endParaRPr>
          </a:p>
        </p:txBody>
      </p:sp>
      <p:sp>
        <p:nvSpPr>
          <p:cNvPr id="11" name="TextBox 10">
            <a:extLst>
              <a:ext uri="{FF2B5EF4-FFF2-40B4-BE49-F238E27FC236}">
                <a16:creationId xmlns:a16="http://schemas.microsoft.com/office/drawing/2014/main" id="{AEA2182E-FEC8-84DF-BEAE-CB728080CA23}"/>
              </a:ext>
            </a:extLst>
          </p:cNvPr>
          <p:cNvSpPr txBox="1"/>
          <p:nvPr/>
        </p:nvSpPr>
        <p:spPr>
          <a:xfrm>
            <a:off x="982827" y="424851"/>
            <a:ext cx="3123009" cy="369332"/>
          </a:xfrm>
          <a:prstGeom prst="rect">
            <a:avLst/>
          </a:prstGeom>
          <a:noFill/>
        </p:spPr>
        <p:txBody>
          <a:bodyPr wrap="square" rtlCol="0">
            <a:spAutoFit/>
          </a:bodyPr>
          <a:lstStyle/>
          <a:p>
            <a:r>
              <a:rPr lang="en-US" dirty="0">
                <a:solidFill>
                  <a:schemeClr val="bg1"/>
                </a:solidFill>
              </a:rPr>
              <a:t>Unit Price Pizza</a:t>
            </a:r>
            <a:endParaRPr lang="en-ID" dirty="0">
              <a:solidFill>
                <a:schemeClr val="bg1"/>
              </a:solidFill>
            </a:endParaRPr>
          </a:p>
        </p:txBody>
      </p:sp>
      <p:sp>
        <p:nvSpPr>
          <p:cNvPr id="12" name="TextBox 11">
            <a:extLst>
              <a:ext uri="{FF2B5EF4-FFF2-40B4-BE49-F238E27FC236}">
                <a16:creationId xmlns:a16="http://schemas.microsoft.com/office/drawing/2014/main" id="{587E1E2C-A540-FBCA-F5E7-5DB497A8A782}"/>
              </a:ext>
            </a:extLst>
          </p:cNvPr>
          <p:cNvSpPr txBox="1"/>
          <p:nvPr/>
        </p:nvSpPr>
        <p:spPr>
          <a:xfrm>
            <a:off x="1306285" y="4929449"/>
            <a:ext cx="3123009" cy="369332"/>
          </a:xfrm>
          <a:prstGeom prst="rect">
            <a:avLst/>
          </a:prstGeom>
          <a:noFill/>
        </p:spPr>
        <p:txBody>
          <a:bodyPr wrap="square" rtlCol="0">
            <a:spAutoFit/>
          </a:bodyPr>
          <a:lstStyle/>
          <a:p>
            <a:r>
              <a:rPr lang="en-US" dirty="0">
                <a:solidFill>
                  <a:schemeClr val="bg1"/>
                </a:solidFill>
              </a:rPr>
              <a:t>Total Price Pizza</a:t>
            </a:r>
            <a:endParaRPr lang="en-ID" dirty="0">
              <a:solidFill>
                <a:schemeClr val="bg1"/>
              </a:solidFill>
            </a:endParaRPr>
          </a:p>
        </p:txBody>
      </p:sp>
    </p:spTree>
    <p:extLst>
      <p:ext uri="{BB962C8B-B14F-4D97-AF65-F5344CB8AC3E}">
        <p14:creationId xmlns:p14="http://schemas.microsoft.com/office/powerpoint/2010/main" val="263481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6423-72C5-B219-85BA-44FDCCA2ED59}"/>
              </a:ext>
            </a:extLst>
          </p:cNvPr>
          <p:cNvSpPr>
            <a:spLocks noGrp="1"/>
          </p:cNvSpPr>
          <p:nvPr>
            <p:ph type="title"/>
          </p:nvPr>
        </p:nvSpPr>
        <p:spPr>
          <a:xfrm>
            <a:off x="177282" y="274320"/>
            <a:ext cx="6328602" cy="1117600"/>
          </a:xfrm>
        </p:spPr>
        <p:txBody>
          <a:bodyPr>
            <a:normAutofit fontScale="90000"/>
          </a:bodyPr>
          <a:lstStyle/>
          <a:p>
            <a:r>
              <a:rPr lang="en-US"/>
              <a:t>PURCHASE DISTRIBUTION OF PIZZA BY CATEGORY</a:t>
            </a:r>
            <a:endParaRPr lang="en-ID" dirty="0"/>
          </a:p>
        </p:txBody>
      </p:sp>
      <p:sp>
        <p:nvSpPr>
          <p:cNvPr id="22" name="Content Placeholder 12">
            <a:extLst>
              <a:ext uri="{FF2B5EF4-FFF2-40B4-BE49-F238E27FC236}">
                <a16:creationId xmlns:a16="http://schemas.microsoft.com/office/drawing/2014/main" id="{76D18E5E-EF2D-78F3-090B-7C7DF1754E60}"/>
              </a:ext>
            </a:extLst>
          </p:cNvPr>
          <p:cNvSpPr>
            <a:spLocks noGrp="1"/>
          </p:cNvSpPr>
          <p:nvPr>
            <p:ph idx="1"/>
          </p:nvPr>
        </p:nvSpPr>
        <p:spPr>
          <a:xfrm>
            <a:off x="913796" y="1950097"/>
            <a:ext cx="5168052" cy="3862873"/>
          </a:xfrm>
        </p:spPr>
        <p:txBody>
          <a:bodyPr>
            <a:normAutofit/>
          </a:bodyPr>
          <a:lstStyle/>
          <a:p>
            <a:pPr>
              <a:buClr>
                <a:srgbClr val="4B91C2"/>
              </a:buClr>
            </a:pPr>
            <a:r>
              <a:rPr lang="en-US" sz="2400"/>
              <a:t>The Classic Pizza category has lower prices compared to other categories</a:t>
            </a:r>
          </a:p>
          <a:p>
            <a:pPr>
              <a:buClr>
                <a:srgbClr val="4B91C2"/>
              </a:buClr>
            </a:pPr>
            <a:r>
              <a:rPr lang="en-US" sz="2400"/>
              <a:t>The classic pizza category is the most frequently purchased variant by customers</a:t>
            </a:r>
          </a:p>
          <a:p>
            <a:pPr>
              <a:buClr>
                <a:srgbClr val="4B91C2"/>
              </a:buClr>
            </a:pPr>
            <a:r>
              <a:rPr lang="en-US" sz="2400"/>
              <a:t>For pizzas priced above 25 and 35 USD in the classic category, are The Greek Pizza</a:t>
            </a:r>
            <a:endParaRPr lang="en-US" sz="2400" dirty="0"/>
          </a:p>
        </p:txBody>
      </p:sp>
      <p:pic>
        <p:nvPicPr>
          <p:cNvPr id="23" name="Picture 22">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9" name="Picture 8">
            <a:extLst>
              <a:ext uri="{FF2B5EF4-FFF2-40B4-BE49-F238E27FC236}">
                <a16:creationId xmlns:a16="http://schemas.microsoft.com/office/drawing/2014/main" id="{8DBCDE28-D3FD-4E54-4156-20212F68669E}"/>
              </a:ext>
            </a:extLst>
          </p:cNvPr>
          <p:cNvPicPr>
            <a:picLocks noChangeAspect="1"/>
          </p:cNvPicPr>
          <p:nvPr/>
        </p:nvPicPr>
        <p:blipFill>
          <a:blip r:embed="rId4"/>
          <a:stretch>
            <a:fillRect/>
          </a:stretch>
        </p:blipFill>
        <p:spPr>
          <a:xfrm>
            <a:off x="6952924" y="170415"/>
            <a:ext cx="4792036" cy="3258585"/>
          </a:xfrm>
          <a:prstGeom prst="rect">
            <a:avLst/>
          </a:prstGeom>
        </p:spPr>
      </p:pic>
      <p:pic>
        <p:nvPicPr>
          <p:cNvPr id="5" name="Content Placeholder 4" descr="A diagram of a group of boxes&#10;&#10;Description automatically generated">
            <a:extLst>
              <a:ext uri="{FF2B5EF4-FFF2-40B4-BE49-F238E27FC236}">
                <a16:creationId xmlns:a16="http://schemas.microsoft.com/office/drawing/2014/main" id="{E2CD60D4-5EB3-C334-DF4F-EC127F3CBC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0844" y="3518684"/>
            <a:ext cx="5051676" cy="3031005"/>
          </a:xfrm>
          <a:prstGeom prst="rect">
            <a:avLst/>
          </a:prstGeom>
        </p:spPr>
      </p:pic>
    </p:spTree>
    <p:extLst>
      <p:ext uri="{BB962C8B-B14F-4D97-AF65-F5344CB8AC3E}">
        <p14:creationId xmlns:p14="http://schemas.microsoft.com/office/powerpoint/2010/main" val="211488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7A04-01EE-C73A-BA35-C1E632C25EB8}"/>
              </a:ext>
            </a:extLst>
          </p:cNvPr>
          <p:cNvSpPr>
            <a:spLocks noGrp="1"/>
          </p:cNvSpPr>
          <p:nvPr>
            <p:ph type="title"/>
          </p:nvPr>
        </p:nvSpPr>
        <p:spPr>
          <a:xfrm>
            <a:off x="6096000" y="298187"/>
            <a:ext cx="5903090" cy="1194711"/>
          </a:xfrm>
        </p:spPr>
        <p:txBody>
          <a:bodyPr>
            <a:normAutofit fontScale="90000"/>
          </a:bodyPr>
          <a:lstStyle/>
          <a:p>
            <a:r>
              <a:rPr lang="en-ID" dirty="0"/>
              <a:t>THE BEST-SELLING PIZZA SIZES</a:t>
            </a:r>
          </a:p>
        </p:txBody>
      </p:sp>
      <p:pic>
        <p:nvPicPr>
          <p:cNvPr id="19" name="Picture 18">
            <a:extLst>
              <a:ext uri="{FF2B5EF4-FFF2-40B4-BE49-F238E27FC236}">
                <a16:creationId xmlns:a16="http://schemas.microsoft.com/office/drawing/2014/main" id="{7AA41F59-BAF0-4CFD-A9FA-ED4C838B54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Content Placeholder 4" descr="A graph of a diagram&#10;&#10;Description automatically generated with medium confidence">
            <a:extLst>
              <a:ext uri="{FF2B5EF4-FFF2-40B4-BE49-F238E27FC236}">
                <a16:creationId xmlns:a16="http://schemas.microsoft.com/office/drawing/2014/main" id="{CC06F0A8-A44B-B34B-81A7-01D208713370}"/>
              </a:ext>
            </a:extLst>
          </p:cNvPr>
          <p:cNvPicPr>
            <a:picLocks noChangeAspect="1"/>
          </p:cNvPicPr>
          <p:nvPr/>
        </p:nvPicPr>
        <p:blipFill rotWithShape="1">
          <a:blip r:embed="rId4">
            <a:extLst>
              <a:ext uri="{28A0092B-C50C-407E-A947-70E740481C1C}">
                <a14:useLocalDpi xmlns:a14="http://schemas.microsoft.com/office/drawing/2010/main" val="0"/>
              </a:ext>
            </a:extLst>
          </a:blip>
          <a:srcRect l="-2163" r="-1812" b="-3"/>
          <a:stretch/>
        </p:blipFill>
        <p:spPr>
          <a:xfrm>
            <a:off x="-10649" y="85708"/>
            <a:ext cx="5598367" cy="3230686"/>
          </a:xfrm>
          <a:prstGeom prst="rect">
            <a:avLst/>
          </a:prstGeom>
        </p:spPr>
      </p:pic>
      <p:pic>
        <p:nvPicPr>
          <p:cNvPr id="7" name="Picture 6">
            <a:extLst>
              <a:ext uri="{FF2B5EF4-FFF2-40B4-BE49-F238E27FC236}">
                <a16:creationId xmlns:a16="http://schemas.microsoft.com/office/drawing/2014/main" id="{3A28034C-E230-FC71-28DA-322F8FD43734}"/>
              </a:ext>
            </a:extLst>
          </p:cNvPr>
          <p:cNvPicPr>
            <a:picLocks noChangeAspect="1"/>
          </p:cNvPicPr>
          <p:nvPr/>
        </p:nvPicPr>
        <p:blipFill rotWithShape="1">
          <a:blip r:embed="rId5"/>
          <a:srcRect r="-521" b="3"/>
          <a:stretch/>
        </p:blipFill>
        <p:spPr>
          <a:xfrm>
            <a:off x="353587" y="3429809"/>
            <a:ext cx="4834576" cy="3342483"/>
          </a:xfrm>
          <a:prstGeom prst="rect">
            <a:avLst/>
          </a:prstGeom>
        </p:spPr>
      </p:pic>
      <p:sp>
        <p:nvSpPr>
          <p:cNvPr id="11" name="Content Placeholder 10">
            <a:extLst>
              <a:ext uri="{FF2B5EF4-FFF2-40B4-BE49-F238E27FC236}">
                <a16:creationId xmlns:a16="http://schemas.microsoft.com/office/drawing/2014/main" id="{C9D3BB8A-87D1-BCDB-6C9A-7533FFCC108A}"/>
              </a:ext>
            </a:extLst>
          </p:cNvPr>
          <p:cNvSpPr>
            <a:spLocks noGrp="1"/>
          </p:cNvSpPr>
          <p:nvPr>
            <p:ph idx="1"/>
          </p:nvPr>
        </p:nvSpPr>
        <p:spPr>
          <a:xfrm>
            <a:off x="6095998" y="1707502"/>
            <a:ext cx="5903091" cy="4852311"/>
          </a:xfrm>
        </p:spPr>
        <p:txBody>
          <a:bodyPr anchor="ctr">
            <a:normAutofit/>
          </a:bodyPr>
          <a:lstStyle/>
          <a:p>
            <a:pPr>
              <a:buClr>
                <a:srgbClr val="268ED4"/>
              </a:buClr>
            </a:pPr>
            <a:r>
              <a:rPr lang="en-US" sz="2400" dirty="0"/>
              <a:t>The most frequent pizza purchases are in 3 sizes: S, M, and L</a:t>
            </a:r>
          </a:p>
          <a:p>
            <a:pPr>
              <a:buClr>
                <a:srgbClr val="268ED4"/>
              </a:buClr>
            </a:pPr>
            <a:r>
              <a:rPr lang="en-US" sz="2400" dirty="0"/>
              <a:t>Small-sized pizzas priced above 20 USD are The Brie </a:t>
            </a:r>
            <a:r>
              <a:rPr lang="en-US" sz="2400" dirty="0" err="1"/>
              <a:t>Carre</a:t>
            </a:r>
            <a:r>
              <a:rPr lang="en-US" sz="2400" dirty="0"/>
              <a:t> category</a:t>
            </a:r>
          </a:p>
          <a:p>
            <a:pPr>
              <a:buClr>
                <a:srgbClr val="268ED4"/>
              </a:buClr>
            </a:pPr>
            <a:r>
              <a:rPr lang="en-US" sz="2400" dirty="0"/>
              <a:t>The Hawaiian Pizza, The Pepperoni-Mushroom-Peppers Pizza, The Pepperoni Pizza, The Five Cheese Pizza, and The Four Cheese Pizza are quite popular due to their relatively lower prices</a:t>
            </a:r>
          </a:p>
        </p:txBody>
      </p:sp>
    </p:spTree>
    <p:extLst>
      <p:ext uri="{BB962C8B-B14F-4D97-AF65-F5344CB8AC3E}">
        <p14:creationId xmlns:p14="http://schemas.microsoft.com/office/powerpoint/2010/main" val="328135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4CCC-53B7-90E0-2476-A5454D727DD1}"/>
              </a:ext>
            </a:extLst>
          </p:cNvPr>
          <p:cNvSpPr>
            <a:spLocks noGrp="1"/>
          </p:cNvSpPr>
          <p:nvPr>
            <p:ph type="title"/>
          </p:nvPr>
        </p:nvSpPr>
        <p:spPr>
          <a:xfrm>
            <a:off x="633243" y="100256"/>
            <a:ext cx="11044888" cy="676312"/>
          </a:xfrm>
        </p:spPr>
        <p:txBody>
          <a:bodyPr>
            <a:normAutofit fontScale="90000"/>
          </a:bodyPr>
          <a:lstStyle/>
          <a:p>
            <a:r>
              <a:rPr lang="en-ID" dirty="0"/>
              <a:t>FAVORITE PIZZA FLAVORS</a:t>
            </a:r>
          </a:p>
        </p:txBody>
      </p:sp>
      <p:pic>
        <p:nvPicPr>
          <p:cNvPr id="5" name="Picture 4">
            <a:extLst>
              <a:ext uri="{FF2B5EF4-FFF2-40B4-BE49-F238E27FC236}">
                <a16:creationId xmlns:a16="http://schemas.microsoft.com/office/drawing/2014/main" id="{DAA6FB8D-B933-CFFF-276A-09478B675611}"/>
              </a:ext>
            </a:extLst>
          </p:cNvPr>
          <p:cNvPicPr>
            <a:picLocks noChangeAspect="1"/>
          </p:cNvPicPr>
          <p:nvPr/>
        </p:nvPicPr>
        <p:blipFill>
          <a:blip r:embed="rId2"/>
          <a:stretch>
            <a:fillRect/>
          </a:stretch>
        </p:blipFill>
        <p:spPr>
          <a:xfrm>
            <a:off x="633243" y="966042"/>
            <a:ext cx="3764606" cy="5791702"/>
          </a:xfrm>
          <a:prstGeom prst="rect">
            <a:avLst/>
          </a:prstGeom>
        </p:spPr>
      </p:pic>
      <p:pic>
        <p:nvPicPr>
          <p:cNvPr id="7" name="Picture 6">
            <a:extLst>
              <a:ext uri="{FF2B5EF4-FFF2-40B4-BE49-F238E27FC236}">
                <a16:creationId xmlns:a16="http://schemas.microsoft.com/office/drawing/2014/main" id="{B5212863-51A6-361F-F66B-049AB0CEEF8C}"/>
              </a:ext>
            </a:extLst>
          </p:cNvPr>
          <p:cNvPicPr>
            <a:picLocks noChangeAspect="1"/>
          </p:cNvPicPr>
          <p:nvPr/>
        </p:nvPicPr>
        <p:blipFill>
          <a:blip r:embed="rId3"/>
          <a:stretch>
            <a:fillRect/>
          </a:stretch>
        </p:blipFill>
        <p:spPr>
          <a:xfrm>
            <a:off x="7997352" y="1016174"/>
            <a:ext cx="3680779" cy="5745978"/>
          </a:xfrm>
          <a:prstGeom prst="rect">
            <a:avLst/>
          </a:prstGeom>
        </p:spPr>
      </p:pic>
      <p:sp>
        <p:nvSpPr>
          <p:cNvPr id="3" name="TextBox 2">
            <a:extLst>
              <a:ext uri="{FF2B5EF4-FFF2-40B4-BE49-F238E27FC236}">
                <a16:creationId xmlns:a16="http://schemas.microsoft.com/office/drawing/2014/main" id="{E76C0918-B298-3FD0-A1F4-5164C9280E04}"/>
              </a:ext>
            </a:extLst>
          </p:cNvPr>
          <p:cNvSpPr txBox="1"/>
          <p:nvPr/>
        </p:nvSpPr>
        <p:spPr>
          <a:xfrm>
            <a:off x="4584440" y="925876"/>
            <a:ext cx="3209711" cy="2031325"/>
          </a:xfrm>
          <a:prstGeom prst="rect">
            <a:avLst/>
          </a:prstGeom>
          <a:noFill/>
        </p:spPr>
        <p:txBody>
          <a:bodyPr wrap="square" rtlCol="0">
            <a:spAutoFit/>
          </a:bodyPr>
          <a:lstStyle/>
          <a:p>
            <a:r>
              <a:rPr lang="en-US" dirty="0"/>
              <a:t>In some pizzas such as The Hawaiian Pizza, The Pepperoni-Mushroom-Peppers Pizza, The Pepperoni Pizza, The Five Cheese Pizza, and The Four Cheese Pizza, the prices are low</a:t>
            </a:r>
            <a:endParaRPr lang="en-ID" dirty="0"/>
          </a:p>
        </p:txBody>
      </p:sp>
      <p:sp>
        <p:nvSpPr>
          <p:cNvPr id="4" name="TextBox 3">
            <a:extLst>
              <a:ext uri="{FF2B5EF4-FFF2-40B4-BE49-F238E27FC236}">
                <a16:creationId xmlns:a16="http://schemas.microsoft.com/office/drawing/2014/main" id="{D07B95F8-E374-1789-90D1-39892ED8C9D4}"/>
              </a:ext>
            </a:extLst>
          </p:cNvPr>
          <p:cNvSpPr txBox="1"/>
          <p:nvPr/>
        </p:nvSpPr>
        <p:spPr>
          <a:xfrm>
            <a:off x="4571999" y="3377489"/>
            <a:ext cx="3222153" cy="1200329"/>
          </a:xfrm>
          <a:prstGeom prst="rect">
            <a:avLst/>
          </a:prstGeom>
          <a:noFill/>
        </p:spPr>
        <p:txBody>
          <a:bodyPr wrap="square" rtlCol="0">
            <a:spAutoFit/>
          </a:bodyPr>
          <a:lstStyle/>
          <a:p>
            <a:r>
              <a:rPr lang="en-US" dirty="0"/>
              <a:t>To break even, flavors like The Thai Chicken Pizza and The California Chicken Pizza are priced above average</a:t>
            </a:r>
            <a:endParaRPr lang="en-ID" dirty="0"/>
          </a:p>
        </p:txBody>
      </p:sp>
      <p:sp>
        <p:nvSpPr>
          <p:cNvPr id="6" name="TextBox 5">
            <a:extLst>
              <a:ext uri="{FF2B5EF4-FFF2-40B4-BE49-F238E27FC236}">
                <a16:creationId xmlns:a16="http://schemas.microsoft.com/office/drawing/2014/main" id="{7F690DCB-A375-073E-23AC-EE08E4EB5773}"/>
              </a:ext>
            </a:extLst>
          </p:cNvPr>
          <p:cNvSpPr txBox="1"/>
          <p:nvPr/>
        </p:nvSpPr>
        <p:spPr>
          <a:xfrm>
            <a:off x="4572000" y="5190740"/>
            <a:ext cx="3222152" cy="923330"/>
          </a:xfrm>
          <a:prstGeom prst="rect">
            <a:avLst/>
          </a:prstGeom>
          <a:noFill/>
        </p:spPr>
        <p:txBody>
          <a:bodyPr wrap="square" rtlCol="0">
            <a:spAutoFit/>
          </a:bodyPr>
          <a:lstStyle/>
          <a:p>
            <a:r>
              <a:rPr lang="en-US" dirty="0"/>
              <a:t>Maximize sales for flavors like The Thai Chicken Pizza and The California Chicken Pizza</a:t>
            </a:r>
            <a:endParaRPr lang="en-ID" dirty="0"/>
          </a:p>
        </p:txBody>
      </p:sp>
    </p:spTree>
    <p:extLst>
      <p:ext uri="{BB962C8B-B14F-4D97-AF65-F5344CB8AC3E}">
        <p14:creationId xmlns:p14="http://schemas.microsoft.com/office/powerpoint/2010/main" val="3460034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396</TotalTime>
  <Words>673</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Calisto MT</vt:lpstr>
      <vt:lpstr>Wingdings 2</vt:lpstr>
      <vt:lpstr>Slate</vt:lpstr>
      <vt:lpstr>ASSESSING THE SALES PERFORMANCE OF THE PIZZA SHOP</vt:lpstr>
      <vt:lpstr>TABLE OF CONTENT</vt:lpstr>
      <vt:lpstr>BACKGROUND</vt:lpstr>
      <vt:lpstr>BACKGROUND</vt:lpstr>
      <vt:lpstr>ANALYZE DATA</vt:lpstr>
      <vt:lpstr>PRICE AND PURCHASE QUANTITY ANALYSIS</vt:lpstr>
      <vt:lpstr>PURCHASE DISTRIBUTION OF PIZZA BY CATEGORY</vt:lpstr>
      <vt:lpstr>THE BEST-SELLING PIZZA SIZES</vt:lpstr>
      <vt:lpstr>FAVORITE PIZZA FLAVORS</vt:lpstr>
      <vt:lpstr>MONTHLY AND DAILY TREND </vt:lpstr>
      <vt:lpstr>FOOD INGREDIENT USAGE</vt:lpstr>
      <vt:lpstr> CONCLUSION AND RECOMMENDATION</vt:lpstr>
      <vt:lpstr>CONCLUSION</vt:lpstr>
      <vt:lpstr>RECOMMENDATION</vt:lpstr>
      <vt:lpstr>HOW TO INCREASE SALES?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THE SALES PERFORMANCE OF THE PIZZA SHOP</dc:title>
  <dc:creator>Rio Suharoyo</dc:creator>
  <cp:lastModifiedBy>Rio Suharoyo</cp:lastModifiedBy>
  <cp:revision>14</cp:revision>
  <dcterms:created xsi:type="dcterms:W3CDTF">2024-03-18T06:10:35Z</dcterms:created>
  <dcterms:modified xsi:type="dcterms:W3CDTF">2024-03-20T07:16:46Z</dcterms:modified>
</cp:coreProperties>
</file>