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2" r:id="rId6"/>
    <p:sldId id="268" r:id="rId7"/>
    <p:sldId id="263" r:id="rId8"/>
    <p:sldId id="265" r:id="rId9"/>
    <p:sldId id="266"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116A9B-0A7A-4F2F-A45D-377D1F464891}" type="datetimeFigureOut">
              <a:rPr lang="en-ID" smtClean="0"/>
              <a:t>03/10/2023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AD669E-8A7A-4FFF-AACD-5489E53339A2}" type="slidenum">
              <a:rPr lang="en-ID" smtClean="0"/>
              <a:t>‹#›</a:t>
            </a:fld>
            <a:endParaRPr lang="en-ID"/>
          </a:p>
        </p:txBody>
      </p:sp>
    </p:spTree>
    <p:extLst>
      <p:ext uri="{BB962C8B-B14F-4D97-AF65-F5344CB8AC3E}">
        <p14:creationId xmlns:p14="http://schemas.microsoft.com/office/powerpoint/2010/main" val="97070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16A9B-0A7A-4F2F-A45D-377D1F464891}" type="datetimeFigureOut">
              <a:rPr lang="en-ID" smtClean="0"/>
              <a:t>03/10/2023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274567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16A9B-0A7A-4F2F-A45D-377D1F464891}" type="datetimeFigureOut">
              <a:rPr lang="en-ID" smtClean="0"/>
              <a:t>03/10/2023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227534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16A9B-0A7A-4F2F-A45D-377D1F464891}" type="datetimeFigureOut">
              <a:rPr lang="en-ID" smtClean="0"/>
              <a:t>03/10/2023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31053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2116A9B-0A7A-4F2F-A45D-377D1F464891}" type="datetimeFigureOut">
              <a:rPr lang="en-ID" smtClean="0"/>
              <a:t>03/10/2023</a:t>
            </a:fld>
            <a:endParaRPr lang="en-ID"/>
          </a:p>
        </p:txBody>
      </p:sp>
      <p:sp>
        <p:nvSpPr>
          <p:cNvPr id="5" name="Footer Placeholder 4"/>
          <p:cNvSpPr>
            <a:spLocks noGrp="1"/>
          </p:cNvSpPr>
          <p:nvPr>
            <p:ph type="ftr" sz="quarter" idx="11"/>
          </p:nvPr>
        </p:nvSpPr>
        <p:spPr>
          <a:xfrm>
            <a:off x="2182708" y="6272784"/>
            <a:ext cx="6327648" cy="365125"/>
          </a:xfrm>
        </p:spPr>
        <p:txBody>
          <a:bodyPr/>
          <a:lstStyle/>
          <a:p>
            <a:endParaRPr lang="en-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AD669E-8A7A-4FFF-AACD-5489E53339A2}" type="slidenum">
              <a:rPr lang="en-ID" smtClean="0"/>
              <a:t>‹#›</a:t>
            </a:fld>
            <a:endParaRPr lang="en-ID"/>
          </a:p>
        </p:txBody>
      </p:sp>
    </p:spTree>
    <p:extLst>
      <p:ext uri="{BB962C8B-B14F-4D97-AF65-F5344CB8AC3E}">
        <p14:creationId xmlns:p14="http://schemas.microsoft.com/office/powerpoint/2010/main" val="118383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116A9B-0A7A-4F2F-A45D-377D1F464891}" type="datetimeFigureOut">
              <a:rPr lang="en-ID" smtClean="0"/>
              <a:t>03/10/2023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39011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16A9B-0A7A-4F2F-A45D-377D1F464891}" type="datetimeFigureOut">
              <a:rPr lang="en-ID" smtClean="0"/>
              <a:t>03/10/2023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278949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116A9B-0A7A-4F2F-A45D-377D1F464891}" type="datetimeFigureOut">
              <a:rPr lang="en-ID" smtClean="0"/>
              <a:t>03/10/2023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291985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16A9B-0A7A-4F2F-A45D-377D1F464891}" type="datetimeFigureOut">
              <a:rPr lang="en-ID" smtClean="0"/>
              <a:t>03/10/2023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220865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16A9B-0A7A-4F2F-A45D-377D1F464891}" type="datetimeFigureOut">
              <a:rPr lang="en-ID" smtClean="0"/>
              <a:t>03/10/2023</a:t>
            </a:fld>
            <a:endParaRPr lang="en-ID"/>
          </a:p>
        </p:txBody>
      </p:sp>
      <p:sp>
        <p:nvSpPr>
          <p:cNvPr id="6" name="Footer Placeholder 5"/>
          <p:cNvSpPr>
            <a:spLocks noGrp="1"/>
          </p:cNvSpPr>
          <p:nvPr>
            <p:ph type="ftr" sz="quarter" idx="11"/>
          </p:nvPr>
        </p:nvSpPr>
        <p:spPr/>
        <p:txBody>
          <a:bodyPr/>
          <a:lstStyle/>
          <a:p>
            <a:endParaRPr lang="en-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33396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16A9B-0A7A-4F2F-A45D-377D1F464891}" type="datetimeFigureOut">
              <a:rPr lang="en-ID" smtClean="0"/>
              <a:t>03/10/2023</a:t>
            </a:fld>
            <a:endParaRPr lang="en-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AD669E-8A7A-4FFF-AACD-5489E53339A2}" type="slidenum">
              <a:rPr lang="en-ID" smtClean="0"/>
              <a:t>‹#›</a:t>
            </a:fld>
            <a:endParaRPr lang="en-ID"/>
          </a:p>
        </p:txBody>
      </p:sp>
    </p:spTree>
    <p:extLst>
      <p:ext uri="{BB962C8B-B14F-4D97-AF65-F5344CB8AC3E}">
        <p14:creationId xmlns:p14="http://schemas.microsoft.com/office/powerpoint/2010/main" val="427028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2116A9B-0A7A-4F2F-A45D-377D1F464891}" type="datetimeFigureOut">
              <a:rPr lang="en-ID" smtClean="0"/>
              <a:t>03/10/2023</a:t>
            </a:fld>
            <a:endParaRPr lang="en-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AD669E-8A7A-4FFF-AACD-5489E53339A2}" type="slidenum">
              <a:rPr lang="en-ID" smtClean="0"/>
              <a:t>‹#›</a:t>
            </a:fld>
            <a:endParaRPr lang="en-ID"/>
          </a:p>
        </p:txBody>
      </p:sp>
    </p:spTree>
    <p:extLst>
      <p:ext uri="{BB962C8B-B14F-4D97-AF65-F5344CB8AC3E}">
        <p14:creationId xmlns:p14="http://schemas.microsoft.com/office/powerpoint/2010/main" val="226477763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6EC0-E878-7EEA-E4CC-BF2C91725CD6}"/>
              </a:ext>
            </a:extLst>
          </p:cNvPr>
          <p:cNvSpPr>
            <a:spLocks noGrp="1"/>
          </p:cNvSpPr>
          <p:nvPr>
            <p:ph type="ctrTitle"/>
          </p:nvPr>
        </p:nvSpPr>
        <p:spPr/>
        <p:txBody>
          <a:bodyPr>
            <a:normAutofit fontScale="90000"/>
          </a:bodyPr>
          <a:lstStyle/>
          <a:p>
            <a:r>
              <a:rPr lang="en-US" dirty="0"/>
              <a:t>Navigating Success for </a:t>
            </a:r>
            <a:r>
              <a:rPr lang="en-US" dirty="0" err="1"/>
              <a:t>Cyclistic</a:t>
            </a:r>
            <a:r>
              <a:rPr lang="en-US" dirty="0"/>
              <a:t> Bike-Share</a:t>
            </a:r>
            <a:endParaRPr lang="en-ID" dirty="0"/>
          </a:p>
        </p:txBody>
      </p:sp>
      <p:sp>
        <p:nvSpPr>
          <p:cNvPr id="3" name="Subtitle 2">
            <a:extLst>
              <a:ext uri="{FF2B5EF4-FFF2-40B4-BE49-F238E27FC236}">
                <a16:creationId xmlns:a16="http://schemas.microsoft.com/office/drawing/2014/main" id="{13AA9B90-E256-073B-499B-4264ADFA7E3B}"/>
              </a:ext>
            </a:extLst>
          </p:cNvPr>
          <p:cNvSpPr>
            <a:spLocks noGrp="1"/>
          </p:cNvSpPr>
          <p:nvPr>
            <p:ph type="subTitle" idx="1"/>
          </p:nvPr>
        </p:nvSpPr>
        <p:spPr/>
        <p:txBody>
          <a:bodyPr>
            <a:normAutofit fontScale="55000" lnSpcReduction="20000"/>
          </a:bodyPr>
          <a:lstStyle/>
          <a:p>
            <a:endParaRPr lang="en-US" dirty="0"/>
          </a:p>
          <a:p>
            <a:endParaRPr lang="en-US" dirty="0"/>
          </a:p>
          <a:p>
            <a:endParaRPr lang="en-US" dirty="0"/>
          </a:p>
          <a:p>
            <a:r>
              <a:rPr lang="en-US" dirty="0"/>
              <a:t>Muhammad Satrio Pamungkas Suharoyo</a:t>
            </a:r>
            <a:endParaRPr lang="en-ID" dirty="0"/>
          </a:p>
        </p:txBody>
      </p:sp>
    </p:spTree>
    <p:extLst>
      <p:ext uri="{BB962C8B-B14F-4D97-AF65-F5344CB8AC3E}">
        <p14:creationId xmlns:p14="http://schemas.microsoft.com/office/powerpoint/2010/main" val="417095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6" name="Rectangle 2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a:extLst>
              <a:ext uri="{FF2B5EF4-FFF2-40B4-BE49-F238E27FC236}">
                <a16:creationId xmlns:a16="http://schemas.microsoft.com/office/drawing/2014/main" id="{B5F28207-63B4-2145-6DA3-4FB8F55B8E91}"/>
              </a:ext>
            </a:extLst>
          </p:cNvPr>
          <p:cNvPicPr>
            <a:picLocks noChangeAspect="1"/>
          </p:cNvPicPr>
          <p:nvPr/>
        </p:nvPicPr>
        <p:blipFill>
          <a:blip r:embed="rId4"/>
          <a:stretch>
            <a:fillRect/>
          </a:stretch>
        </p:blipFill>
        <p:spPr>
          <a:xfrm>
            <a:off x="6256867" y="106406"/>
            <a:ext cx="5744633" cy="3389333"/>
          </a:xfrm>
          <a:prstGeom prst="rect">
            <a:avLst/>
          </a:prstGeom>
        </p:spPr>
      </p:pic>
      <p:sp>
        <p:nvSpPr>
          <p:cNvPr id="28" name="Rectangle 2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D"/>
          </a:p>
        </p:txBody>
      </p:sp>
      <p:sp>
        <p:nvSpPr>
          <p:cNvPr id="30" name="Rectangle 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D"/>
          </a:p>
        </p:txBody>
      </p:sp>
      <p:sp>
        <p:nvSpPr>
          <p:cNvPr id="2" name="Title 1">
            <a:extLst>
              <a:ext uri="{FF2B5EF4-FFF2-40B4-BE49-F238E27FC236}">
                <a16:creationId xmlns:a16="http://schemas.microsoft.com/office/drawing/2014/main" id="{66456589-444D-7DE5-00C6-068AF927A435}"/>
              </a:ext>
            </a:extLst>
          </p:cNvPr>
          <p:cNvSpPr>
            <a:spLocks noGrp="1"/>
          </p:cNvSpPr>
          <p:nvPr>
            <p:ph type="title"/>
          </p:nvPr>
        </p:nvSpPr>
        <p:spPr>
          <a:xfrm>
            <a:off x="1289896" y="3981573"/>
            <a:ext cx="4021494" cy="2078335"/>
          </a:xfrm>
        </p:spPr>
        <p:txBody>
          <a:bodyPr vert="horz" lIns="91440" tIns="45720" rIns="91440" bIns="45720" rtlCol="0" anchor="ctr">
            <a:normAutofit fontScale="90000"/>
          </a:bodyPr>
          <a:lstStyle/>
          <a:p>
            <a:pPr algn="r"/>
            <a:r>
              <a:rPr lang="en-US" sz="5000" dirty="0"/>
              <a:t>Daily trend and monthly trend of total riders</a:t>
            </a:r>
          </a:p>
        </p:txBody>
      </p:sp>
      <p:pic>
        <p:nvPicPr>
          <p:cNvPr id="4" name="Picture 3">
            <a:extLst>
              <a:ext uri="{FF2B5EF4-FFF2-40B4-BE49-F238E27FC236}">
                <a16:creationId xmlns:a16="http://schemas.microsoft.com/office/drawing/2014/main" id="{EC41B71B-695B-04EA-63A8-EEBD63EC4D2D}"/>
              </a:ext>
            </a:extLst>
          </p:cNvPr>
          <p:cNvPicPr>
            <a:picLocks noChangeAspect="1"/>
          </p:cNvPicPr>
          <p:nvPr/>
        </p:nvPicPr>
        <p:blipFill>
          <a:blip r:embed="rId7"/>
          <a:stretch>
            <a:fillRect/>
          </a:stretch>
        </p:blipFill>
        <p:spPr>
          <a:xfrm>
            <a:off x="322662" y="466725"/>
            <a:ext cx="5612472" cy="2806236"/>
          </a:xfrm>
          <a:prstGeom prst="rect">
            <a:avLst/>
          </a:prstGeom>
        </p:spPr>
      </p:pic>
      <p:sp>
        <p:nvSpPr>
          <p:cNvPr id="17" name="Content Placeholder 16">
            <a:extLst>
              <a:ext uri="{FF2B5EF4-FFF2-40B4-BE49-F238E27FC236}">
                <a16:creationId xmlns:a16="http://schemas.microsoft.com/office/drawing/2014/main" id="{4ECC9335-4BB5-468B-17CA-1B2095A08C96}"/>
              </a:ext>
            </a:extLst>
          </p:cNvPr>
          <p:cNvSpPr>
            <a:spLocks noGrp="1"/>
          </p:cNvSpPr>
          <p:nvPr>
            <p:ph sz="half" idx="1"/>
          </p:nvPr>
        </p:nvSpPr>
        <p:spPr>
          <a:xfrm>
            <a:off x="5803642" y="3981573"/>
            <a:ext cx="5113500" cy="1990601"/>
          </a:xfrm>
        </p:spPr>
        <p:txBody>
          <a:bodyPr vert="horz" lIns="91440" tIns="45720" rIns="91440" bIns="45720" rtlCol="0" anchor="ctr">
            <a:normAutofit/>
          </a:bodyPr>
          <a:lstStyle/>
          <a:p>
            <a:r>
              <a:rPr lang="en-US" sz="1300" dirty="0"/>
              <a:t>The total number of bicycle users and the total usage time of bicycles significantly increased in March 2023. This is because, in March, the winter season is almost ending, leading to an increase in bicycle usage </a:t>
            </a:r>
          </a:p>
          <a:p>
            <a:r>
              <a:rPr lang="en-US" sz="1300" dirty="0"/>
              <a:t>The needs for the spring and summer seasons, it is necessary to add more bicycles. Currently, there are a total of 5,800 bicycles, but the total riders in Q1 per day briefly reached 11,000</a:t>
            </a:r>
          </a:p>
        </p:txBody>
      </p:sp>
      <p:sp>
        <p:nvSpPr>
          <p:cNvPr id="32" name="Rectangle 3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D"/>
          </a:p>
        </p:txBody>
      </p:sp>
      <p:sp>
        <p:nvSpPr>
          <p:cNvPr id="34" name="Oval 3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9301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6589-444D-7DE5-00C6-068AF927A435}"/>
              </a:ext>
            </a:extLst>
          </p:cNvPr>
          <p:cNvSpPr>
            <a:spLocks noGrp="1"/>
          </p:cNvSpPr>
          <p:nvPr>
            <p:ph type="title"/>
          </p:nvPr>
        </p:nvSpPr>
        <p:spPr>
          <a:xfrm>
            <a:off x="552450" y="3981573"/>
            <a:ext cx="4758940" cy="2323977"/>
          </a:xfrm>
        </p:spPr>
        <p:txBody>
          <a:bodyPr vert="horz" lIns="91440" tIns="45720" rIns="91440" bIns="45720" rtlCol="0" anchor="ctr">
            <a:normAutofit fontScale="90000"/>
          </a:bodyPr>
          <a:lstStyle/>
          <a:p>
            <a:pPr algn="r"/>
            <a:r>
              <a:rPr lang="en-US" sz="5000" dirty="0"/>
              <a:t>Most visited station and most used bikes based on </a:t>
            </a:r>
            <a:r>
              <a:rPr lang="en-US" sz="5000" dirty="0" err="1"/>
              <a:t>bicyle</a:t>
            </a:r>
            <a:r>
              <a:rPr lang="en-US" sz="5000" dirty="0"/>
              <a:t> type</a:t>
            </a:r>
          </a:p>
        </p:txBody>
      </p:sp>
      <p:sp>
        <p:nvSpPr>
          <p:cNvPr id="17" name="Content Placeholder 16">
            <a:extLst>
              <a:ext uri="{FF2B5EF4-FFF2-40B4-BE49-F238E27FC236}">
                <a16:creationId xmlns:a16="http://schemas.microsoft.com/office/drawing/2014/main" id="{4ECC9335-4BB5-468B-17CA-1B2095A08C96}"/>
              </a:ext>
            </a:extLst>
          </p:cNvPr>
          <p:cNvSpPr>
            <a:spLocks noGrp="1"/>
          </p:cNvSpPr>
          <p:nvPr>
            <p:ph sz="half" idx="1"/>
          </p:nvPr>
        </p:nvSpPr>
        <p:spPr>
          <a:xfrm>
            <a:off x="5994141" y="3848225"/>
            <a:ext cx="5940683" cy="2335632"/>
          </a:xfrm>
        </p:spPr>
        <p:txBody>
          <a:bodyPr vert="horz" lIns="91440" tIns="45720" rIns="91440" bIns="45720" rtlCol="0" anchor="ctr">
            <a:normAutofit/>
          </a:bodyPr>
          <a:lstStyle/>
          <a:p>
            <a:r>
              <a:rPr lang="en-US" sz="1300" dirty="0"/>
              <a:t>Classic bike and electric bike are highly popular </a:t>
            </a:r>
          </a:p>
          <a:p>
            <a:r>
              <a:rPr lang="en-US" sz="1300" dirty="0"/>
              <a:t>Bicycle stations at University Ave &amp; 57th, Ellis Ave &amp; 60th, Clinton St &amp; Washington Blvd are the most frequently visited stations </a:t>
            </a:r>
          </a:p>
          <a:p>
            <a:r>
              <a:rPr lang="en-US" sz="1300" dirty="0"/>
              <a:t>To increase number of bicycle units, it's advisable to add both electric and classic bicycles since both types of bicycles are in high demand. Or, to attract customer attention, also consider adding other types of bicycles</a:t>
            </a:r>
          </a:p>
          <a:p>
            <a:r>
              <a:rPr lang="en-US" sz="1300" dirty="0"/>
              <a:t>New bikes should be placed in most visited locations such as University Ave &amp; 57th, Ellis Ave &amp; 60th, Clinton St &amp; Washington Blvd</a:t>
            </a:r>
          </a:p>
        </p:txBody>
      </p:sp>
      <p:pic>
        <p:nvPicPr>
          <p:cNvPr id="5" name="Picture 4">
            <a:extLst>
              <a:ext uri="{FF2B5EF4-FFF2-40B4-BE49-F238E27FC236}">
                <a16:creationId xmlns:a16="http://schemas.microsoft.com/office/drawing/2014/main" id="{A4181D99-BB8E-69E7-86B4-89E4CBD69A4D}"/>
              </a:ext>
            </a:extLst>
          </p:cNvPr>
          <p:cNvPicPr>
            <a:picLocks noChangeAspect="1"/>
          </p:cNvPicPr>
          <p:nvPr/>
        </p:nvPicPr>
        <p:blipFill>
          <a:blip r:embed="rId2"/>
          <a:stretch>
            <a:fillRect/>
          </a:stretch>
        </p:blipFill>
        <p:spPr>
          <a:xfrm>
            <a:off x="76014" y="188550"/>
            <a:ext cx="7084232" cy="3564300"/>
          </a:xfrm>
          <a:prstGeom prst="rect">
            <a:avLst/>
          </a:prstGeom>
        </p:spPr>
      </p:pic>
      <p:pic>
        <p:nvPicPr>
          <p:cNvPr id="8" name="Picture 7">
            <a:extLst>
              <a:ext uri="{FF2B5EF4-FFF2-40B4-BE49-F238E27FC236}">
                <a16:creationId xmlns:a16="http://schemas.microsoft.com/office/drawing/2014/main" id="{45E411F4-48C3-34D7-25F8-1CD8A7F4CB62}"/>
              </a:ext>
            </a:extLst>
          </p:cNvPr>
          <p:cNvPicPr>
            <a:picLocks noChangeAspect="1"/>
          </p:cNvPicPr>
          <p:nvPr/>
        </p:nvPicPr>
        <p:blipFill>
          <a:blip r:embed="rId3"/>
          <a:stretch>
            <a:fillRect/>
          </a:stretch>
        </p:blipFill>
        <p:spPr>
          <a:xfrm>
            <a:off x="7476938" y="674143"/>
            <a:ext cx="4534820" cy="2335633"/>
          </a:xfrm>
          <a:prstGeom prst="rect">
            <a:avLst/>
          </a:prstGeom>
        </p:spPr>
      </p:pic>
    </p:spTree>
    <p:extLst>
      <p:ext uri="{BB962C8B-B14F-4D97-AF65-F5344CB8AC3E}">
        <p14:creationId xmlns:p14="http://schemas.microsoft.com/office/powerpoint/2010/main" val="319416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4DEB22-8E9A-DACF-F5D8-04838F6C13E7}"/>
              </a:ext>
            </a:extLst>
          </p:cNvPr>
          <p:cNvSpPr>
            <a:spLocks noGrp="1"/>
          </p:cNvSpPr>
          <p:nvPr>
            <p:ph type="title"/>
          </p:nvPr>
        </p:nvSpPr>
        <p:spPr>
          <a:xfrm>
            <a:off x="1069848" y="130630"/>
            <a:ext cx="10058400" cy="1147664"/>
          </a:xfrm>
        </p:spPr>
        <p:txBody>
          <a:bodyPr/>
          <a:lstStyle/>
          <a:p>
            <a:r>
              <a:rPr lang="en-ID" dirty="0"/>
              <a:t>Conclusion and Recommendation</a:t>
            </a:r>
          </a:p>
        </p:txBody>
      </p:sp>
      <p:sp>
        <p:nvSpPr>
          <p:cNvPr id="6" name="Content Placeholder 5">
            <a:extLst>
              <a:ext uri="{FF2B5EF4-FFF2-40B4-BE49-F238E27FC236}">
                <a16:creationId xmlns:a16="http://schemas.microsoft.com/office/drawing/2014/main" id="{DF01DF2E-F29F-D06B-9FD2-B14C30A8C1CB}"/>
              </a:ext>
            </a:extLst>
          </p:cNvPr>
          <p:cNvSpPr>
            <a:spLocks noGrp="1"/>
          </p:cNvSpPr>
          <p:nvPr>
            <p:ph idx="1"/>
          </p:nvPr>
        </p:nvSpPr>
        <p:spPr>
          <a:xfrm>
            <a:off x="838200" y="1371600"/>
            <a:ext cx="10515600" cy="5253135"/>
          </a:xfrm>
        </p:spPr>
        <p:txBody>
          <a:bodyPr>
            <a:normAutofit/>
          </a:bodyPr>
          <a:lstStyle/>
          <a:p>
            <a:r>
              <a:rPr lang="en-US" dirty="0"/>
              <a:t>Focusing on individuals who do not have a subscription but have significant usage, the company can maximize its profits and maintain loyal customers. Out of the total customer base, the ratio of </a:t>
            </a:r>
            <a:r>
              <a:rPr lang="en-US" dirty="0" err="1"/>
              <a:t>Cyclistic</a:t>
            </a:r>
            <a:r>
              <a:rPr lang="en-US" dirty="0"/>
              <a:t> members to casual members is 75:25</a:t>
            </a:r>
          </a:p>
          <a:p>
            <a:r>
              <a:rPr lang="en-US" dirty="0"/>
              <a:t>Bicycles are primarily used for commuting to work and school, which is why there are more bicycle users on Tuesdays and Wednesdays On weekends, bicycles are used for recreation. Even though the total number of users is smaller, the total usage time is relatively longer. The total number of bicycle users and the total usage time of bicycles significantly increased in March 2023. This is because, in March, the winter season is almost ending, leading to an increase in bicycle usage </a:t>
            </a:r>
          </a:p>
          <a:p>
            <a:r>
              <a:rPr lang="en-US" dirty="0"/>
              <a:t>There are a total of 5,800 bicycles, but the total riders in Q1 per day briefly reached 11,000. The needs for the spring and summer seasons, it is necessary to add more bicycles. It's advisable to add both electric and classic bicycles since both types of bicycles are in high demand. Or, to attract customer attention, also consider adding other types of bicycles. New bikes should be placed in most visited locations such as University Ave &amp; 57th, Ellis Ave &amp; 60th, Clinton St &amp; Washington Blvd</a:t>
            </a:r>
          </a:p>
          <a:p>
            <a:endParaRPr lang="en-ID" dirty="0"/>
          </a:p>
          <a:p>
            <a:endParaRPr lang="en-US" dirty="0"/>
          </a:p>
        </p:txBody>
      </p:sp>
    </p:spTree>
    <p:extLst>
      <p:ext uri="{BB962C8B-B14F-4D97-AF65-F5344CB8AC3E}">
        <p14:creationId xmlns:p14="http://schemas.microsoft.com/office/powerpoint/2010/main" val="326957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5B4A-4867-E5E5-814A-456B4F77FDD3}"/>
              </a:ext>
            </a:extLst>
          </p:cNvPr>
          <p:cNvSpPr>
            <a:spLocks noGrp="1"/>
          </p:cNvSpPr>
          <p:nvPr>
            <p:ph type="title"/>
          </p:nvPr>
        </p:nvSpPr>
        <p:spPr/>
        <p:txBody>
          <a:bodyPr/>
          <a:lstStyle/>
          <a:p>
            <a:r>
              <a:rPr lang="en-US" dirty="0"/>
              <a:t>Table of Content</a:t>
            </a:r>
            <a:endParaRPr lang="en-ID" dirty="0"/>
          </a:p>
        </p:txBody>
      </p:sp>
      <p:sp>
        <p:nvSpPr>
          <p:cNvPr id="3" name="Content Placeholder 2">
            <a:extLst>
              <a:ext uri="{FF2B5EF4-FFF2-40B4-BE49-F238E27FC236}">
                <a16:creationId xmlns:a16="http://schemas.microsoft.com/office/drawing/2014/main" id="{4A74252C-01BD-1929-53C1-0782BA57BBEC}"/>
              </a:ext>
            </a:extLst>
          </p:cNvPr>
          <p:cNvSpPr>
            <a:spLocks noGrp="1"/>
          </p:cNvSpPr>
          <p:nvPr>
            <p:ph idx="1"/>
          </p:nvPr>
        </p:nvSpPr>
        <p:spPr/>
        <p:txBody>
          <a:bodyPr/>
          <a:lstStyle/>
          <a:p>
            <a:r>
              <a:rPr lang="en-US" dirty="0"/>
              <a:t>Company Background, Goals, list of provided data and list of work</a:t>
            </a:r>
          </a:p>
          <a:p>
            <a:r>
              <a:rPr lang="en-US" dirty="0"/>
              <a:t>Comparing bicycle usage among member types</a:t>
            </a:r>
            <a:r>
              <a:rPr lang="en-ID" dirty="0"/>
              <a:t>, across different days, among different bicycle types, and </a:t>
            </a:r>
            <a:r>
              <a:rPr lang="en-ID" dirty="0" err="1"/>
              <a:t>Analyzing</a:t>
            </a:r>
            <a:r>
              <a:rPr lang="en-ID" dirty="0"/>
              <a:t> bicycle usage in Q1 2023</a:t>
            </a:r>
          </a:p>
          <a:p>
            <a:r>
              <a:rPr lang="en-ID" dirty="0"/>
              <a:t>Conclusion and Recommendation</a:t>
            </a:r>
          </a:p>
        </p:txBody>
      </p:sp>
    </p:spTree>
    <p:extLst>
      <p:ext uri="{BB962C8B-B14F-4D97-AF65-F5344CB8AC3E}">
        <p14:creationId xmlns:p14="http://schemas.microsoft.com/office/powerpoint/2010/main" val="166424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8C04-82E7-7EAC-D68C-4D92C006101F}"/>
              </a:ext>
            </a:extLst>
          </p:cNvPr>
          <p:cNvSpPr>
            <a:spLocks noGrp="1"/>
          </p:cNvSpPr>
          <p:nvPr>
            <p:ph type="title"/>
          </p:nvPr>
        </p:nvSpPr>
        <p:spPr/>
        <p:txBody>
          <a:bodyPr/>
          <a:lstStyle/>
          <a:p>
            <a:r>
              <a:rPr lang="en-US" dirty="0" err="1"/>
              <a:t>Cyclistic</a:t>
            </a:r>
            <a:r>
              <a:rPr lang="en-US" dirty="0"/>
              <a:t> Bike-Share Background</a:t>
            </a:r>
            <a:endParaRPr lang="en-ID" dirty="0"/>
          </a:p>
        </p:txBody>
      </p:sp>
      <p:sp>
        <p:nvSpPr>
          <p:cNvPr id="3" name="Content Placeholder 2">
            <a:extLst>
              <a:ext uri="{FF2B5EF4-FFF2-40B4-BE49-F238E27FC236}">
                <a16:creationId xmlns:a16="http://schemas.microsoft.com/office/drawing/2014/main" id="{A739E767-4CA8-774A-0253-F29B8663164F}"/>
              </a:ext>
            </a:extLst>
          </p:cNvPr>
          <p:cNvSpPr>
            <a:spLocks noGrp="1"/>
          </p:cNvSpPr>
          <p:nvPr>
            <p:ph idx="1"/>
          </p:nvPr>
        </p:nvSpPr>
        <p:spPr/>
        <p:txBody>
          <a:bodyPr>
            <a:normAutofit/>
          </a:bodyPr>
          <a:lstStyle/>
          <a:p>
            <a:r>
              <a:rPr lang="en-US" dirty="0"/>
              <a:t>In 2016, </a:t>
            </a:r>
            <a:r>
              <a:rPr lang="en-US" dirty="0" err="1"/>
              <a:t>Cyclistic</a:t>
            </a:r>
            <a:r>
              <a:rPr lang="en-US" dirty="0"/>
              <a:t> launched a successful bike-share offering</a:t>
            </a:r>
          </a:p>
          <a:p>
            <a:r>
              <a:rPr lang="en-US" dirty="0"/>
              <a:t>The program has grown to a fleet of 5,824 bicycles that are </a:t>
            </a:r>
            <a:r>
              <a:rPr lang="en-US" dirty="0" err="1"/>
              <a:t>geotracked</a:t>
            </a:r>
            <a:r>
              <a:rPr lang="en-US" dirty="0"/>
              <a:t> and locked into a network of 692 stations across Chicago</a:t>
            </a:r>
          </a:p>
          <a:p>
            <a:r>
              <a:rPr lang="en-US" dirty="0"/>
              <a:t>The bikes can be unlocked from one station and returned to any other station in the system anytime</a:t>
            </a:r>
          </a:p>
          <a:p>
            <a:r>
              <a:rPr lang="en-US" dirty="0"/>
              <a:t>In </a:t>
            </a:r>
            <a:r>
              <a:rPr lang="en-US" dirty="0" err="1"/>
              <a:t>cylistic</a:t>
            </a:r>
            <a:r>
              <a:rPr lang="en-US" dirty="0"/>
              <a:t> there are a few plans for the customers: single-ride passes, full-day passes, and annual memberships. Customer who purchase single-ride and full-day pass referred as Casual riders, Customer who purchase annual memberships are </a:t>
            </a:r>
            <a:r>
              <a:rPr lang="en-US" dirty="0" err="1"/>
              <a:t>Cyclistic</a:t>
            </a:r>
            <a:r>
              <a:rPr lang="en-US" dirty="0"/>
              <a:t> members</a:t>
            </a:r>
            <a:endParaRPr lang="en-ID" dirty="0"/>
          </a:p>
        </p:txBody>
      </p:sp>
    </p:spTree>
    <p:extLst>
      <p:ext uri="{BB962C8B-B14F-4D97-AF65-F5344CB8AC3E}">
        <p14:creationId xmlns:p14="http://schemas.microsoft.com/office/powerpoint/2010/main" val="45362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4DEB22-8E9A-DACF-F5D8-04838F6C13E7}"/>
              </a:ext>
            </a:extLst>
          </p:cNvPr>
          <p:cNvSpPr>
            <a:spLocks noGrp="1"/>
          </p:cNvSpPr>
          <p:nvPr>
            <p:ph type="title"/>
          </p:nvPr>
        </p:nvSpPr>
        <p:spPr/>
        <p:txBody>
          <a:bodyPr/>
          <a:lstStyle/>
          <a:p>
            <a:r>
              <a:rPr lang="en-US" dirty="0"/>
              <a:t>Goals</a:t>
            </a:r>
            <a:endParaRPr lang="en-ID" dirty="0"/>
          </a:p>
        </p:txBody>
      </p:sp>
      <p:sp>
        <p:nvSpPr>
          <p:cNvPr id="6" name="Content Placeholder 5">
            <a:extLst>
              <a:ext uri="{FF2B5EF4-FFF2-40B4-BE49-F238E27FC236}">
                <a16:creationId xmlns:a16="http://schemas.microsoft.com/office/drawing/2014/main" id="{DF01DF2E-F29F-D06B-9FD2-B14C30A8C1CB}"/>
              </a:ext>
            </a:extLst>
          </p:cNvPr>
          <p:cNvSpPr>
            <a:spLocks noGrp="1"/>
          </p:cNvSpPr>
          <p:nvPr>
            <p:ph idx="1"/>
          </p:nvPr>
        </p:nvSpPr>
        <p:spPr>
          <a:xfrm>
            <a:off x="838200" y="2006081"/>
            <a:ext cx="10515600" cy="4170881"/>
          </a:xfrm>
        </p:spPr>
        <p:txBody>
          <a:bodyPr/>
          <a:lstStyle/>
          <a:p>
            <a:r>
              <a:rPr lang="en-US" dirty="0"/>
              <a:t>Determining which member type should be the main focus</a:t>
            </a:r>
          </a:p>
          <a:p>
            <a:r>
              <a:rPr lang="en-US" dirty="0"/>
              <a:t>Identifying the usage trends for Q1 2023</a:t>
            </a:r>
          </a:p>
          <a:p>
            <a:r>
              <a:rPr lang="en-US" dirty="0"/>
              <a:t>Deciding if more bicycles are needed and at which stations</a:t>
            </a:r>
          </a:p>
          <a:p>
            <a:endParaRPr lang="en-ID" dirty="0"/>
          </a:p>
          <a:p>
            <a:endParaRPr lang="en-US" dirty="0"/>
          </a:p>
        </p:txBody>
      </p:sp>
    </p:spTree>
    <p:extLst>
      <p:ext uri="{BB962C8B-B14F-4D97-AF65-F5344CB8AC3E}">
        <p14:creationId xmlns:p14="http://schemas.microsoft.com/office/powerpoint/2010/main" val="400628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20D1-5EF1-ABD3-EEC8-EE4D224C4878}"/>
              </a:ext>
            </a:extLst>
          </p:cNvPr>
          <p:cNvSpPr>
            <a:spLocks noGrp="1"/>
          </p:cNvSpPr>
          <p:nvPr>
            <p:ph type="title"/>
          </p:nvPr>
        </p:nvSpPr>
        <p:spPr>
          <a:xfrm>
            <a:off x="838201" y="165100"/>
            <a:ext cx="5181600" cy="758825"/>
          </a:xfrm>
        </p:spPr>
        <p:txBody>
          <a:bodyPr>
            <a:normAutofit fontScale="90000"/>
          </a:bodyPr>
          <a:lstStyle/>
          <a:p>
            <a:r>
              <a:rPr lang="en-US" cap="none" dirty="0"/>
              <a:t>List of work</a:t>
            </a:r>
            <a:endParaRPr lang="en-ID" cap="none" dirty="0"/>
          </a:p>
        </p:txBody>
      </p:sp>
      <p:pic>
        <p:nvPicPr>
          <p:cNvPr id="15" name="Content Placeholder 14" descr="A screenshot of a computer screen&#10;&#10;Description automatically generated">
            <a:extLst>
              <a:ext uri="{FF2B5EF4-FFF2-40B4-BE49-F238E27FC236}">
                <a16:creationId xmlns:a16="http://schemas.microsoft.com/office/drawing/2014/main" id="{776D0F2C-CB6C-4737-8CF3-EF8FC68153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4856" t="1738" r="4851" b="2030"/>
          <a:stretch/>
        </p:blipFill>
        <p:spPr>
          <a:xfrm>
            <a:off x="755779" y="923925"/>
            <a:ext cx="2528596" cy="5772931"/>
          </a:xfrm>
        </p:spPr>
      </p:pic>
      <p:sp>
        <p:nvSpPr>
          <p:cNvPr id="4" name="Content Placeholder 3">
            <a:extLst>
              <a:ext uri="{FF2B5EF4-FFF2-40B4-BE49-F238E27FC236}">
                <a16:creationId xmlns:a16="http://schemas.microsoft.com/office/drawing/2014/main" id="{63F0243B-9880-9E8F-3C43-A9059F07A726}"/>
              </a:ext>
            </a:extLst>
          </p:cNvPr>
          <p:cNvSpPr>
            <a:spLocks noGrp="1"/>
          </p:cNvSpPr>
          <p:nvPr>
            <p:ph sz="half" idx="2"/>
          </p:nvPr>
        </p:nvSpPr>
        <p:spPr/>
        <p:txBody>
          <a:bodyPr/>
          <a:lstStyle/>
          <a:p>
            <a:r>
              <a:rPr lang="en-US" dirty="0" err="1"/>
              <a:t>Cyclistic</a:t>
            </a:r>
            <a:r>
              <a:rPr lang="en-US" dirty="0"/>
              <a:t> historical bike trip data from January 2023 </a:t>
            </a:r>
          </a:p>
          <a:p>
            <a:r>
              <a:rPr lang="en-US" dirty="0" err="1"/>
              <a:t>Cyclistic</a:t>
            </a:r>
            <a:r>
              <a:rPr lang="en-US" dirty="0"/>
              <a:t> historical bike trip data from February 2023 </a:t>
            </a:r>
            <a:endParaRPr lang="en-ID" dirty="0"/>
          </a:p>
          <a:p>
            <a:r>
              <a:rPr lang="en-US" dirty="0" err="1"/>
              <a:t>Cyclistic</a:t>
            </a:r>
            <a:r>
              <a:rPr lang="en-US" dirty="0"/>
              <a:t> historical bike trip data from March 2023 </a:t>
            </a:r>
            <a:endParaRPr lang="en-ID" dirty="0"/>
          </a:p>
          <a:p>
            <a:pPr marL="0" indent="0">
              <a:buNone/>
            </a:pPr>
            <a:endParaRPr lang="en-ID" dirty="0"/>
          </a:p>
        </p:txBody>
      </p:sp>
      <p:sp>
        <p:nvSpPr>
          <p:cNvPr id="5" name="Title 1">
            <a:extLst>
              <a:ext uri="{FF2B5EF4-FFF2-40B4-BE49-F238E27FC236}">
                <a16:creationId xmlns:a16="http://schemas.microsoft.com/office/drawing/2014/main" id="{17127F03-868B-6003-1E3B-A7D4A3D21D16}"/>
              </a:ext>
            </a:extLst>
          </p:cNvPr>
          <p:cNvSpPr txBox="1">
            <a:spLocks/>
          </p:cNvSpPr>
          <p:nvPr/>
        </p:nvSpPr>
        <p:spPr>
          <a:xfrm>
            <a:off x="6172200" y="165100"/>
            <a:ext cx="5181600" cy="7588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List of provided data</a:t>
            </a:r>
            <a:endParaRPr lang="en-ID" dirty="0"/>
          </a:p>
        </p:txBody>
      </p:sp>
    </p:spTree>
    <p:extLst>
      <p:ext uri="{BB962C8B-B14F-4D97-AF65-F5344CB8AC3E}">
        <p14:creationId xmlns:p14="http://schemas.microsoft.com/office/powerpoint/2010/main" val="17087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8199B-331B-BE04-A10F-5A8C3137F792}"/>
              </a:ext>
            </a:extLst>
          </p:cNvPr>
          <p:cNvPicPr>
            <a:picLocks noChangeAspect="1"/>
          </p:cNvPicPr>
          <p:nvPr/>
        </p:nvPicPr>
        <p:blipFill rotWithShape="1">
          <a:blip r:embed="rId2"/>
          <a:srcRect t="50000" b="1820"/>
          <a:stretch/>
        </p:blipFill>
        <p:spPr>
          <a:xfrm>
            <a:off x="152401" y="89899"/>
            <a:ext cx="11939324" cy="6463301"/>
          </a:xfrm>
          <a:prstGeom prst="rect">
            <a:avLst/>
          </a:prstGeom>
        </p:spPr>
      </p:pic>
    </p:spTree>
    <p:extLst>
      <p:ext uri="{BB962C8B-B14F-4D97-AF65-F5344CB8AC3E}">
        <p14:creationId xmlns:p14="http://schemas.microsoft.com/office/powerpoint/2010/main" val="61612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6589-444D-7DE5-00C6-068AF927A435}"/>
              </a:ext>
            </a:extLst>
          </p:cNvPr>
          <p:cNvSpPr>
            <a:spLocks noGrp="1"/>
          </p:cNvSpPr>
          <p:nvPr>
            <p:ph type="title"/>
          </p:nvPr>
        </p:nvSpPr>
        <p:spPr>
          <a:xfrm>
            <a:off x="5924939" y="469447"/>
            <a:ext cx="5912498" cy="1424667"/>
          </a:xfrm>
        </p:spPr>
        <p:txBody>
          <a:bodyPr vert="horz" lIns="91440" tIns="45720" rIns="91440" bIns="45720" rtlCol="0" anchor="t">
            <a:noAutofit/>
          </a:bodyPr>
          <a:lstStyle/>
          <a:p>
            <a:r>
              <a:rPr lang="en-US" sz="4000" kern="1200" dirty="0">
                <a:solidFill>
                  <a:schemeClr val="tx1"/>
                </a:solidFill>
                <a:latin typeface="+mj-lt"/>
                <a:ea typeface="+mj-ea"/>
                <a:cs typeface="+mj-cs"/>
              </a:rPr>
              <a:t>Daily Trend in </a:t>
            </a:r>
            <a:r>
              <a:rPr lang="en-US" sz="4000" dirty="0"/>
              <a:t>av</a:t>
            </a:r>
            <a:r>
              <a:rPr lang="en-US" sz="4000" kern="1200" dirty="0">
                <a:solidFill>
                  <a:schemeClr val="tx1"/>
                </a:solidFill>
                <a:latin typeface="+mj-lt"/>
                <a:ea typeface="+mj-ea"/>
                <a:cs typeface="+mj-cs"/>
              </a:rPr>
              <a:t>erage ride length and total riders</a:t>
            </a:r>
          </a:p>
        </p:txBody>
      </p:sp>
      <p:sp>
        <p:nvSpPr>
          <p:cNvPr id="17" name="Content Placeholder 16">
            <a:extLst>
              <a:ext uri="{FF2B5EF4-FFF2-40B4-BE49-F238E27FC236}">
                <a16:creationId xmlns:a16="http://schemas.microsoft.com/office/drawing/2014/main" id="{4ECC9335-4BB5-468B-17CA-1B2095A08C96}"/>
              </a:ext>
            </a:extLst>
          </p:cNvPr>
          <p:cNvSpPr>
            <a:spLocks noGrp="1"/>
          </p:cNvSpPr>
          <p:nvPr>
            <p:ph sz="half" idx="1"/>
          </p:nvPr>
        </p:nvSpPr>
        <p:spPr>
          <a:xfrm>
            <a:off x="6096000" y="2472355"/>
            <a:ext cx="5741437" cy="3807390"/>
          </a:xfrm>
        </p:spPr>
        <p:txBody>
          <a:bodyPr vert="horz" lIns="91440" tIns="45720" rIns="91440" bIns="45720" rtlCol="0" anchor="t">
            <a:noAutofit/>
          </a:bodyPr>
          <a:lstStyle/>
          <a:p>
            <a:pPr algn="l"/>
            <a:r>
              <a:rPr lang="en-US" sz="1800" b="0" i="0" dirty="0">
                <a:effectLst/>
                <a:latin typeface="Söhne"/>
              </a:rPr>
              <a:t>The behavior of bicycle users on weekdays typically involves a larger number of users, resulting in a higher total number of bicycle users during weekdays. However, the total usage time is relatively shorter</a:t>
            </a:r>
          </a:p>
          <a:p>
            <a:r>
              <a:rPr lang="en-US" sz="1800" b="0" i="0" dirty="0">
                <a:effectLst/>
                <a:latin typeface="Söhne"/>
              </a:rPr>
              <a:t>In contrast to bicycle users on the weekend, the total number of bicycle users is fewer, but the total usage time is longer</a:t>
            </a:r>
          </a:p>
          <a:p>
            <a:r>
              <a:rPr lang="en-US" sz="1800" b="0" i="0" dirty="0">
                <a:effectLst/>
                <a:latin typeface="Söhne"/>
              </a:rPr>
              <a:t>The assumption is that bicycles are primarily used for commuting to work and school, which is why there are more bicycle users on Tuesdays and Wednesdays</a:t>
            </a:r>
          </a:p>
          <a:p>
            <a:r>
              <a:rPr lang="en-US" sz="1800" b="0" i="0" dirty="0">
                <a:effectLst/>
                <a:latin typeface="Söhne"/>
              </a:rPr>
              <a:t>On weekends, bicycles are used for recreation. Even though the total number of users is smaller, the total usage time is relatively longer</a:t>
            </a:r>
          </a:p>
          <a:p>
            <a:pPr marL="0" indent="0">
              <a:buNone/>
            </a:pPr>
            <a:endParaRPr lang="en-US" sz="1800" dirty="0">
              <a:solidFill>
                <a:schemeClr val="tx1">
                  <a:alpha val="60000"/>
                </a:schemeClr>
              </a:solidFill>
            </a:endParaRPr>
          </a:p>
        </p:txBody>
      </p:sp>
      <p:pic>
        <p:nvPicPr>
          <p:cNvPr id="8" name="Content Placeholder 7">
            <a:extLst>
              <a:ext uri="{FF2B5EF4-FFF2-40B4-BE49-F238E27FC236}">
                <a16:creationId xmlns:a16="http://schemas.microsoft.com/office/drawing/2014/main" id="{0C9F5A32-6C21-3526-0B9C-3D3CA2B90B01}"/>
              </a:ext>
            </a:extLst>
          </p:cNvPr>
          <p:cNvPicPr>
            <a:picLocks noGrp="1" noChangeAspect="1"/>
          </p:cNvPicPr>
          <p:nvPr>
            <p:ph sz="half" idx="2"/>
          </p:nvPr>
        </p:nvPicPr>
        <p:blipFill rotWithShape="1">
          <a:blip r:embed="rId2"/>
          <a:srcRect t="-265" r="4" b="-1119"/>
          <a:stretch/>
        </p:blipFill>
        <p:spPr>
          <a:xfrm>
            <a:off x="354563" y="231504"/>
            <a:ext cx="5009796" cy="2836506"/>
          </a:xfrm>
          <a:prstGeom prst="rect">
            <a:avLst/>
          </a:prstGeom>
          <a:effectLst>
            <a:outerShdw blurRad="508000" dist="101600" dir="5400000" algn="tl" rotWithShape="0">
              <a:prstClr val="black">
                <a:alpha val="10000"/>
              </a:prstClr>
            </a:outerShdw>
          </a:effectLst>
        </p:spPr>
      </p:pic>
      <p:pic>
        <p:nvPicPr>
          <p:cNvPr id="6" name="Content Placeholder 5">
            <a:extLst>
              <a:ext uri="{FF2B5EF4-FFF2-40B4-BE49-F238E27FC236}">
                <a16:creationId xmlns:a16="http://schemas.microsoft.com/office/drawing/2014/main" id="{6CFCF127-0752-4CE1-2735-829102F3F92D}"/>
              </a:ext>
            </a:extLst>
          </p:cNvPr>
          <p:cNvPicPr>
            <a:picLocks noChangeAspect="1"/>
          </p:cNvPicPr>
          <p:nvPr/>
        </p:nvPicPr>
        <p:blipFill rotWithShape="1">
          <a:blip r:embed="rId3"/>
          <a:srcRect l="338" t="91" r="-338" b="-360"/>
          <a:stretch/>
        </p:blipFill>
        <p:spPr>
          <a:xfrm>
            <a:off x="354563" y="3210717"/>
            <a:ext cx="5009796" cy="3415779"/>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95332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6589-444D-7DE5-00C6-068AF927A435}"/>
              </a:ext>
            </a:extLst>
          </p:cNvPr>
          <p:cNvSpPr>
            <a:spLocks noGrp="1"/>
          </p:cNvSpPr>
          <p:nvPr>
            <p:ph type="title"/>
          </p:nvPr>
        </p:nvSpPr>
        <p:spPr>
          <a:xfrm>
            <a:off x="5924939" y="469447"/>
            <a:ext cx="5912498" cy="1424667"/>
          </a:xfrm>
        </p:spPr>
        <p:txBody>
          <a:bodyPr vert="horz" lIns="91440" tIns="45720" rIns="91440" bIns="45720" rtlCol="0" anchor="t">
            <a:noAutofit/>
          </a:bodyPr>
          <a:lstStyle/>
          <a:p>
            <a:r>
              <a:rPr lang="en-US" sz="4000" kern="1200" dirty="0">
                <a:solidFill>
                  <a:schemeClr val="tx1"/>
                </a:solidFill>
                <a:latin typeface="+mj-lt"/>
                <a:ea typeface="+mj-ea"/>
                <a:cs typeface="+mj-cs"/>
              </a:rPr>
              <a:t>Total riders of each member type</a:t>
            </a:r>
          </a:p>
        </p:txBody>
      </p:sp>
      <p:sp>
        <p:nvSpPr>
          <p:cNvPr id="17" name="Content Placeholder 16">
            <a:extLst>
              <a:ext uri="{FF2B5EF4-FFF2-40B4-BE49-F238E27FC236}">
                <a16:creationId xmlns:a16="http://schemas.microsoft.com/office/drawing/2014/main" id="{4ECC9335-4BB5-468B-17CA-1B2095A08C96}"/>
              </a:ext>
            </a:extLst>
          </p:cNvPr>
          <p:cNvSpPr>
            <a:spLocks noGrp="1"/>
          </p:cNvSpPr>
          <p:nvPr>
            <p:ph sz="half" idx="1"/>
          </p:nvPr>
        </p:nvSpPr>
        <p:spPr>
          <a:xfrm>
            <a:off x="6096000" y="2239090"/>
            <a:ext cx="5741437" cy="3807390"/>
          </a:xfrm>
        </p:spPr>
        <p:txBody>
          <a:bodyPr vert="horz" lIns="91440" tIns="45720" rIns="91440" bIns="45720" rtlCol="0" anchor="t">
            <a:noAutofit/>
          </a:bodyPr>
          <a:lstStyle/>
          <a:p>
            <a:r>
              <a:rPr lang="en-US" sz="1800" dirty="0">
                <a:solidFill>
                  <a:schemeClr val="tx1">
                    <a:alpha val="60000"/>
                  </a:schemeClr>
                </a:solidFill>
              </a:rPr>
              <a:t>The top 10 bicycle users are casual member </a:t>
            </a:r>
          </a:p>
          <a:p>
            <a:r>
              <a:rPr lang="en-US" sz="1800" dirty="0">
                <a:solidFill>
                  <a:schemeClr val="tx1">
                    <a:alpha val="60000"/>
                  </a:schemeClr>
                </a:solidFill>
              </a:rPr>
              <a:t>Among the </a:t>
            </a:r>
            <a:r>
              <a:rPr lang="en-US" sz="1800" dirty="0" err="1">
                <a:solidFill>
                  <a:schemeClr val="tx1">
                    <a:alpha val="60000"/>
                  </a:schemeClr>
                </a:solidFill>
              </a:rPr>
              <a:t>Cyclistic</a:t>
            </a:r>
            <a:r>
              <a:rPr lang="en-US" sz="1800" dirty="0">
                <a:solidFill>
                  <a:schemeClr val="tx1">
                    <a:alpha val="60000"/>
                  </a:schemeClr>
                </a:solidFill>
              </a:rPr>
              <a:t> bicycle users, 75% are </a:t>
            </a:r>
            <a:r>
              <a:rPr lang="en-US" sz="1800" dirty="0" err="1">
                <a:solidFill>
                  <a:schemeClr val="tx1">
                    <a:alpha val="60000"/>
                  </a:schemeClr>
                </a:solidFill>
              </a:rPr>
              <a:t>cylistic</a:t>
            </a:r>
            <a:r>
              <a:rPr lang="en-US" sz="1800" dirty="0">
                <a:solidFill>
                  <a:schemeClr val="tx1">
                    <a:alpha val="60000"/>
                  </a:schemeClr>
                </a:solidFill>
              </a:rPr>
              <a:t> member</a:t>
            </a:r>
          </a:p>
          <a:p>
            <a:r>
              <a:rPr lang="en-US" sz="1800" dirty="0">
                <a:solidFill>
                  <a:schemeClr val="tx1">
                    <a:alpha val="60000"/>
                  </a:schemeClr>
                </a:solidFill>
              </a:rPr>
              <a:t>From the two points above, by focusing on individuals who do not have a subscription but have significant usage, the company can maximize its profits and maintain loyal customers</a:t>
            </a:r>
          </a:p>
        </p:txBody>
      </p:sp>
      <p:pic>
        <p:nvPicPr>
          <p:cNvPr id="7" name="Picture 6">
            <a:extLst>
              <a:ext uri="{FF2B5EF4-FFF2-40B4-BE49-F238E27FC236}">
                <a16:creationId xmlns:a16="http://schemas.microsoft.com/office/drawing/2014/main" id="{B122F00F-CFC6-1696-305B-7FA0EA59114B}"/>
              </a:ext>
            </a:extLst>
          </p:cNvPr>
          <p:cNvPicPr>
            <a:picLocks noChangeAspect="1"/>
          </p:cNvPicPr>
          <p:nvPr/>
        </p:nvPicPr>
        <p:blipFill>
          <a:blip r:embed="rId2"/>
          <a:stretch>
            <a:fillRect/>
          </a:stretch>
        </p:blipFill>
        <p:spPr>
          <a:xfrm>
            <a:off x="347703" y="231504"/>
            <a:ext cx="4986297" cy="2472612"/>
          </a:xfrm>
          <a:prstGeom prst="rect">
            <a:avLst/>
          </a:prstGeom>
        </p:spPr>
      </p:pic>
      <p:pic>
        <p:nvPicPr>
          <p:cNvPr id="10" name="Picture 9">
            <a:extLst>
              <a:ext uri="{FF2B5EF4-FFF2-40B4-BE49-F238E27FC236}">
                <a16:creationId xmlns:a16="http://schemas.microsoft.com/office/drawing/2014/main" id="{729D7DDE-EE31-ABA5-A56E-845BD99B0D83}"/>
              </a:ext>
            </a:extLst>
          </p:cNvPr>
          <p:cNvPicPr>
            <a:picLocks noChangeAspect="1"/>
          </p:cNvPicPr>
          <p:nvPr/>
        </p:nvPicPr>
        <p:blipFill>
          <a:blip r:embed="rId3"/>
          <a:stretch>
            <a:fillRect/>
          </a:stretch>
        </p:blipFill>
        <p:spPr>
          <a:xfrm>
            <a:off x="1372932" y="2999573"/>
            <a:ext cx="2935837" cy="3562955"/>
          </a:xfrm>
          <a:prstGeom prst="rect">
            <a:avLst/>
          </a:prstGeom>
        </p:spPr>
      </p:pic>
      <p:pic>
        <p:nvPicPr>
          <p:cNvPr id="14" name="Picture 13">
            <a:extLst>
              <a:ext uri="{FF2B5EF4-FFF2-40B4-BE49-F238E27FC236}">
                <a16:creationId xmlns:a16="http://schemas.microsoft.com/office/drawing/2014/main" id="{2A2409D1-D179-BC13-A471-CE81C44C2405}"/>
              </a:ext>
            </a:extLst>
          </p:cNvPr>
          <p:cNvPicPr>
            <a:picLocks noChangeAspect="1"/>
          </p:cNvPicPr>
          <p:nvPr/>
        </p:nvPicPr>
        <p:blipFill rotWithShape="1">
          <a:blip r:embed="rId4"/>
          <a:srcRect l="50000"/>
          <a:stretch/>
        </p:blipFill>
        <p:spPr>
          <a:xfrm>
            <a:off x="4308769" y="4468603"/>
            <a:ext cx="1550804" cy="624894"/>
          </a:xfrm>
          <a:prstGeom prst="rect">
            <a:avLst/>
          </a:prstGeom>
        </p:spPr>
      </p:pic>
    </p:spTree>
    <p:extLst>
      <p:ext uri="{BB962C8B-B14F-4D97-AF65-F5344CB8AC3E}">
        <p14:creationId xmlns:p14="http://schemas.microsoft.com/office/powerpoint/2010/main" val="310035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6589-444D-7DE5-00C6-068AF927A435}"/>
              </a:ext>
            </a:extLst>
          </p:cNvPr>
          <p:cNvSpPr>
            <a:spLocks noGrp="1"/>
          </p:cNvSpPr>
          <p:nvPr>
            <p:ph type="title"/>
          </p:nvPr>
        </p:nvSpPr>
        <p:spPr>
          <a:xfrm>
            <a:off x="628650" y="231322"/>
            <a:ext cx="11208787" cy="1016453"/>
          </a:xfrm>
        </p:spPr>
        <p:txBody>
          <a:bodyPr vert="horz" lIns="91440" tIns="45720" rIns="91440" bIns="45720" rtlCol="0" anchor="t">
            <a:noAutofit/>
          </a:bodyPr>
          <a:lstStyle/>
          <a:p>
            <a:r>
              <a:rPr lang="en-US" sz="4000" kern="1200" dirty="0">
                <a:solidFill>
                  <a:schemeClr val="tx1"/>
                </a:solidFill>
                <a:latin typeface="+mj-lt"/>
                <a:ea typeface="+mj-ea"/>
                <a:cs typeface="+mj-cs"/>
              </a:rPr>
              <a:t>Ride length of each member type</a:t>
            </a:r>
          </a:p>
        </p:txBody>
      </p:sp>
      <p:sp>
        <p:nvSpPr>
          <p:cNvPr id="17" name="Content Placeholder 16">
            <a:extLst>
              <a:ext uri="{FF2B5EF4-FFF2-40B4-BE49-F238E27FC236}">
                <a16:creationId xmlns:a16="http://schemas.microsoft.com/office/drawing/2014/main" id="{4ECC9335-4BB5-468B-17CA-1B2095A08C96}"/>
              </a:ext>
            </a:extLst>
          </p:cNvPr>
          <p:cNvSpPr>
            <a:spLocks noGrp="1"/>
          </p:cNvSpPr>
          <p:nvPr>
            <p:ph sz="half" idx="1"/>
          </p:nvPr>
        </p:nvSpPr>
        <p:spPr>
          <a:xfrm>
            <a:off x="6589311" y="1894114"/>
            <a:ext cx="5112787" cy="3807390"/>
          </a:xfrm>
        </p:spPr>
        <p:txBody>
          <a:bodyPr vert="horz" lIns="91440" tIns="45720" rIns="91440" bIns="45720" rtlCol="0" anchor="t">
            <a:noAutofit/>
          </a:bodyPr>
          <a:lstStyle/>
          <a:p>
            <a:r>
              <a:rPr lang="en-US" sz="1800" dirty="0">
                <a:solidFill>
                  <a:schemeClr val="tx1">
                    <a:alpha val="60000"/>
                  </a:schemeClr>
                </a:solidFill>
              </a:rPr>
              <a:t>Casual members tend to have longer ride length</a:t>
            </a:r>
          </a:p>
          <a:p>
            <a:r>
              <a:rPr lang="en-US" sz="1800" dirty="0">
                <a:solidFill>
                  <a:schemeClr val="tx1">
                    <a:alpha val="60000"/>
                  </a:schemeClr>
                </a:solidFill>
              </a:rPr>
              <a:t>It can be concluded that the behavior of Casual members is that they only use the service occasionally, but when they do, the ride length is quite long</a:t>
            </a:r>
          </a:p>
          <a:p>
            <a:r>
              <a:rPr lang="en-US" sz="1800" dirty="0">
                <a:solidFill>
                  <a:schemeClr val="tx1">
                    <a:alpha val="60000"/>
                  </a:schemeClr>
                </a:solidFill>
              </a:rPr>
              <a:t>It can also be assumed from this that the distance covered by Casual members is greater than that of </a:t>
            </a:r>
            <a:r>
              <a:rPr lang="en-US" sz="1800" dirty="0" err="1">
                <a:solidFill>
                  <a:schemeClr val="tx1">
                    <a:alpha val="60000"/>
                  </a:schemeClr>
                </a:solidFill>
              </a:rPr>
              <a:t>Cyclistic</a:t>
            </a:r>
            <a:r>
              <a:rPr lang="en-US" sz="1800" dirty="0">
                <a:solidFill>
                  <a:schemeClr val="tx1">
                    <a:alpha val="60000"/>
                  </a:schemeClr>
                </a:solidFill>
              </a:rPr>
              <a:t> members</a:t>
            </a:r>
          </a:p>
          <a:p>
            <a:pPr marL="0" indent="0">
              <a:buNone/>
            </a:pPr>
            <a:endParaRPr lang="en-US" sz="1800" dirty="0">
              <a:solidFill>
                <a:schemeClr val="tx1">
                  <a:alpha val="60000"/>
                </a:schemeClr>
              </a:solidFill>
            </a:endParaRPr>
          </a:p>
        </p:txBody>
      </p:sp>
      <p:pic>
        <p:nvPicPr>
          <p:cNvPr id="6" name="Picture 5">
            <a:extLst>
              <a:ext uri="{FF2B5EF4-FFF2-40B4-BE49-F238E27FC236}">
                <a16:creationId xmlns:a16="http://schemas.microsoft.com/office/drawing/2014/main" id="{9D5441F9-06DA-1A39-71A8-271394F75A5B}"/>
              </a:ext>
            </a:extLst>
          </p:cNvPr>
          <p:cNvPicPr>
            <a:picLocks noChangeAspect="1"/>
          </p:cNvPicPr>
          <p:nvPr/>
        </p:nvPicPr>
        <p:blipFill>
          <a:blip r:embed="rId2"/>
          <a:stretch>
            <a:fillRect/>
          </a:stretch>
        </p:blipFill>
        <p:spPr>
          <a:xfrm>
            <a:off x="230738" y="1600199"/>
            <a:ext cx="6263323" cy="3136023"/>
          </a:xfrm>
          <a:prstGeom prst="rect">
            <a:avLst/>
          </a:prstGeom>
        </p:spPr>
      </p:pic>
    </p:spTree>
    <p:extLst>
      <p:ext uri="{BB962C8B-B14F-4D97-AF65-F5344CB8AC3E}">
        <p14:creationId xmlns:p14="http://schemas.microsoft.com/office/powerpoint/2010/main" val="3650999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491</TotalTime>
  <Words>874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Rockwell</vt:lpstr>
      <vt:lpstr>Rockwell Condensed</vt:lpstr>
      <vt:lpstr>Rockwell Extra Bold</vt:lpstr>
      <vt:lpstr>Söhne</vt:lpstr>
      <vt:lpstr>Wingdings</vt:lpstr>
      <vt:lpstr>Wood Type</vt:lpstr>
      <vt:lpstr>Navigating Success for Cyclistic Bike-Share</vt:lpstr>
      <vt:lpstr>Table of Content</vt:lpstr>
      <vt:lpstr>Cyclistic Bike-Share Background</vt:lpstr>
      <vt:lpstr>Goals</vt:lpstr>
      <vt:lpstr>List of work</vt:lpstr>
      <vt:lpstr>PowerPoint Presentation</vt:lpstr>
      <vt:lpstr>Daily Trend in average ride length and total riders</vt:lpstr>
      <vt:lpstr>Total riders of each member type</vt:lpstr>
      <vt:lpstr>Ride length of each member type</vt:lpstr>
      <vt:lpstr>Daily trend and monthly trend of total riders</vt:lpstr>
      <vt:lpstr>Most visited station and most used bikes based on bicyle type</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Success for Cyclistic Bike-Share</dc:title>
  <dc:creator>Rio Suharoyo</dc:creator>
  <cp:lastModifiedBy>Rio Suharoyo</cp:lastModifiedBy>
  <cp:revision>13</cp:revision>
  <dcterms:created xsi:type="dcterms:W3CDTF">2023-10-02T11:59:21Z</dcterms:created>
  <dcterms:modified xsi:type="dcterms:W3CDTF">2023-10-03T10:03:02Z</dcterms:modified>
</cp:coreProperties>
</file>