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Mono SemiBold"/>
      <p:regular r:id="rId19"/>
      <p:bold r:id="rId20"/>
      <p:italic r:id="rId21"/>
      <p:boldItalic r:id="rId22"/>
    </p:embeddedFont>
    <p:embeddedFont>
      <p:font typeface="Roboto Mono Medium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SemiBold-bold.fntdata"/><Relationship Id="rId22" Type="http://schemas.openxmlformats.org/officeDocument/2006/relationships/font" Target="fonts/RobotoMonoSemiBold-boldItalic.fntdata"/><Relationship Id="rId21" Type="http://schemas.openxmlformats.org/officeDocument/2006/relationships/font" Target="fonts/RobotoMonoSemiBold-italic.fntdata"/><Relationship Id="rId24" Type="http://schemas.openxmlformats.org/officeDocument/2006/relationships/font" Target="fonts/RobotoMonoMedium-bold.fntdata"/><Relationship Id="rId23" Type="http://schemas.openxmlformats.org/officeDocument/2006/relationships/font" Target="fonts/RobotoMon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Medium-boldItalic.fntdata"/><Relationship Id="rId25" Type="http://schemas.openxmlformats.org/officeDocument/2006/relationships/font" Target="fonts/RobotoMonoMedium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MonoSemiBold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c113f05b4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c113f05b4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Sebut saja itu jaminan kesehetan, bisa bilang untuk lebih diperbaiki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c113f05b4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c113f05b4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Limitasi data, Brunei sm timor leste tdk tersedia datanya, boleh juga ditunjuk cursornya ke sub title di dashboard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c113f05b4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c113f05b4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c113f05b4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c113f05b4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c113f05b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c113f05b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c113f05b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c113f05b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Warnanya dikasitau utk membedakan rankingnya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Rankingnya relatif sama kami mencoba mengggali lebih dalam terkait kebijakannya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c113f05b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c113f05b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Before sama after bisa dilihat dr bar chart terlihat penurunannya, walaupun di line chart tdk begitu signifikan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c113f05b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c113f05b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Penurunan growth happiness score disertai faktor penyerta sebelum dan setelah pandemi yang berbeda dimana faktor setelah lebih banyak lagi yang harus diperhatikan (5 faktor) ketimbang sebelum pandemi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c113f05b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c113f05b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Walaupun secara tingkat ASEAN terdapat kondisi umum yang telah dijelaskan sebelumnya tetapi negara - negara yang berada pada bottom 3 memiliki faktor kunci yang lebih khusus (dapat dilihat pada gambar tabel)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18-19 Sebelum, 20-22 sesudah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c113f05b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c113f05b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Untuk thailand sendiri tampak bahwa harus lebih fokus pada bidang … , …., dan … sehingga kebijakan yang harus diperhatikan seperti ….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c113f05b4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c113f05b4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Untuk thailand sendiri tampak bahwa harus lebih fokus pada bidang … , …., dan … sehingga kebijakan yang harus diperhatikan seperti ….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c113f05b4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c113f05b4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Untuk thailand sendiri tampak bahwa harus lebih fokus pada bidang … , …., dan … sehingga kebijakan yang harus diperhatikan seperti ….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9CB9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hyperlink" Target="https://public.tableau.com/app/profile/ridho.muhammad.syahputra/viz/GFP_GroupO_Hamburg_JAN23/Dashboard1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rive.google.com/drive/folders/1x9h8tYAPx_JQedcW3y-5Cru0FUhnZMDQ?usp=share_link" TargetMode="External"/><Relationship Id="rId4" Type="http://schemas.openxmlformats.org/officeDocument/2006/relationships/hyperlink" Target="https://drive.google.com/file/d/1mk5SlyDiKjuf_sypAHLtUD_RqRJRqUXs/view?usp=share_lin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10800000">
            <a:off x="1615358" y="4355402"/>
            <a:ext cx="5705400" cy="503700"/>
          </a:xfrm>
          <a:prstGeom prst="roundRect">
            <a:avLst>
              <a:gd fmla="val 50000" name="adj"/>
            </a:avLst>
          </a:prstGeom>
          <a:solidFill>
            <a:srgbClr val="1D2236"/>
          </a:solidFill>
          <a:ln cap="flat" cmpd="sng" w="19050">
            <a:solidFill>
              <a:srgbClr val="1D22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5400000">
            <a:off x="7425722" y="1183050"/>
            <a:ext cx="1729800" cy="503700"/>
          </a:xfrm>
          <a:prstGeom prst="roundRect">
            <a:avLst>
              <a:gd fmla="val 50000" name="adj"/>
            </a:avLst>
          </a:prstGeom>
          <a:solidFill>
            <a:srgbClr val="1D2236"/>
          </a:solidFill>
          <a:ln cap="flat" cmpd="sng" w="19050">
            <a:solidFill>
              <a:srgbClr val="1D22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403150" y="570005"/>
            <a:ext cx="6197100" cy="3413400"/>
          </a:xfrm>
          <a:prstGeom prst="rect">
            <a:avLst/>
          </a:prstGeom>
          <a:solidFill>
            <a:srgbClr val="1D2236"/>
          </a:solidFill>
          <a:ln cap="flat" cmpd="sng" w="19050">
            <a:solidFill>
              <a:srgbClr val="1D22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479350" y="493805"/>
            <a:ext cx="6197087" cy="3413388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1D22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5400000">
            <a:off x="7501922" y="1106850"/>
            <a:ext cx="1729800" cy="5037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D22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8171963" y="599898"/>
            <a:ext cx="222300" cy="1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JAN23</a:t>
            </a:r>
            <a:endParaRPr b="1"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" name="Google Shape;60;p13"/>
          <p:cNvSpPr/>
          <p:nvPr/>
        </p:nvSpPr>
        <p:spPr>
          <a:xfrm rot="10800000">
            <a:off x="1691558" y="4279202"/>
            <a:ext cx="5705400" cy="5037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D22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1461663" y="1739388"/>
            <a:ext cx="62148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Tracking ASEAN’s Happiness Score:</a:t>
            </a:r>
            <a:endParaRPr b="1"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highlight>
                  <a:srgbClr val="37474F"/>
                </a:highlight>
                <a:latin typeface="Roboto Mono"/>
                <a:ea typeface="Roboto Mono"/>
                <a:cs typeface="Roboto Mono"/>
                <a:sym typeface="Roboto Mono"/>
              </a:rPr>
              <a:t>Before and After Covid-19 Outbreak</a:t>
            </a:r>
            <a:endParaRPr b="1" sz="2000">
              <a:solidFill>
                <a:schemeClr val="lt1"/>
              </a:solidFill>
              <a:highlight>
                <a:srgbClr val="37474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691550" y="4279200"/>
            <a:ext cx="57054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A research by Group O, section Hamburg.</a:t>
            </a:r>
            <a:endParaRPr sz="16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63" name="Google Shape;63;p13"/>
          <p:cNvGrpSpPr/>
          <p:nvPr/>
        </p:nvGrpSpPr>
        <p:grpSpPr>
          <a:xfrm>
            <a:off x="7452242" y="278395"/>
            <a:ext cx="440348" cy="489354"/>
            <a:chOff x="4038950" y="1664675"/>
            <a:chExt cx="737725" cy="887475"/>
          </a:xfrm>
        </p:grpSpPr>
        <p:sp>
          <p:nvSpPr>
            <p:cNvPr id="64" name="Google Shape;64;p13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rgbClr val="1D22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rgbClr val="1D22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rgbClr val="1D22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/>
          <p:nvPr/>
        </p:nvSpPr>
        <p:spPr>
          <a:xfrm flipH="1">
            <a:off x="2684250" y="3685700"/>
            <a:ext cx="3623100" cy="1092300"/>
          </a:xfrm>
          <a:prstGeom prst="roundRect">
            <a:avLst>
              <a:gd fmla="val 50000" name="adj"/>
            </a:avLst>
          </a:prstGeom>
          <a:solidFill>
            <a:srgbClr val="1D2236"/>
          </a:solidFill>
          <a:ln cap="flat" cmpd="sng" w="19050">
            <a:solidFill>
              <a:srgbClr val="1D22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4" name="Google Shape;174;p22"/>
          <p:cNvSpPr/>
          <p:nvPr/>
        </p:nvSpPr>
        <p:spPr>
          <a:xfrm flipH="1">
            <a:off x="5080650" y="2371300"/>
            <a:ext cx="3623100" cy="1092300"/>
          </a:xfrm>
          <a:prstGeom prst="roundRect">
            <a:avLst>
              <a:gd fmla="val 50000" name="adj"/>
            </a:avLst>
          </a:prstGeom>
          <a:solidFill>
            <a:srgbClr val="1D2236"/>
          </a:solidFill>
          <a:ln cap="flat" cmpd="sng" w="19050">
            <a:solidFill>
              <a:srgbClr val="1D22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5" name="Google Shape;175;p22"/>
          <p:cNvSpPr/>
          <p:nvPr/>
        </p:nvSpPr>
        <p:spPr>
          <a:xfrm flipH="1">
            <a:off x="219575" y="2371300"/>
            <a:ext cx="3623100" cy="1092300"/>
          </a:xfrm>
          <a:prstGeom prst="roundRect">
            <a:avLst>
              <a:gd fmla="val 50000" name="adj"/>
            </a:avLst>
          </a:prstGeom>
          <a:solidFill>
            <a:srgbClr val="1D2236"/>
          </a:solidFill>
          <a:ln cap="flat" cmpd="sng" w="19050">
            <a:solidFill>
              <a:srgbClr val="1D22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6" name="Google Shape;176;p22"/>
          <p:cNvSpPr/>
          <p:nvPr/>
        </p:nvSpPr>
        <p:spPr>
          <a:xfrm flipH="1">
            <a:off x="219450" y="1259400"/>
            <a:ext cx="8484300" cy="889800"/>
          </a:xfrm>
          <a:prstGeom prst="roundRect">
            <a:avLst>
              <a:gd fmla="val 50000" name="adj"/>
            </a:avLst>
          </a:prstGeom>
          <a:solidFill>
            <a:srgbClr val="1D2236"/>
          </a:solidFill>
          <a:ln cap="flat" cmpd="sng" w="19050">
            <a:solidFill>
              <a:srgbClr val="1D22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7" name="Google Shape;177;p22"/>
          <p:cNvSpPr/>
          <p:nvPr/>
        </p:nvSpPr>
        <p:spPr>
          <a:xfrm flipH="1">
            <a:off x="295775" y="2295100"/>
            <a:ext cx="3623100" cy="10923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D22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PERCEPTIONS OF CORRUPTION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Governments should be transparent and accountable in their policies and practices to increase public trust.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8" name="Google Shape;178;p22"/>
          <p:cNvSpPr/>
          <p:nvPr/>
        </p:nvSpPr>
        <p:spPr>
          <a:xfrm flipH="1">
            <a:off x="2760450" y="3609500"/>
            <a:ext cx="3623100" cy="10923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D22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HEALTHY LIFE EXPECTANCY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Improving healthcare systems, reducing pollution, and promoting a healthy lifestyle.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9" name="Google Shape;179;p22"/>
          <p:cNvSpPr/>
          <p:nvPr/>
        </p:nvSpPr>
        <p:spPr>
          <a:xfrm flipH="1">
            <a:off x="5156850" y="2295100"/>
            <a:ext cx="3623100" cy="10923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D22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SOCIAL SUPPORT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000"/>
              <a:buFont typeface="Roboto Mono"/>
              <a:buChar char="●"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Promoting community engagement and social programs that strengthen social ties.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0" y="22485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highlight>
                  <a:srgbClr val="37474F"/>
                </a:highlight>
                <a:latin typeface="Roboto Mono"/>
                <a:ea typeface="Roboto Mono"/>
                <a:cs typeface="Roboto Mono"/>
                <a:sym typeface="Roboto Mono"/>
              </a:rPr>
              <a:t>RECOMMENDATIONS</a:t>
            </a:r>
            <a:endParaRPr b="1" sz="1800">
              <a:solidFill>
                <a:schemeClr val="lt1"/>
              </a:solidFill>
              <a:highlight>
                <a:srgbClr val="37474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1" name="Google Shape;181;p22"/>
          <p:cNvSpPr/>
          <p:nvPr/>
        </p:nvSpPr>
        <p:spPr>
          <a:xfrm flipH="1">
            <a:off x="295650" y="1183200"/>
            <a:ext cx="8484300" cy="8898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D22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To improve low happiness scores, countries must </a:t>
            </a:r>
            <a:r>
              <a:rPr lang="en" sz="1100">
                <a:solidFill>
                  <a:schemeClr val="lt1"/>
                </a:solidFill>
                <a:highlight>
                  <a:srgbClr val="37474F"/>
                </a:highlight>
                <a:latin typeface="Roboto Mono SemiBold"/>
                <a:ea typeface="Roboto Mono SemiBold"/>
                <a:cs typeface="Roboto Mono SemiBold"/>
                <a:sym typeface="Roboto Mono SemiBold"/>
              </a:rPr>
              <a:t>implement appropriate policies based on key factors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that affect their society. Therefore, governments must conduct careful evaluations and consider effective policies that are tailored to the challenges faced by their society.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/>
          <p:nvPr/>
        </p:nvSpPr>
        <p:spPr>
          <a:xfrm>
            <a:off x="499550" y="194675"/>
            <a:ext cx="8067000" cy="4488900"/>
          </a:xfrm>
          <a:prstGeom prst="rect">
            <a:avLst/>
          </a:prstGeom>
          <a:solidFill>
            <a:srgbClr val="1D2236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343" y="122025"/>
            <a:ext cx="8067107" cy="448891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 txBox="1"/>
          <p:nvPr/>
        </p:nvSpPr>
        <p:spPr>
          <a:xfrm>
            <a:off x="499550" y="4723800"/>
            <a:ext cx="81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 Medium"/>
                <a:ea typeface="Roboto Mono Medium"/>
                <a:cs typeface="Roboto Mono Medium"/>
                <a:sym typeface="Roboto Mono Medium"/>
              </a:rPr>
              <a:t>Click </a:t>
            </a:r>
            <a:r>
              <a:rPr lang="en" sz="1200" u="sng">
                <a:solidFill>
                  <a:schemeClr val="hlink"/>
                </a:solidFill>
                <a:latin typeface="Roboto Mono Medium"/>
                <a:ea typeface="Roboto Mono Medium"/>
                <a:cs typeface="Roboto Mono Medium"/>
                <a:sym typeface="Roboto Mono Medium"/>
                <a:hlinkClick r:id="rId4"/>
              </a:rPr>
              <a:t>here</a:t>
            </a:r>
            <a:r>
              <a:rPr lang="en" sz="1200"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" sz="1200">
                <a:latin typeface="Roboto Mono Medium"/>
                <a:ea typeface="Roboto Mono Medium"/>
                <a:cs typeface="Roboto Mono Medium"/>
                <a:sym typeface="Roboto Mono Medium"/>
              </a:rPr>
              <a:t>to see the interactive dashboard</a:t>
            </a:r>
            <a:endParaRPr sz="12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/>
        </p:nvSpPr>
        <p:spPr>
          <a:xfrm>
            <a:off x="1202400" y="2171550"/>
            <a:ext cx="6739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THANK YOU</a:t>
            </a:r>
            <a:endParaRPr b="1" sz="4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1620150" y="1051050"/>
            <a:ext cx="590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"Basically, happiness must be created, in this case, policies towards key factors can be a way to get there."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/>
        </p:nvSpPr>
        <p:spPr>
          <a:xfrm>
            <a:off x="498450" y="272200"/>
            <a:ext cx="8147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oboto Mono"/>
                <a:ea typeface="Roboto Mono"/>
                <a:cs typeface="Roboto Mono"/>
                <a:sym typeface="Roboto Mono"/>
              </a:rPr>
              <a:t>APPENDIX</a:t>
            </a:r>
            <a:endParaRPr b="1" sz="1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 Mono"/>
              <a:buAutoNum type="arabicPeriod"/>
            </a:pPr>
            <a:r>
              <a:rPr b="1" lang="en" sz="19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Data </a:t>
            </a:r>
            <a:endParaRPr b="1" sz="19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 Mono"/>
              <a:buAutoNum type="arabicPeriod"/>
            </a:pPr>
            <a:r>
              <a:rPr b="1" lang="en" sz="19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Script</a:t>
            </a:r>
            <a:endParaRPr b="1" sz="19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6784905" y="1962905"/>
            <a:ext cx="1461600" cy="1384800"/>
          </a:xfrm>
          <a:prstGeom prst="rect">
            <a:avLst/>
          </a:prstGeom>
          <a:solidFill>
            <a:srgbClr val="1D2236"/>
          </a:solidFill>
          <a:ln cap="flat" cmpd="sng" w="19050">
            <a:solidFill>
              <a:srgbClr val="1D22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4790530" y="1962905"/>
            <a:ext cx="1461600" cy="1384800"/>
          </a:xfrm>
          <a:prstGeom prst="rect">
            <a:avLst/>
          </a:prstGeom>
          <a:solidFill>
            <a:srgbClr val="1D2236"/>
          </a:solidFill>
          <a:ln cap="flat" cmpd="sng" w="19050">
            <a:solidFill>
              <a:srgbClr val="1D22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2796142" y="1962905"/>
            <a:ext cx="1461600" cy="1384800"/>
          </a:xfrm>
          <a:prstGeom prst="rect">
            <a:avLst/>
          </a:prstGeom>
          <a:solidFill>
            <a:srgbClr val="1D2236"/>
          </a:solidFill>
          <a:ln cap="flat" cmpd="sng" w="19050">
            <a:solidFill>
              <a:srgbClr val="1D22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801780" y="1962905"/>
            <a:ext cx="1461600" cy="1384800"/>
          </a:xfrm>
          <a:prstGeom prst="rect">
            <a:avLst/>
          </a:prstGeom>
          <a:solidFill>
            <a:srgbClr val="1D2236"/>
          </a:solidFill>
          <a:ln cap="flat" cmpd="sng" w="19050">
            <a:solidFill>
              <a:srgbClr val="1D22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 rot="10800000">
            <a:off x="660948" y="365284"/>
            <a:ext cx="3138300" cy="503700"/>
          </a:xfrm>
          <a:prstGeom prst="roundRect">
            <a:avLst>
              <a:gd fmla="val 50000" name="adj"/>
            </a:avLst>
          </a:prstGeom>
          <a:solidFill>
            <a:srgbClr val="1D2236"/>
          </a:solidFill>
          <a:ln cap="flat" cmpd="sng" w="19050">
            <a:solidFill>
              <a:srgbClr val="1D22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 rot="10800000">
            <a:off x="737148" y="289084"/>
            <a:ext cx="3138300" cy="5037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D22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737101" y="282900"/>
            <a:ext cx="31383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Team Members</a:t>
            </a:r>
            <a:endParaRPr b="1" sz="16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2872342" y="1886705"/>
            <a:ext cx="1461600" cy="1384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1D22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3">
            <a:alphaModFix/>
          </a:blip>
          <a:srcRect b="8040" l="34916" r="33504" t="20865"/>
          <a:stretch/>
        </p:blipFill>
        <p:spPr>
          <a:xfrm>
            <a:off x="2894425" y="1163600"/>
            <a:ext cx="1417450" cy="2114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</p:pic>
      <p:sp>
        <p:nvSpPr>
          <p:cNvPr id="80" name="Google Shape;80;p14"/>
          <p:cNvSpPr/>
          <p:nvPr/>
        </p:nvSpPr>
        <p:spPr>
          <a:xfrm>
            <a:off x="4866730" y="1886705"/>
            <a:ext cx="1461600" cy="1384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1D22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6861105" y="1886705"/>
            <a:ext cx="1461600" cy="1384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1D22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877980" y="1886705"/>
            <a:ext cx="1461600" cy="1384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1D22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2612575" y="3544100"/>
            <a:ext cx="19596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Data Cleaning &amp; Analysis</a:t>
            </a:r>
            <a:endParaRPr b="1" sz="1000">
              <a:solidFill>
                <a:srgbClr val="37474F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b="1" lang="en" sz="1000">
                <a:solidFill>
                  <a:srgbClr val="37474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Ridho Muhammad Syahputra</a:t>
            </a:r>
            <a:endParaRPr b="1" sz="1000">
              <a:solidFill>
                <a:srgbClr val="37474F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4617725" y="3544100"/>
            <a:ext cx="19596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Data Analysis &amp; Visualization</a:t>
            </a:r>
            <a:endParaRPr b="1" sz="1000">
              <a:solidFill>
                <a:srgbClr val="37474F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b="1" lang="en" sz="1000">
                <a:solidFill>
                  <a:srgbClr val="37474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Dina Kurniawati</a:t>
            </a:r>
            <a:endParaRPr b="1" sz="1000">
              <a:solidFill>
                <a:srgbClr val="37474F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6555425" y="3544100"/>
            <a:ext cx="19596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Data Visualization</a:t>
            </a:r>
            <a:endParaRPr b="1" sz="1000">
              <a:solidFill>
                <a:srgbClr val="37474F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b="1" lang="en" sz="1000">
                <a:solidFill>
                  <a:srgbClr val="37474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Satriyo Sidik Ibrahim</a:t>
            </a:r>
            <a:endParaRPr b="1" sz="1000">
              <a:solidFill>
                <a:srgbClr val="37474F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628975" y="3544100"/>
            <a:ext cx="19596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Project Lead</a:t>
            </a:r>
            <a:endParaRPr b="1" sz="1000">
              <a:solidFill>
                <a:srgbClr val="37474F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b="1" lang="en" sz="1000">
                <a:solidFill>
                  <a:srgbClr val="37474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Ellizartama Taufik Hadimulyo</a:t>
            </a:r>
            <a:endParaRPr b="1" sz="1000">
              <a:solidFill>
                <a:srgbClr val="37474F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843" y="1042704"/>
            <a:ext cx="1492450" cy="223504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8" name="Google Shape;8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7876" y="1056425"/>
            <a:ext cx="1878298" cy="2235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9" name="Google Shape;89;p14"/>
          <p:cNvPicPr preferRelativeResize="0"/>
          <p:nvPr/>
        </p:nvPicPr>
        <p:blipFill rotWithShape="1">
          <a:blip r:embed="rId6">
            <a:alphaModFix/>
          </a:blip>
          <a:srcRect b="5562" l="0" r="0" t="0"/>
          <a:stretch/>
        </p:blipFill>
        <p:spPr>
          <a:xfrm>
            <a:off x="4835875" y="1167650"/>
            <a:ext cx="1492450" cy="21141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 flipH="1">
            <a:off x="131850" y="4486462"/>
            <a:ext cx="8727900" cy="630900"/>
          </a:xfrm>
          <a:prstGeom prst="roundRect">
            <a:avLst>
              <a:gd fmla="val 50000" name="adj"/>
            </a:avLst>
          </a:prstGeom>
          <a:solidFill>
            <a:srgbClr val="1D2236"/>
          </a:solidFill>
          <a:ln cap="flat" cmpd="sng" w="19050">
            <a:solidFill>
              <a:srgbClr val="1D22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1040400" y="327398"/>
            <a:ext cx="6910800" cy="4033200"/>
          </a:xfrm>
          <a:prstGeom prst="rect">
            <a:avLst/>
          </a:prstGeom>
          <a:solidFill>
            <a:srgbClr val="1D22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 flipH="1">
            <a:off x="208050" y="4410262"/>
            <a:ext cx="8727900" cy="6309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D22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As the world grappled with the Covid-19 outbreak in 2020, the ASEAN countries were not spared from its impact on the overall quality of life. Thus, this research aims to urge the respective authorities to </a:t>
            </a:r>
            <a:r>
              <a:rPr lang="en" sz="1000">
                <a:solidFill>
                  <a:schemeClr val="lt1"/>
                </a:solidFill>
                <a:highlight>
                  <a:srgbClr val="37474F"/>
                </a:highlight>
                <a:latin typeface="Roboto Mono SemiBold"/>
                <a:ea typeface="Roboto Mono SemiBold"/>
                <a:cs typeface="Roboto Mono SemiBold"/>
                <a:sym typeface="Roboto Mono SemiBold"/>
              </a:rPr>
              <a:t>implement policies that prioritize the enhancement of happiness score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 their respective nations.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4425"/>
          <a:stretch/>
        </p:blipFill>
        <p:spPr>
          <a:xfrm>
            <a:off x="1116600" y="251198"/>
            <a:ext cx="6910798" cy="4033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1116600" y="-72802"/>
            <a:ext cx="691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7474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Average Rank per Country</a:t>
            </a:r>
            <a:endParaRPr b="1" sz="1200">
              <a:solidFill>
                <a:srgbClr val="37474F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4400" y="251186"/>
            <a:ext cx="1143000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158500" y="434250"/>
            <a:ext cx="3778200" cy="2424900"/>
          </a:xfrm>
          <a:prstGeom prst="rect">
            <a:avLst/>
          </a:prstGeom>
          <a:solidFill>
            <a:srgbClr val="1D22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 rot="10800000">
            <a:off x="1527450" y="3249075"/>
            <a:ext cx="6012900" cy="1330200"/>
          </a:xfrm>
          <a:prstGeom prst="roundRect">
            <a:avLst>
              <a:gd fmla="val 50000" name="adj"/>
            </a:avLst>
          </a:prstGeom>
          <a:solidFill>
            <a:srgbClr val="1D2236"/>
          </a:solidFill>
          <a:ln cap="flat" cmpd="sng" w="19050">
            <a:solidFill>
              <a:srgbClr val="1D22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4167075" y="677525"/>
            <a:ext cx="4616700" cy="2136300"/>
          </a:xfrm>
          <a:prstGeom prst="rect">
            <a:avLst/>
          </a:prstGeom>
          <a:solidFill>
            <a:srgbClr val="1D22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198" y="601329"/>
            <a:ext cx="4616772" cy="21363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8" name="Google Shape;108;p16"/>
          <p:cNvSpPr/>
          <p:nvPr/>
        </p:nvSpPr>
        <p:spPr>
          <a:xfrm>
            <a:off x="4475845" y="742474"/>
            <a:ext cx="1407600" cy="1875900"/>
          </a:xfrm>
          <a:prstGeom prst="rect">
            <a:avLst/>
          </a:prstGeom>
          <a:noFill/>
          <a:ln cap="flat" cmpd="sng" w="28575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4243275" y="327077"/>
            <a:ext cx="461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Avg Happiness Score Before-After Outbreak</a:t>
            </a:r>
            <a:endParaRPr b="1" sz="1000">
              <a:solidFill>
                <a:srgbClr val="37474F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0" name="Google Shape;110;p16"/>
          <p:cNvSpPr/>
          <p:nvPr/>
        </p:nvSpPr>
        <p:spPr>
          <a:xfrm flipH="1">
            <a:off x="1603650" y="3172875"/>
            <a:ext cx="6012900" cy="13302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D22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These visualizations indicate that several countries are experiencing the decline in happiness score from 2018 to 2022.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highlight>
                  <a:srgbClr val="37474F"/>
                </a:highlight>
                <a:latin typeface="Roboto Mono SemiBold"/>
                <a:ea typeface="Roboto Mono SemiBold"/>
                <a:cs typeface="Roboto Mono SemiBold"/>
                <a:sym typeface="Roboto Mono SemiBold"/>
              </a:rPr>
              <a:t>2018-2019 = Before Outbreak | 2020-2022 = After Outbreak</a:t>
            </a:r>
            <a:endParaRPr sz="1100">
              <a:solidFill>
                <a:schemeClr val="lt1"/>
              </a:solidFill>
              <a:highlight>
                <a:srgbClr val="37474F"/>
              </a:highlight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704" y="358056"/>
            <a:ext cx="3778175" cy="24247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>
            <a:off x="588288" y="518350"/>
            <a:ext cx="3026100" cy="2136600"/>
          </a:xfrm>
          <a:prstGeom prst="rect">
            <a:avLst/>
          </a:prstGeom>
          <a:solidFill>
            <a:srgbClr val="1D22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5264100" y="508009"/>
            <a:ext cx="3088800" cy="2134800"/>
          </a:xfrm>
          <a:prstGeom prst="rect">
            <a:avLst/>
          </a:prstGeom>
          <a:solidFill>
            <a:srgbClr val="1D22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 rot="10800000">
            <a:off x="321300" y="3976100"/>
            <a:ext cx="8349000" cy="795600"/>
          </a:xfrm>
          <a:prstGeom prst="roundRect">
            <a:avLst>
              <a:gd fmla="val 50000" name="adj"/>
            </a:avLst>
          </a:prstGeom>
          <a:solidFill>
            <a:srgbClr val="1D2236"/>
          </a:solidFill>
          <a:ln cap="flat" cmpd="sng" w="19050">
            <a:solidFill>
              <a:srgbClr val="1D22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7"/>
          <p:cNvGrpSpPr/>
          <p:nvPr/>
        </p:nvGrpSpPr>
        <p:grpSpPr>
          <a:xfrm>
            <a:off x="4855338" y="2896851"/>
            <a:ext cx="3783300" cy="837350"/>
            <a:chOff x="687950" y="3522150"/>
            <a:chExt cx="3783300" cy="837350"/>
          </a:xfrm>
        </p:grpSpPr>
        <p:sp>
          <p:nvSpPr>
            <p:cNvPr id="120" name="Google Shape;120;p17"/>
            <p:cNvSpPr/>
            <p:nvPr/>
          </p:nvSpPr>
          <p:spPr>
            <a:xfrm>
              <a:off x="2088050" y="3587050"/>
              <a:ext cx="2383200" cy="768300"/>
            </a:xfrm>
            <a:prstGeom prst="rect">
              <a:avLst/>
            </a:prstGeom>
            <a:solidFill>
              <a:srgbClr val="1D22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 rot="-5400000">
              <a:off x="1160638" y="3049463"/>
              <a:ext cx="837350" cy="1782725"/>
            </a:xfrm>
            <a:prstGeom prst="flowChartOffpageConnector">
              <a:avLst/>
            </a:prstGeom>
            <a:solidFill>
              <a:srgbClr val="1D22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17"/>
          <p:cNvGrpSpPr/>
          <p:nvPr/>
        </p:nvGrpSpPr>
        <p:grpSpPr>
          <a:xfrm>
            <a:off x="247725" y="2858758"/>
            <a:ext cx="3783300" cy="837350"/>
            <a:chOff x="687950" y="3522150"/>
            <a:chExt cx="3783300" cy="837350"/>
          </a:xfrm>
        </p:grpSpPr>
        <p:sp>
          <p:nvSpPr>
            <p:cNvPr id="123" name="Google Shape;123;p17"/>
            <p:cNvSpPr/>
            <p:nvPr/>
          </p:nvSpPr>
          <p:spPr>
            <a:xfrm>
              <a:off x="2088050" y="3587050"/>
              <a:ext cx="2383200" cy="768300"/>
            </a:xfrm>
            <a:prstGeom prst="rect">
              <a:avLst/>
            </a:prstGeom>
            <a:solidFill>
              <a:srgbClr val="1D22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 rot="-5400000">
              <a:off x="1160638" y="3049463"/>
              <a:ext cx="837350" cy="1782725"/>
            </a:xfrm>
            <a:prstGeom prst="flowChartOffpageConnector">
              <a:avLst/>
            </a:prstGeom>
            <a:solidFill>
              <a:srgbClr val="1D22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7"/>
          <p:cNvSpPr/>
          <p:nvPr/>
        </p:nvSpPr>
        <p:spPr>
          <a:xfrm>
            <a:off x="1724000" y="2849511"/>
            <a:ext cx="2383200" cy="768300"/>
          </a:xfrm>
          <a:prstGeom prst="rect">
            <a:avLst/>
          </a:prstGeom>
          <a:solidFill>
            <a:srgbClr val="3747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 rot="-5400000">
            <a:off x="796588" y="2311924"/>
            <a:ext cx="837350" cy="1782725"/>
          </a:xfrm>
          <a:prstGeom prst="flowChartOffpageConnector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323900" y="2844561"/>
            <a:ext cx="14001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BEFORE OUTBREAK</a:t>
            </a:r>
            <a:endParaRPr b="1"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1980850" y="2849511"/>
            <a:ext cx="21264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 Mono Medium"/>
              <a:buChar char="●"/>
            </a:pPr>
            <a:r>
              <a:rPr lang="en" sz="700">
                <a:solidFill>
                  <a:schemeClr val="lt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GDP PER CAPITA</a:t>
            </a:r>
            <a:endParaRPr sz="700">
              <a:solidFill>
                <a:schemeClr val="lt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 Mono Medium"/>
              <a:buChar char="●"/>
            </a:pPr>
            <a:r>
              <a:rPr lang="en" sz="700">
                <a:solidFill>
                  <a:schemeClr val="lt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SOCIAL SUPPORT</a:t>
            </a:r>
            <a:endParaRPr sz="700">
              <a:solidFill>
                <a:schemeClr val="lt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 Mono Medium"/>
              <a:buChar char="●"/>
            </a:pPr>
            <a:r>
              <a:rPr lang="en" sz="700">
                <a:solidFill>
                  <a:schemeClr val="lt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HEALTHY LIFE EXPECTANCY</a:t>
            </a:r>
            <a:endParaRPr sz="700">
              <a:solidFill>
                <a:schemeClr val="lt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6336563" y="2885549"/>
            <a:ext cx="2383200" cy="768300"/>
          </a:xfrm>
          <a:prstGeom prst="rect">
            <a:avLst/>
          </a:prstGeom>
          <a:solidFill>
            <a:srgbClr val="3747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 rot="-5400000">
            <a:off x="5409150" y="2347961"/>
            <a:ext cx="837350" cy="1782725"/>
          </a:xfrm>
          <a:prstGeom prst="flowChartOffpageConnector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4936463" y="2880599"/>
            <a:ext cx="14001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AFTER </a:t>
            </a:r>
            <a:r>
              <a:rPr b="1"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OUTBREAK</a:t>
            </a:r>
            <a:endParaRPr b="1"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6593413" y="2885549"/>
            <a:ext cx="21264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 Mono Medium"/>
              <a:buChar char="●"/>
            </a:pPr>
            <a:r>
              <a:rPr lang="en" sz="700">
                <a:solidFill>
                  <a:schemeClr val="lt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GDP PER CAPITA</a:t>
            </a:r>
            <a:endParaRPr sz="700">
              <a:solidFill>
                <a:schemeClr val="lt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 Mono Medium"/>
              <a:buChar char="●"/>
            </a:pPr>
            <a:r>
              <a:rPr lang="en" sz="700">
                <a:solidFill>
                  <a:schemeClr val="lt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SOCIAL SUPPORT</a:t>
            </a:r>
            <a:endParaRPr sz="700">
              <a:solidFill>
                <a:schemeClr val="lt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 Mono Medium"/>
              <a:buChar char="●"/>
            </a:pPr>
            <a:r>
              <a:rPr lang="en" sz="700">
                <a:solidFill>
                  <a:schemeClr val="lt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HEALTHY LIFE EXPECTANCY</a:t>
            </a:r>
            <a:endParaRPr sz="700">
              <a:solidFill>
                <a:schemeClr val="lt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 Mono Medium"/>
              <a:buChar char="●"/>
            </a:pPr>
            <a:r>
              <a:rPr lang="en" sz="700">
                <a:solidFill>
                  <a:schemeClr val="lt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PERCEPTIONS OF CORRUPTION</a:t>
            </a:r>
            <a:endParaRPr sz="700">
              <a:solidFill>
                <a:schemeClr val="lt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 Mono Medium"/>
              <a:buChar char="●"/>
            </a:pPr>
            <a:r>
              <a:rPr lang="en" sz="700">
                <a:solidFill>
                  <a:schemeClr val="lt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GENEROSITY</a:t>
            </a:r>
            <a:endParaRPr sz="700">
              <a:solidFill>
                <a:schemeClr val="lt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33" name="Google Shape;133;p17"/>
          <p:cNvSpPr/>
          <p:nvPr/>
        </p:nvSpPr>
        <p:spPr>
          <a:xfrm flipH="1">
            <a:off x="397500" y="3899900"/>
            <a:ext cx="8349000" cy="7956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D22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The decline in </a:t>
            </a:r>
            <a:r>
              <a:rPr lang="en" sz="1100">
                <a:solidFill>
                  <a:schemeClr val="lt1"/>
                </a:solidFill>
                <a:highlight>
                  <a:srgbClr val="37474F"/>
                </a:highlight>
                <a:latin typeface="Roboto Mono SemiBold"/>
                <a:ea typeface="Roboto Mono SemiBold"/>
                <a:cs typeface="Roboto Mono SemiBold"/>
                <a:sym typeface="Roboto Mono SemiBold"/>
              </a:rPr>
              <a:t>happiness score is related to several key factors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that differ between before and after the Covid-19 outbreak. The graphs above show the correlation of happiness score to its key factors.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75" y="440350"/>
            <a:ext cx="3025975" cy="213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880" y="440288"/>
            <a:ext cx="3088720" cy="213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1603400" y="279900"/>
            <a:ext cx="5632500" cy="2910900"/>
          </a:xfrm>
          <a:prstGeom prst="rect">
            <a:avLst/>
          </a:prstGeom>
          <a:solidFill>
            <a:srgbClr val="1D22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 flipH="1">
            <a:off x="321300" y="3737325"/>
            <a:ext cx="8349000" cy="795600"/>
          </a:xfrm>
          <a:prstGeom prst="roundRect">
            <a:avLst>
              <a:gd fmla="val 50000" name="adj"/>
            </a:avLst>
          </a:prstGeom>
          <a:solidFill>
            <a:srgbClr val="1D2236"/>
          </a:solidFill>
          <a:ln cap="flat" cmpd="sng" w="19050">
            <a:solidFill>
              <a:srgbClr val="1D22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" name="Google Shape;142;p18"/>
          <p:cNvSpPr/>
          <p:nvPr/>
        </p:nvSpPr>
        <p:spPr>
          <a:xfrm flipH="1">
            <a:off x="397500" y="3661125"/>
            <a:ext cx="8349000" cy="7956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D22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Overview of </a:t>
            </a:r>
            <a:r>
              <a:rPr lang="en" sz="1100">
                <a:solidFill>
                  <a:schemeClr val="lt1"/>
                </a:solidFill>
                <a:highlight>
                  <a:srgbClr val="37474F"/>
                </a:highlight>
                <a:latin typeface="Roboto Mono SemiBold"/>
                <a:ea typeface="Roboto Mono SemiBold"/>
                <a:cs typeface="Roboto Mono SemiBold"/>
                <a:sym typeface="Roboto Mono SemiBold"/>
              </a:rPr>
              <a:t>3 ASEAN countries with the lowest growth of happiness score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 relation to their 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happiness condition 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before and after Covid-19 outbreak.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600" y="203700"/>
            <a:ext cx="5632400" cy="2911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4" name="Google Shape;144;p18"/>
          <p:cNvSpPr/>
          <p:nvPr/>
        </p:nvSpPr>
        <p:spPr>
          <a:xfrm>
            <a:off x="1996300" y="1986100"/>
            <a:ext cx="3340800" cy="651900"/>
          </a:xfrm>
          <a:prstGeom prst="rect">
            <a:avLst/>
          </a:prstGeom>
          <a:noFill/>
          <a:ln cap="flat" cmpd="sng" w="28575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/>
          <p:nvPr/>
        </p:nvSpPr>
        <p:spPr>
          <a:xfrm>
            <a:off x="4802125" y="521392"/>
            <a:ext cx="3984900" cy="4082400"/>
          </a:xfrm>
          <a:prstGeom prst="rect">
            <a:avLst/>
          </a:prstGeom>
          <a:solidFill>
            <a:srgbClr val="1D22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 flipH="1">
            <a:off x="148625" y="1175700"/>
            <a:ext cx="4090200" cy="2944500"/>
          </a:xfrm>
          <a:prstGeom prst="roundRect">
            <a:avLst>
              <a:gd fmla="val 50000" name="adj"/>
            </a:avLst>
          </a:prstGeom>
          <a:solidFill>
            <a:srgbClr val="1D2236"/>
          </a:solidFill>
          <a:ln cap="flat" cmpd="sng" w="19050">
            <a:solidFill>
              <a:srgbClr val="1D22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37474F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1" name="Google Shape;151;p19"/>
          <p:cNvSpPr/>
          <p:nvPr/>
        </p:nvSpPr>
        <p:spPr>
          <a:xfrm flipH="1">
            <a:off x="224825" y="1099500"/>
            <a:ext cx="4090200" cy="29445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D22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7474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MALAYSIA should focus on improving 3 key factors to enhance its happiness score:</a:t>
            </a:r>
            <a:endParaRPr b="1" sz="1200">
              <a:solidFill>
                <a:srgbClr val="37474F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Roboto Mono"/>
              <a:buAutoNum type="arabicPeriod"/>
            </a:pPr>
            <a:r>
              <a:rPr b="1" lang="en" sz="1200">
                <a:solidFill>
                  <a:srgbClr val="37474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PERCEPTIONS OF CORRUPTION</a:t>
            </a:r>
            <a:endParaRPr b="1" sz="1200">
              <a:solidFill>
                <a:srgbClr val="37474F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Roboto Mono"/>
              <a:buAutoNum type="arabicPeriod"/>
            </a:pPr>
            <a:r>
              <a:rPr b="1" lang="en" sz="1200">
                <a:solidFill>
                  <a:srgbClr val="37474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HEALTHY LIFE EXPECTANCY</a:t>
            </a:r>
            <a:endParaRPr b="1" sz="1200">
              <a:solidFill>
                <a:srgbClr val="37474F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Roboto Mono"/>
              <a:buAutoNum type="arabicPeriod"/>
            </a:pPr>
            <a:r>
              <a:rPr b="1" lang="en" sz="1200">
                <a:solidFill>
                  <a:srgbClr val="37474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SOCIAL SUPPORT</a:t>
            </a:r>
            <a:endParaRPr sz="700">
              <a:solidFill>
                <a:srgbClr val="37474F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103" y="448150"/>
            <a:ext cx="3984823" cy="408235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/>
          <p:nvPr/>
        </p:nvSpPr>
        <p:spPr>
          <a:xfrm>
            <a:off x="4776150" y="428787"/>
            <a:ext cx="4019700" cy="4303500"/>
          </a:xfrm>
          <a:prstGeom prst="rect">
            <a:avLst/>
          </a:prstGeom>
          <a:solidFill>
            <a:srgbClr val="1D22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 flipH="1">
            <a:off x="148625" y="1175700"/>
            <a:ext cx="4090200" cy="2944500"/>
          </a:xfrm>
          <a:prstGeom prst="roundRect">
            <a:avLst>
              <a:gd fmla="val 50000" name="adj"/>
            </a:avLst>
          </a:prstGeom>
          <a:solidFill>
            <a:srgbClr val="1D2236"/>
          </a:solidFill>
          <a:ln cap="flat" cmpd="sng" w="19050">
            <a:solidFill>
              <a:srgbClr val="1D22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37474F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9" name="Google Shape;159;p20"/>
          <p:cNvSpPr/>
          <p:nvPr/>
        </p:nvSpPr>
        <p:spPr>
          <a:xfrm flipH="1">
            <a:off x="224825" y="1099500"/>
            <a:ext cx="4090200" cy="29445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D22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7474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MYANMAR should focus on improving 3 key factors to enhance its happiness score:</a:t>
            </a:r>
            <a:endParaRPr b="1" sz="1200">
              <a:solidFill>
                <a:srgbClr val="37474F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Roboto Mono"/>
              <a:buAutoNum type="arabicPeriod"/>
            </a:pPr>
            <a:r>
              <a:rPr b="1" lang="en" sz="1200">
                <a:solidFill>
                  <a:srgbClr val="37474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PERCEPTIONS OF CORRUPTION</a:t>
            </a:r>
            <a:endParaRPr b="1" sz="1200">
              <a:solidFill>
                <a:srgbClr val="37474F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Roboto Mono"/>
              <a:buAutoNum type="arabicPeriod"/>
            </a:pPr>
            <a:r>
              <a:rPr b="1" lang="en" sz="1200">
                <a:solidFill>
                  <a:srgbClr val="37474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HEALTHY LIFE EXPECTANCY</a:t>
            </a:r>
            <a:endParaRPr b="1" sz="1200">
              <a:solidFill>
                <a:srgbClr val="37474F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Roboto Mono"/>
              <a:buAutoNum type="arabicPeriod"/>
            </a:pPr>
            <a:r>
              <a:rPr b="1" lang="en" sz="1200">
                <a:solidFill>
                  <a:srgbClr val="37474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SOCIAL SUPPORT</a:t>
            </a:r>
            <a:endParaRPr sz="700">
              <a:solidFill>
                <a:srgbClr val="37474F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259" y="354825"/>
            <a:ext cx="4020090" cy="430365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/>
          <p:nvPr/>
        </p:nvSpPr>
        <p:spPr>
          <a:xfrm>
            <a:off x="4877875" y="358877"/>
            <a:ext cx="3828600" cy="4570500"/>
          </a:xfrm>
          <a:prstGeom prst="rect">
            <a:avLst/>
          </a:prstGeom>
          <a:solidFill>
            <a:srgbClr val="1D22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 flipH="1">
            <a:off x="148625" y="1175700"/>
            <a:ext cx="4090200" cy="2944500"/>
          </a:xfrm>
          <a:prstGeom prst="roundRect">
            <a:avLst>
              <a:gd fmla="val 50000" name="adj"/>
            </a:avLst>
          </a:prstGeom>
          <a:solidFill>
            <a:srgbClr val="1D2236"/>
          </a:solidFill>
          <a:ln cap="flat" cmpd="sng" w="19050">
            <a:solidFill>
              <a:srgbClr val="1D22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37474F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7" name="Google Shape;167;p21"/>
          <p:cNvSpPr/>
          <p:nvPr/>
        </p:nvSpPr>
        <p:spPr>
          <a:xfrm flipH="1">
            <a:off x="224825" y="1099500"/>
            <a:ext cx="4090200" cy="29445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1D22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7474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THAILAND</a:t>
            </a:r>
            <a:r>
              <a:rPr b="1" lang="en" sz="1200">
                <a:solidFill>
                  <a:srgbClr val="37474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should focus on improving 2 key factors to enhance its happiness score:</a:t>
            </a:r>
            <a:endParaRPr b="1" sz="1200">
              <a:solidFill>
                <a:srgbClr val="37474F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Roboto Mono"/>
              <a:buAutoNum type="arabicPeriod"/>
            </a:pPr>
            <a:r>
              <a:rPr b="1" lang="en" sz="1200">
                <a:solidFill>
                  <a:srgbClr val="37474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HEALTHY LIFE EXPECTANCY</a:t>
            </a:r>
            <a:endParaRPr b="1" sz="1200">
              <a:solidFill>
                <a:srgbClr val="37474F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Roboto Mono"/>
              <a:buAutoNum type="arabicPeriod"/>
            </a:pPr>
            <a:r>
              <a:rPr b="1" lang="en" sz="1200">
                <a:solidFill>
                  <a:srgbClr val="37474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SOCIAL SUPPORT</a:t>
            </a:r>
            <a:endParaRPr sz="700">
              <a:solidFill>
                <a:srgbClr val="37474F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8" name="Google Shape;16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262" y="280275"/>
            <a:ext cx="3828513" cy="457019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