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0"/>
  </p:notesMasterIdLst>
  <p:sldIdLst>
    <p:sldId id="256" r:id="rId2"/>
    <p:sldId id="257" r:id="rId3"/>
    <p:sldId id="277" r:id="rId4"/>
    <p:sldId id="278" r:id="rId5"/>
    <p:sldId id="292" r:id="rId6"/>
    <p:sldId id="289" r:id="rId7"/>
    <p:sldId id="291" r:id="rId8"/>
    <p:sldId id="290" r:id="rId9"/>
  </p:sldIdLst>
  <p:sldSz cx="9144000" cy="6858000" type="screen4x3"/>
  <p:notesSz cx="6851650" cy="9180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 showGuides="1">
      <p:cViewPr varScale="1">
        <p:scale>
          <a:sx n="93" d="100"/>
          <a:sy n="93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005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D2AF53-C961-4AA0-89C8-07DE04291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C43E7C-DF86-4400-B0AF-5974175CEB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ED0D40-F7D0-47B1-8ACA-8D320F4590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D6D0-F88B-44B0-9DF8-A0A3DA72F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1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F4E80-D556-4E62-B33F-10CEA10F8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3C954-B6D2-4D28-93B4-E970EC530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534-5E0E-4B22-A838-E4F3B10E1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B1A3E-3C69-4D17-8664-2EA25268B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74B71-1725-44AB-A000-845884B9FB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AFCD9-A49B-45D8-8B0A-D10D5EAC3A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2E2B3-7FF6-4672-9871-4587E3A8B1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688A5-39DD-427F-8C8D-F3A90B5154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0467E-9219-4DAD-AE53-66CBACAC95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DA2372-F1DC-43BA-B960-3C52FC7B5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4C3ACC-C02E-4AEA-979B-F93C783171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D2B37C-56F6-4045-B3BD-C4B49BD79B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B6FA-08D3-4A88-B7B7-A05345A28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HILL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7EBB2-5090-4958-BE66-2B8738A7B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LINEAR ALGEBRA </a:t>
            </a:r>
          </a:p>
        </p:txBody>
      </p:sp>
    </p:spTree>
    <p:extLst>
      <p:ext uri="{BB962C8B-B14F-4D97-AF65-F5344CB8AC3E}">
        <p14:creationId xmlns:p14="http://schemas.microsoft.com/office/powerpoint/2010/main" val="29381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633C-6CA4-41CF-9D20-40E9CE8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769D-CC46-4F5F-8E97-7435AE4B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ADITYA KUSHWHA</a:t>
            </a:r>
          </a:p>
          <a:p>
            <a:pPr marL="0" indent="0">
              <a:buNone/>
            </a:pPr>
            <a:r>
              <a:rPr lang="en-IN" dirty="0"/>
              <a:t>NEEL KASHYAP</a:t>
            </a:r>
          </a:p>
          <a:p>
            <a:pPr marL="0" indent="0">
              <a:buNone/>
            </a:pPr>
            <a:r>
              <a:rPr lang="en-IN" dirty="0"/>
              <a:t>RITHWIK MANDA</a:t>
            </a:r>
          </a:p>
          <a:p>
            <a:pPr marL="0" indent="0">
              <a:buNone/>
            </a:pPr>
            <a:r>
              <a:rPr lang="en-IN" dirty="0"/>
              <a:t>SATYAM SINHA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Hill Ciphers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5029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Lester Hill, 1929. Not used much, but is historically significant: first time linear algebra used in crypto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Use an </a:t>
            </a:r>
            <a:r>
              <a:rPr lang="en-US" sz="2000" i="1" dirty="0"/>
              <a:t>n</a:t>
            </a:r>
            <a:r>
              <a:rPr lang="en-US" sz="2000" dirty="0"/>
              <a:t> x </a:t>
            </a:r>
            <a:r>
              <a:rPr lang="en-US" sz="2000" i="1" dirty="0"/>
              <a:t>n</a:t>
            </a:r>
            <a:r>
              <a:rPr lang="en-US" sz="2000" dirty="0"/>
              <a:t> matrix M. Encrypt by breaking plaintext into blocks of length </a:t>
            </a:r>
            <a:r>
              <a:rPr lang="en-US" sz="2000" i="1" dirty="0"/>
              <a:t>n</a:t>
            </a:r>
            <a:r>
              <a:rPr lang="en-US" sz="2000" dirty="0"/>
              <a:t> (padding with x’s if needed) and multiplying each by M (mod 26).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Example: Encrypt “</a:t>
            </a:r>
            <a:r>
              <a:rPr lang="en-US" sz="1800" dirty="0" err="1">
                <a:effectLst/>
              </a:rPr>
              <a:t>hereissomeonetoencrypt</a:t>
            </a:r>
            <a:r>
              <a:rPr lang="en-US" sz="1800" dirty="0">
                <a:effectLst/>
              </a:rPr>
              <a:t>” using 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effectLst/>
                <a:latin typeface="Courier New" pitchFamily="49" charset="0"/>
              </a:rPr>
              <a:t>  her    </a:t>
            </a:r>
            <a:r>
              <a:rPr lang="en-US" sz="1800" b="1" dirty="0" err="1">
                <a:effectLst/>
                <a:latin typeface="Courier New" pitchFamily="49" charset="0"/>
              </a:rPr>
              <a:t>eis</a:t>
            </a:r>
            <a:r>
              <a:rPr lang="en-US" sz="1800" b="1" dirty="0">
                <a:effectLst/>
                <a:latin typeface="Courier New" pitchFamily="49" charset="0"/>
              </a:rPr>
              <a:t>   </a:t>
            </a:r>
            <a:r>
              <a:rPr lang="en-US" sz="1800" b="1" dirty="0" err="1">
                <a:effectLst/>
                <a:latin typeface="Courier New" pitchFamily="49" charset="0"/>
              </a:rPr>
              <a:t>som</a:t>
            </a:r>
            <a:r>
              <a:rPr lang="en-US" sz="1800" b="1" dirty="0">
                <a:effectLst/>
                <a:latin typeface="Courier New" pitchFamily="49" charset="0"/>
              </a:rPr>
              <a:t> eon </a:t>
            </a:r>
            <a:r>
              <a:rPr lang="en-US" sz="1800" b="1" dirty="0" err="1">
                <a:effectLst/>
                <a:latin typeface="Courier New" pitchFamily="49" charset="0"/>
              </a:rPr>
              <a:t>eto</a:t>
            </a:r>
            <a:r>
              <a:rPr lang="en-US" sz="1800" b="1" dirty="0">
                <a:effectLst/>
                <a:latin typeface="Courier New" pitchFamily="49" charset="0"/>
              </a:rPr>
              <a:t> enc </a:t>
            </a:r>
            <a:r>
              <a:rPr lang="en-US" sz="1800" b="1" dirty="0" err="1">
                <a:effectLst/>
                <a:latin typeface="Courier New" pitchFamily="49" charset="0"/>
              </a:rPr>
              <a:t>ryp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txx</a:t>
            </a:r>
            <a:endParaRPr lang="en-US" sz="1800" b="1" dirty="0">
              <a:effectLst/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000" b="1" dirty="0">
                <a:latin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</a:rPr>
              <a:t>7, 4, 17) (4, 8, 18)   …                      (19, 23, 23)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b="1" dirty="0">
                <a:latin typeface="Courier New" pitchFamily="49" charset="0"/>
              </a:rPr>
              <a:t>(2, 5, 25) (0, 2, 22)   …		       (0, 22, 15)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effectLst/>
                <a:latin typeface="Courier New" pitchFamily="49" charset="0"/>
              </a:rPr>
              <a:t>  </a:t>
            </a:r>
            <a:r>
              <a:rPr lang="en-US" sz="1800" b="1" dirty="0" err="1">
                <a:effectLst/>
                <a:latin typeface="Courier New" pitchFamily="49" charset="0"/>
              </a:rPr>
              <a:t>cfz</a:t>
            </a:r>
            <a:r>
              <a:rPr lang="en-US" sz="1800" b="1" dirty="0">
                <a:effectLst/>
                <a:latin typeface="Courier New" pitchFamily="49" charset="0"/>
              </a:rPr>
              <a:t>    </a:t>
            </a:r>
            <a:r>
              <a:rPr lang="en-US" sz="1800" b="1" dirty="0" err="1">
                <a:effectLst/>
                <a:latin typeface="Courier New" pitchFamily="49" charset="0"/>
              </a:rPr>
              <a:t>acw</a:t>
            </a:r>
            <a:r>
              <a:rPr lang="en-US" sz="1800" b="1" dirty="0">
                <a:effectLst/>
                <a:latin typeface="Courier New" pitchFamily="49" charset="0"/>
              </a:rPr>
              <a:t>   </a:t>
            </a:r>
            <a:r>
              <a:rPr lang="en-US" sz="1800" b="1" dirty="0" err="1">
                <a:effectLst/>
                <a:latin typeface="Courier New" pitchFamily="49" charset="0"/>
              </a:rPr>
              <a:t>yga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vns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ave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anc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sdd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awp</a:t>
            </a:r>
            <a:endParaRPr lang="en-US" sz="1800" b="1" dirty="0">
              <a:effectLst/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effectLst/>
              </a:rPr>
              <a:t>“CFZACWYGAVNSAVEANCSDDAWP”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92231"/>
              </p:ext>
            </p:extLst>
          </p:nvPr>
        </p:nvGraphicFramePr>
        <p:xfrm>
          <a:off x="914400" y="4191000"/>
          <a:ext cx="326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4" imgW="2692400" imgH="711200" progId="Equation.3">
                  <p:embed/>
                </p:oleObj>
              </mc:Choice>
              <mc:Fallback>
                <p:oleObj name="Equation" r:id="rId4" imgW="2692400" imgH="7112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3268663" cy="86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63410"/>
              </p:ext>
            </p:extLst>
          </p:nvPr>
        </p:nvGraphicFramePr>
        <p:xfrm>
          <a:off x="5486400" y="2514600"/>
          <a:ext cx="1647825" cy="112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6" imgW="1040948" imgH="710891" progId="Equation.3">
                  <p:embed/>
                </p:oleObj>
              </mc:Choice>
              <mc:Fallback>
                <p:oleObj name="Equation" r:id="rId6" imgW="1040948" imgH="710891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647825" cy="11246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Decrypting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Reverse the process, multiplying each block by M inverse (mod n)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i="1" dirty="0"/>
              <a:t>Theorem: </a:t>
            </a:r>
            <a:r>
              <a:rPr lang="en-US" dirty="0"/>
              <a:t>If a matrix M is invertible mod n, 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det</a:t>
            </a:r>
            <a:r>
              <a:rPr lang="en-US" dirty="0"/>
              <a:t>(M), n) = 1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BA362-D95C-4F52-BF65-3A67389F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9762"/>
            <a:ext cx="8001000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Modular matrix inverse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The Hill cipher requires us to invert a matrix mod 26.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For a 2x2 matrix, this is easy.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Many numerical packages allow us to invert a matrix, but using floating point numbers.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70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FA37CE-2793-4EDD-9F45-29A2A142F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640"/>
            <a:ext cx="8382000" cy="57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DD1A-1681-4520-BCBC-779050B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5709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5893</TotalTime>
  <Words>208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Equation</vt:lpstr>
      <vt:lpstr>HILL CIPHER</vt:lpstr>
      <vt:lpstr>GROUP MEMBERS : -</vt:lpstr>
      <vt:lpstr>Hill Ciphers</vt:lpstr>
      <vt:lpstr>Decrypting</vt:lpstr>
      <vt:lpstr>PowerPoint Presentation</vt:lpstr>
      <vt:lpstr>Modular matrix inverse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Boutell, Matthew R</dc:creator>
  <cp:lastModifiedBy>Rithwik Manda</cp:lastModifiedBy>
  <cp:revision>214</cp:revision>
  <cp:lastPrinted>1601-01-01T00:00:00Z</cp:lastPrinted>
  <dcterms:created xsi:type="dcterms:W3CDTF">1601-01-01T00:00:00Z</dcterms:created>
  <dcterms:modified xsi:type="dcterms:W3CDTF">2018-11-27T06:38:38Z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