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0"/>
  </p:notesMasterIdLst>
  <p:sldIdLst>
    <p:sldId id="257" r:id="rId2"/>
    <p:sldId id="272" r:id="rId3"/>
    <p:sldId id="276" r:id="rId4"/>
    <p:sldId id="273" r:id="rId5"/>
    <p:sldId id="275" r:id="rId6"/>
    <p:sldId id="279" r:id="rId7"/>
    <p:sldId id="280" r:id="rId8"/>
    <p:sldId id="281" r:id="rId9"/>
    <p:sldId id="282" r:id="rId10"/>
    <p:sldId id="283" r:id="rId11"/>
    <p:sldId id="284" r:id="rId12"/>
    <p:sldId id="285" r:id="rId13"/>
    <p:sldId id="277" r:id="rId14"/>
    <p:sldId id="278" r:id="rId15"/>
    <p:sldId id="286" r:id="rId16"/>
    <p:sldId id="287" r:id="rId17"/>
    <p:sldId id="28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30353F"/>
    <a:srgbClr val="43CDD9"/>
    <a:srgbClr val="667181"/>
    <a:srgbClr val="BABABA"/>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90" d="100"/>
          <a:sy n="90" d="100"/>
        </p:scale>
        <p:origin x="744" y="-8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11/11/2019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manthani@my365.bellevue.edu?subject=EDA%20-%20Customer%20churn%20prediction" TargetMode="External"/><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hemeOverride" Target="../theme/themeOverride10.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barelydedicated/bank-customer-churn-modeling"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hemeOverride" Target="../theme/themeOverride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6.xml"/><Relationship Id="rId1" Type="http://schemas.openxmlformats.org/officeDocument/2006/relationships/themeOverride" Target="../theme/themeOverride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442765" y="3444079"/>
            <a:ext cx="7306487" cy="677108"/>
          </a:xfrm>
          <a:prstGeom prst="rect">
            <a:avLst/>
          </a:prstGeom>
          <a:noFill/>
        </p:spPr>
        <p:txBody>
          <a:bodyPr wrap="none" lIns="0" tIns="0" rIns="0" bIns="0" rtlCol="0">
            <a:spAutoFit/>
          </a:bodyPr>
          <a:lstStyle/>
          <a:p>
            <a:pPr algn="ctr">
              <a:tabLst>
                <a:tab pos="347663" algn="l"/>
              </a:tabLst>
            </a:pPr>
            <a:r>
              <a:rPr lang="en-US" sz="4400" b="1" dirty="0">
                <a:solidFill>
                  <a:srgbClr val="FFC000"/>
                </a:solidFill>
                <a:latin typeface="+mj-lt"/>
              </a:rPr>
              <a:t>Customer Churn Prediction</a:t>
            </a:r>
          </a:p>
        </p:txBody>
      </p:sp>
      <p:sp>
        <p:nvSpPr>
          <p:cNvPr id="21" name="TextBox 20"/>
          <p:cNvSpPr txBox="1"/>
          <p:nvPr/>
        </p:nvSpPr>
        <p:spPr>
          <a:xfrm>
            <a:off x="2980565" y="4150067"/>
            <a:ext cx="6230873" cy="307777"/>
          </a:xfrm>
          <a:prstGeom prst="rect">
            <a:avLst/>
          </a:prstGeom>
          <a:noFill/>
        </p:spPr>
        <p:txBody>
          <a:bodyPr wrap="none" lIns="0" tIns="0" rIns="0" bIns="0" rtlCol="0">
            <a:spAutoFit/>
          </a:bodyPr>
          <a:lstStyle/>
          <a:p>
            <a:pPr algn="ctr">
              <a:tabLst>
                <a:tab pos="347663" algn="l"/>
              </a:tabLst>
            </a:pPr>
            <a:r>
              <a:rPr lang="en-US" sz="2000" dirty="0">
                <a:solidFill>
                  <a:srgbClr val="00B0F0"/>
                </a:solidFill>
              </a:rPr>
              <a:t>Sathish Manthani | email: </a:t>
            </a:r>
            <a:r>
              <a:rPr lang="en-US" sz="2000" dirty="0">
                <a:solidFill>
                  <a:srgbClr val="00B0F0"/>
                </a:solidFill>
                <a:hlinkClick r:id="rId3"/>
              </a:rPr>
              <a:t>smanthani@my365.bellevue.edu</a:t>
            </a:r>
            <a:endParaRPr lang="en-US" sz="2000" dirty="0">
              <a:solidFill>
                <a:srgbClr val="00B0F0"/>
              </a:solidFill>
            </a:endParaRP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14" name="Picture Placeholder 4" descr="A close up of a sign&#10;&#10;Description automatically generated">
            <a:extLst>
              <a:ext uri="{FF2B5EF4-FFF2-40B4-BE49-F238E27FC236}">
                <a16:creationId xmlns:a16="http://schemas.microsoft.com/office/drawing/2014/main" id="{359275AF-5FB6-4CEB-8677-2B046F62BD23}"/>
              </a:ext>
            </a:extLst>
          </p:cNvPr>
          <p:cNvPicPr>
            <a:picLocks noChangeAspect="1"/>
          </p:cNvPicPr>
          <p:nvPr/>
        </p:nvPicPr>
        <p:blipFill>
          <a:blip r:embed="rId4">
            <a:extLst>
              <a:ext uri="{28A0092B-C50C-407E-A947-70E740481C1C}">
                <a14:useLocalDpi xmlns:a14="http://schemas.microsoft.com/office/drawing/2010/main" val="0"/>
              </a:ext>
            </a:extLst>
          </a:blip>
          <a:srcRect l="2516" r="2516"/>
          <a:stretch>
            <a:fillRect/>
          </a:stretch>
        </p:blipFill>
        <p:spPr>
          <a:xfrm>
            <a:off x="-15925796" y="87746"/>
            <a:ext cx="1371600" cy="1371600"/>
          </a:xfrm>
          <a:prstGeom prst="rect">
            <a:avLst/>
          </a:prstGeom>
        </p:spPr>
      </p:pic>
      <p:pic>
        <p:nvPicPr>
          <p:cNvPr id="15" name="Picture Placeholder 10" descr="A close up of a sign&#10;&#10;Description automatically generated">
            <a:extLst>
              <a:ext uri="{FF2B5EF4-FFF2-40B4-BE49-F238E27FC236}">
                <a16:creationId xmlns:a16="http://schemas.microsoft.com/office/drawing/2014/main" id="{7782809A-6772-4331-9E94-7924D1E43228}"/>
              </a:ext>
            </a:extLst>
          </p:cNvPr>
          <p:cNvPicPr>
            <a:picLocks noChangeAspect="1"/>
          </p:cNvPicPr>
          <p:nvPr/>
        </p:nvPicPr>
        <p:blipFill>
          <a:blip r:embed="rId5">
            <a:extLst>
              <a:ext uri="{28A0092B-C50C-407E-A947-70E740481C1C}">
                <a14:useLocalDpi xmlns:a14="http://schemas.microsoft.com/office/drawing/2010/main" val="0"/>
              </a:ext>
            </a:extLst>
          </a:blip>
          <a:srcRect t="482" b="482"/>
          <a:stretch>
            <a:fillRect/>
          </a:stretch>
        </p:blipFill>
        <p:spPr>
          <a:xfrm>
            <a:off x="103909" y="41565"/>
            <a:ext cx="2209800" cy="1371600"/>
          </a:xfrm>
          <a:prstGeom prst="rect">
            <a:avLst/>
          </a:prstGeom>
        </p:spPr>
      </p:pic>
      <p:pic>
        <p:nvPicPr>
          <p:cNvPr id="16" name="Picture Placeholder 4" descr="A close up of a sign&#10;&#10;Description automatically generated">
            <a:extLst>
              <a:ext uri="{FF2B5EF4-FFF2-40B4-BE49-F238E27FC236}">
                <a16:creationId xmlns:a16="http://schemas.microsoft.com/office/drawing/2014/main" id="{A57FFCF5-26DC-4D5D-99BA-A42550BFB411}"/>
              </a:ext>
            </a:extLst>
          </p:cNvPr>
          <p:cNvPicPr>
            <a:picLocks noChangeAspect="1"/>
          </p:cNvPicPr>
          <p:nvPr/>
        </p:nvPicPr>
        <p:blipFill>
          <a:blip r:embed="rId4">
            <a:extLst>
              <a:ext uri="{28A0092B-C50C-407E-A947-70E740481C1C}">
                <a14:useLocalDpi xmlns:a14="http://schemas.microsoft.com/office/drawing/2010/main" val="0"/>
              </a:ext>
            </a:extLst>
          </a:blip>
          <a:srcRect l="2516" r="2516"/>
          <a:stretch>
            <a:fillRect/>
          </a:stretch>
        </p:blipFill>
        <p:spPr>
          <a:xfrm>
            <a:off x="10716491" y="87746"/>
            <a:ext cx="1371600" cy="1371600"/>
          </a:xfrm>
          <a:prstGeom prst="rect">
            <a:avLst/>
          </a:prstGeom>
        </p:spPr>
      </p:pic>
      <p:sp>
        <p:nvSpPr>
          <p:cNvPr id="17" name="TextBox 16">
            <a:extLst>
              <a:ext uri="{FF2B5EF4-FFF2-40B4-BE49-F238E27FC236}">
                <a16:creationId xmlns:a16="http://schemas.microsoft.com/office/drawing/2014/main" id="{99E38D22-9349-4079-9837-0B6AF93D2607}"/>
              </a:ext>
            </a:extLst>
          </p:cNvPr>
          <p:cNvSpPr txBox="1"/>
          <p:nvPr/>
        </p:nvSpPr>
        <p:spPr>
          <a:xfrm>
            <a:off x="4172056" y="2086518"/>
            <a:ext cx="3771217" cy="276999"/>
          </a:xfrm>
          <a:prstGeom prst="rect">
            <a:avLst/>
          </a:prstGeom>
          <a:noFill/>
        </p:spPr>
        <p:txBody>
          <a:bodyPr wrap="square" lIns="0" tIns="0" rIns="0" bIns="0" rtlCol="0">
            <a:spAutoFit/>
          </a:bodyPr>
          <a:lstStyle/>
          <a:p>
            <a:pPr fontAlgn="auto"/>
            <a:r>
              <a:rPr lang="en-US" b="1" dirty="0">
                <a:solidFill>
                  <a:schemeClr val="bg2"/>
                </a:solidFill>
              </a:rPr>
              <a:t>DSC530 Data Exploration and Analysis</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dirty="0">
                <a:solidFill>
                  <a:srgbClr val="FFFFFF"/>
                </a:solidFill>
                <a:latin typeface="+mj-lt"/>
                <a:ea typeface="+mj-ea"/>
                <a:cs typeface="+mj-cs"/>
              </a:rPr>
              <a:t>Normal Probability Plot</a:t>
            </a:r>
            <a:endParaRPr lang="en-US" sz="4400" b="1"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E851B0AD-C150-4E35-8CE1-C9589A3C112D}"/>
              </a:ext>
            </a:extLst>
          </p:cNvPr>
          <p:cNvSpPr/>
          <p:nvPr/>
        </p:nvSpPr>
        <p:spPr>
          <a:xfrm>
            <a:off x="838200" y="2094319"/>
            <a:ext cx="11106149" cy="4163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2" name="Rectangle 6">
            <a:extLst>
              <a:ext uri="{FF2B5EF4-FFF2-40B4-BE49-F238E27FC236}">
                <a16:creationId xmlns:a16="http://schemas.microsoft.com/office/drawing/2014/main" id="{F20A344E-CD31-47AB-84CB-13E51701EAA3}"/>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inherit"/>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DA8F6DEE-04BE-4377-8651-55F5E55B4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4" y="2228850"/>
            <a:ext cx="5133975" cy="37362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EDF7D7-5D62-4A2E-A7B5-D4C3109903F8}"/>
              </a:ext>
            </a:extLst>
          </p:cNvPr>
          <p:cNvSpPr/>
          <p:nvPr/>
        </p:nvSpPr>
        <p:spPr>
          <a:xfrm>
            <a:off x="6267449" y="2779983"/>
            <a:ext cx="5548033" cy="1200329"/>
          </a:xfrm>
          <a:prstGeom prst="rect">
            <a:avLst/>
          </a:prstGeom>
        </p:spPr>
        <p:txBody>
          <a:bodyPr wrap="square">
            <a:spAutoFit/>
          </a:bodyPr>
          <a:lstStyle/>
          <a:p>
            <a:r>
              <a:rPr lang="en-US" dirty="0"/>
              <a:t>We can see that Age variable deviates from the model at the start and towards end. </a:t>
            </a:r>
          </a:p>
          <a:p>
            <a:r>
              <a:rPr lang="en-US" dirty="0"/>
              <a:t>That means Age is normally distributed for the most part except for young and older customers. </a:t>
            </a:r>
          </a:p>
        </p:txBody>
      </p:sp>
    </p:spTree>
    <p:extLst>
      <p:ext uri="{BB962C8B-B14F-4D97-AF65-F5344CB8AC3E}">
        <p14:creationId xmlns:p14="http://schemas.microsoft.com/office/powerpoint/2010/main" val="37736579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Scatter Plots</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pic>
        <p:nvPicPr>
          <p:cNvPr id="7170" name="Picture 2">
            <a:extLst>
              <a:ext uri="{FF2B5EF4-FFF2-40B4-BE49-F238E27FC236}">
                <a16:creationId xmlns:a16="http://schemas.microsoft.com/office/drawing/2014/main" id="{F4D84E9A-7E98-473E-A586-1117C53F0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228" y="2510117"/>
            <a:ext cx="4464821" cy="304968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6F03124-7F99-4F29-A6BD-65A3E7A24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3353" y="2503660"/>
            <a:ext cx="4180200" cy="285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1215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Correlation</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pic>
        <p:nvPicPr>
          <p:cNvPr id="8194" name="Picture 2">
            <a:extLst>
              <a:ext uri="{FF2B5EF4-FFF2-40B4-BE49-F238E27FC236}">
                <a16:creationId xmlns:a16="http://schemas.microsoft.com/office/drawing/2014/main" id="{36380AE7-C7A9-49C0-9F58-1C1DEDB8E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0476" y="2330824"/>
            <a:ext cx="4555524" cy="3385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13CC3-C064-4610-8F4E-BCB3F5FC5FE8}"/>
              </a:ext>
            </a:extLst>
          </p:cNvPr>
          <p:cNvSpPr txBox="1"/>
          <p:nvPr/>
        </p:nvSpPr>
        <p:spPr>
          <a:xfrm>
            <a:off x="6482937" y="2423154"/>
            <a:ext cx="462578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Age and Balance variables are linearly related to Customer's exit status.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Relationship with other variables is very weak. It's important to remember, correlation doesn't mean causation. </a:t>
            </a:r>
          </a:p>
        </p:txBody>
      </p:sp>
    </p:spTree>
    <p:extLst>
      <p:ext uri="{BB962C8B-B14F-4D97-AF65-F5344CB8AC3E}">
        <p14:creationId xmlns:p14="http://schemas.microsoft.com/office/powerpoint/2010/main" val="1077461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Null Hypothesis Testing</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r>
              <a:rPr lang="en-US" sz="2000" dirty="0">
                <a:solidFill>
                  <a:srgbClr val="FFFFFF"/>
                </a:solidFill>
              </a:rPr>
              <a:t>I took following question for Null Hypothesis Testing:</a:t>
            </a:r>
          </a:p>
          <a:p>
            <a:pPr>
              <a:lnSpc>
                <a:spcPct val="90000"/>
              </a:lnSpc>
              <a:spcAft>
                <a:spcPts val="600"/>
              </a:spcAft>
            </a:pPr>
            <a:r>
              <a:rPr lang="en-US" b="1" dirty="0"/>
              <a:t>Do Female customers churn more than the Male customers?</a:t>
            </a:r>
          </a:p>
          <a:p>
            <a:pPr>
              <a:lnSpc>
                <a:spcPct val="90000"/>
              </a:lnSpc>
              <a:spcAft>
                <a:spcPts val="600"/>
              </a:spcAft>
            </a:pPr>
            <a:endParaRPr lang="en-US" sz="2000" b="1" dirty="0">
              <a:solidFill>
                <a:srgbClr val="FFFFFF"/>
              </a:solidFill>
            </a:endParaRPr>
          </a:p>
          <a:p>
            <a:pPr>
              <a:lnSpc>
                <a:spcPct val="90000"/>
              </a:lnSpc>
              <a:spcAft>
                <a:spcPts val="600"/>
              </a:spcAft>
            </a:pPr>
            <a:r>
              <a:rPr lang="en-US" sz="2000" dirty="0">
                <a:solidFill>
                  <a:srgbClr val="FFFFFF"/>
                </a:solidFill>
              </a:rPr>
              <a:t>In order to prove that point, my </a:t>
            </a:r>
            <a:r>
              <a:rPr lang="en-US" sz="2000" b="1" dirty="0">
                <a:solidFill>
                  <a:srgbClr val="FFFFFF"/>
                </a:solidFill>
              </a:rPr>
              <a:t>Null Hypothesis test</a:t>
            </a:r>
            <a:r>
              <a:rPr lang="en-US" sz="2000" dirty="0">
                <a:solidFill>
                  <a:srgbClr val="FFFFFF"/>
                </a:solidFill>
              </a:rPr>
              <a:t> would be:</a:t>
            </a:r>
          </a:p>
          <a:p>
            <a:pPr>
              <a:lnSpc>
                <a:spcPct val="90000"/>
              </a:lnSpc>
              <a:spcAft>
                <a:spcPts val="600"/>
              </a:spcAft>
            </a:pPr>
            <a:r>
              <a:rPr lang="en-US" sz="2000" dirty="0">
                <a:solidFill>
                  <a:srgbClr val="FFFFFF"/>
                </a:solidFill>
              </a:rPr>
              <a:t>	Customers of any gender churn equally**.  </a:t>
            </a: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Alternate hypothesis test would be </a:t>
            </a:r>
          </a:p>
          <a:p>
            <a:pPr>
              <a:lnSpc>
                <a:spcPct val="90000"/>
              </a:lnSpc>
              <a:spcAft>
                <a:spcPts val="600"/>
              </a:spcAft>
            </a:pPr>
            <a:r>
              <a:rPr lang="en-US" sz="2000" dirty="0">
                <a:solidFill>
                  <a:srgbClr val="FFFFFF"/>
                </a:solidFill>
              </a:rPr>
              <a:t>	Female customers churn differently than the Male customers</a:t>
            </a: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Tree>
    <p:extLst>
      <p:ext uri="{BB962C8B-B14F-4D97-AF65-F5344CB8AC3E}">
        <p14:creationId xmlns:p14="http://schemas.microsoft.com/office/powerpoint/2010/main" val="363894892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Null Hypothesis Testing</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r>
              <a:rPr lang="en-US" sz="2000" b="1" dirty="0">
                <a:solidFill>
                  <a:srgbClr val="FFFFFF"/>
                </a:solidFill>
              </a:rPr>
              <a:t>Distribution of Test Statistics</a:t>
            </a:r>
            <a:r>
              <a:rPr lang="en-US" sz="2000" dirty="0">
                <a:solidFill>
                  <a:srgbClr val="FFFFFF"/>
                </a:solidFill>
              </a:rPr>
              <a:t>	Distribution past the actual value doesn’t exist, so that means 				null hypothesis is not true.  </a:t>
            </a:r>
          </a:p>
          <a:p>
            <a:pPr>
              <a:lnSpc>
                <a:spcPct val="90000"/>
              </a:lnSpc>
              <a:spcAft>
                <a:spcPts val="600"/>
              </a:spcAft>
            </a:pPr>
            <a:r>
              <a:rPr lang="en-US" sz="2000" dirty="0">
                <a:solidFill>
                  <a:srgbClr val="FFFFFF"/>
                </a:solidFill>
              </a:rPr>
              <a:t>				</a:t>
            </a:r>
          </a:p>
          <a:p>
            <a:pPr>
              <a:lnSpc>
                <a:spcPct val="90000"/>
              </a:lnSpc>
              <a:spcAft>
                <a:spcPts val="600"/>
              </a:spcAft>
            </a:pPr>
            <a:r>
              <a:rPr lang="en-US" sz="2000" dirty="0">
                <a:solidFill>
                  <a:srgbClr val="FFFFFF"/>
                </a:solidFill>
              </a:rPr>
              <a:t>				p-value is basically probability that the test statistic under the 				null hypothesis exceeds the actual value.</a:t>
            </a: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				Since the p-value is less than 1%, the null hypothesis is 					rejected.   </a:t>
            </a:r>
          </a:p>
          <a:p>
            <a:pPr>
              <a:lnSpc>
                <a:spcPct val="90000"/>
              </a:lnSpc>
              <a:spcAft>
                <a:spcPts val="600"/>
              </a:spcAft>
            </a:pPr>
            <a:endParaRPr lang="en-US" sz="2000" dirty="0">
              <a:solidFill>
                <a:srgbClr val="FFFFFF"/>
              </a:solidFill>
            </a:endParaRPr>
          </a:p>
          <a:p>
            <a:pPr>
              <a:lnSpc>
                <a:spcPct val="90000"/>
              </a:lnSpc>
              <a:spcAft>
                <a:spcPts val="600"/>
              </a:spcAft>
            </a:pPr>
            <a:endParaRPr lang="en-US" sz="2000" dirty="0">
              <a:solidFill>
                <a:srgbClr val="FFFFFF"/>
              </a:solidFill>
            </a:endParaRPr>
          </a:p>
          <a:p>
            <a:pPr>
              <a:lnSpc>
                <a:spcPct val="90000"/>
              </a:lnSpc>
              <a:spcAft>
                <a:spcPts val="600"/>
              </a:spcAft>
            </a:pPr>
            <a:r>
              <a:rPr lang="en-US" sz="2000" dirty="0">
                <a:solidFill>
                  <a:srgbClr val="FFFFFF"/>
                </a:solidFill>
              </a:rPr>
              <a:t>Our initial assumption of Female customers exited more than Male customers is true and is not by chance.</a:t>
            </a:r>
          </a:p>
        </p:txBody>
      </p:sp>
      <p:pic>
        <p:nvPicPr>
          <p:cNvPr id="1026" name="Picture 2">
            <a:extLst>
              <a:ext uri="{FF2B5EF4-FFF2-40B4-BE49-F238E27FC236}">
                <a16:creationId xmlns:a16="http://schemas.microsoft.com/office/drawing/2014/main" id="{7FD9E9D8-E9B8-4DB5-A423-0A4E37CD7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02" y="2423154"/>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4">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Tree>
    <p:extLst>
      <p:ext uri="{BB962C8B-B14F-4D97-AF65-F5344CB8AC3E}">
        <p14:creationId xmlns:p14="http://schemas.microsoft.com/office/powerpoint/2010/main" val="299641719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Linear Regression</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r>
              <a:rPr lang="en-US" sz="2000">
                <a:solidFill>
                  <a:srgbClr val="FFFFFF"/>
                </a:solidFill>
              </a:rPr>
              <a:t>Linear model for Exited ~ Age</a:t>
            </a: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pic>
        <p:nvPicPr>
          <p:cNvPr id="2" name="Picture 1">
            <a:extLst>
              <a:ext uri="{FF2B5EF4-FFF2-40B4-BE49-F238E27FC236}">
                <a16:creationId xmlns:a16="http://schemas.microsoft.com/office/drawing/2014/main" id="{662D1474-9CDF-4A33-959F-CBE36D33E01C}"/>
              </a:ext>
            </a:extLst>
          </p:cNvPr>
          <p:cNvPicPr>
            <a:picLocks noChangeAspect="1"/>
          </p:cNvPicPr>
          <p:nvPr/>
        </p:nvPicPr>
        <p:blipFill>
          <a:blip r:embed="rId4"/>
          <a:stretch>
            <a:fillRect/>
          </a:stretch>
        </p:blipFill>
        <p:spPr>
          <a:xfrm>
            <a:off x="933450" y="2513827"/>
            <a:ext cx="3552825" cy="3648847"/>
          </a:xfrm>
          <a:prstGeom prst="rect">
            <a:avLst/>
          </a:prstGeom>
        </p:spPr>
      </p:pic>
      <p:sp>
        <p:nvSpPr>
          <p:cNvPr id="3" name="Rectangle 2">
            <a:extLst>
              <a:ext uri="{FF2B5EF4-FFF2-40B4-BE49-F238E27FC236}">
                <a16:creationId xmlns:a16="http://schemas.microsoft.com/office/drawing/2014/main" id="{0B701B4A-CC14-4F17-B19E-0D74EBF26070}"/>
              </a:ext>
            </a:extLst>
          </p:cNvPr>
          <p:cNvSpPr/>
          <p:nvPr/>
        </p:nvSpPr>
        <p:spPr>
          <a:xfrm>
            <a:off x="4762065" y="2740338"/>
            <a:ext cx="6429810" cy="2862322"/>
          </a:xfrm>
          <a:prstGeom prst="rect">
            <a:avLst/>
          </a:prstGeom>
        </p:spPr>
        <p:txBody>
          <a:bodyPr wrap="square">
            <a:spAutoFit/>
          </a:bodyPr>
          <a:lstStyle/>
          <a:p>
            <a:r>
              <a:rPr lang="en-US" dirty="0"/>
              <a:t>From the summary of the model, we can understand a few things:</a:t>
            </a:r>
          </a:p>
          <a:p>
            <a:r>
              <a:rPr lang="en-US" dirty="0"/>
              <a:t>    1. Intercept of the line is -0.2228</a:t>
            </a:r>
          </a:p>
          <a:p>
            <a:r>
              <a:rPr lang="en-US" dirty="0"/>
              <a:t>    2. Slope of the line is 0.0110 and its p-value is 0 which means it is statistically significant.</a:t>
            </a:r>
          </a:p>
          <a:p>
            <a:r>
              <a:rPr lang="en-US" dirty="0"/>
              <a:t>    3. R-squared value is 0.081. That means the this linear regression model can only explain 8.1% of the variation in the </a:t>
            </a:r>
          </a:p>
          <a:p>
            <a:r>
              <a:rPr lang="en-US" dirty="0"/>
              <a:t>        data. 8.1% is not a lot of predictive power. The greater the R2, the better predictive power of the model would</a:t>
            </a:r>
          </a:p>
          <a:p>
            <a:r>
              <a:rPr lang="en-US" dirty="0"/>
              <a:t>        be.</a:t>
            </a:r>
          </a:p>
        </p:txBody>
      </p:sp>
    </p:spTree>
    <p:extLst>
      <p:ext uri="{BB962C8B-B14F-4D97-AF65-F5344CB8AC3E}">
        <p14:creationId xmlns:p14="http://schemas.microsoft.com/office/powerpoint/2010/main" val="419009929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Logistic Regression</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r>
              <a:rPr lang="en-US" sz="2000" dirty="0">
                <a:solidFill>
                  <a:srgbClr val="FFFFFF"/>
                </a:solidFill>
              </a:rPr>
              <a:t>Linear model for </a:t>
            </a:r>
            <a:r>
              <a:rPr lang="en-US" sz="2000" b="1" dirty="0">
                <a:solidFill>
                  <a:srgbClr val="FFFFFF"/>
                </a:solidFill>
              </a:rPr>
              <a:t>Exited ~ Age + C(</a:t>
            </a:r>
            <a:r>
              <a:rPr lang="en-US" sz="2000" b="1" dirty="0" err="1">
                <a:solidFill>
                  <a:srgbClr val="FFFFFF"/>
                </a:solidFill>
              </a:rPr>
              <a:t>IsActiveMember</a:t>
            </a:r>
            <a:r>
              <a:rPr lang="en-US" sz="2000" b="1" dirty="0">
                <a:solidFill>
                  <a:srgbClr val="FFFFFF"/>
                </a:solidFill>
              </a:rPr>
              <a:t>)</a:t>
            </a: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3" name="Rectangle 2">
            <a:extLst>
              <a:ext uri="{FF2B5EF4-FFF2-40B4-BE49-F238E27FC236}">
                <a16:creationId xmlns:a16="http://schemas.microsoft.com/office/drawing/2014/main" id="{0B701B4A-CC14-4F17-B19E-0D74EBF26070}"/>
              </a:ext>
            </a:extLst>
          </p:cNvPr>
          <p:cNvSpPr/>
          <p:nvPr/>
        </p:nvSpPr>
        <p:spPr>
          <a:xfrm>
            <a:off x="4923894" y="2613998"/>
            <a:ext cx="6429810" cy="3046988"/>
          </a:xfrm>
          <a:prstGeom prst="rect">
            <a:avLst/>
          </a:prstGeom>
        </p:spPr>
        <p:txBody>
          <a:bodyPr wrap="square">
            <a:spAutoFit/>
          </a:bodyPr>
          <a:lstStyle/>
          <a:p>
            <a:r>
              <a:rPr lang="en-US" sz="1600" dirty="0"/>
              <a:t>Interpretation:</a:t>
            </a:r>
          </a:p>
          <a:p>
            <a:r>
              <a:rPr lang="en-US" sz="1600" dirty="0"/>
              <a:t>    1. Age and </a:t>
            </a:r>
            <a:r>
              <a:rPr lang="en-US" sz="1600" dirty="0" err="1"/>
              <a:t>IsActiveMember</a:t>
            </a:r>
            <a:r>
              <a:rPr lang="en-US" sz="1600" dirty="0"/>
              <a:t> variables are statistically significant since their p value is 0.</a:t>
            </a:r>
          </a:p>
          <a:p>
            <a:r>
              <a:rPr lang="en-US" sz="1600" dirty="0"/>
              <a:t>    2. Coefficient of Age variable is 0.0726 which means for every year increase in Age ,controlling for </a:t>
            </a:r>
            <a:r>
              <a:rPr lang="en-US" sz="1600" dirty="0" err="1"/>
              <a:t>IsActiveMember</a:t>
            </a:r>
            <a:r>
              <a:rPr lang="en-US" sz="1600" dirty="0"/>
              <a:t>, Exit value's log odds would increase by 7.26%.</a:t>
            </a:r>
          </a:p>
          <a:p>
            <a:r>
              <a:rPr lang="en-US" sz="1600" dirty="0"/>
              <a:t>    3. Coefficient of </a:t>
            </a:r>
            <a:r>
              <a:rPr lang="en-US" sz="1600" dirty="0" err="1"/>
              <a:t>IsActiveMember</a:t>
            </a:r>
            <a:r>
              <a:rPr lang="en-US" sz="1600" dirty="0"/>
              <a:t> variable is -1.0867 which means for every True value in </a:t>
            </a:r>
            <a:r>
              <a:rPr lang="en-US" sz="1600" dirty="0" err="1"/>
              <a:t>isActiveMember</a:t>
            </a:r>
            <a:r>
              <a:rPr lang="en-US" sz="1600" dirty="0"/>
              <a:t>, controlling for Age, Exit value's log odds go down by 108%.</a:t>
            </a:r>
          </a:p>
          <a:p>
            <a:r>
              <a:rPr lang="en-US" sz="1600" dirty="0"/>
              <a:t>    3. R-squared value is 0.1145 that means the model can only explain 11.45% of the overall variance of the data. That's not a lot of predictive power.</a:t>
            </a:r>
          </a:p>
        </p:txBody>
      </p:sp>
      <p:pic>
        <p:nvPicPr>
          <p:cNvPr id="6" name="Picture 5">
            <a:extLst>
              <a:ext uri="{FF2B5EF4-FFF2-40B4-BE49-F238E27FC236}">
                <a16:creationId xmlns:a16="http://schemas.microsoft.com/office/drawing/2014/main" id="{99A6A454-025B-4C05-94C5-4030253296A2}"/>
              </a:ext>
            </a:extLst>
          </p:cNvPr>
          <p:cNvPicPr>
            <a:picLocks noChangeAspect="1"/>
          </p:cNvPicPr>
          <p:nvPr/>
        </p:nvPicPr>
        <p:blipFill>
          <a:blip r:embed="rId4"/>
          <a:stretch>
            <a:fillRect/>
          </a:stretch>
        </p:blipFill>
        <p:spPr>
          <a:xfrm>
            <a:off x="930711" y="3010879"/>
            <a:ext cx="3738844" cy="2591781"/>
          </a:xfrm>
          <a:prstGeom prst="rect">
            <a:avLst/>
          </a:prstGeom>
        </p:spPr>
      </p:pic>
    </p:spTree>
    <p:extLst>
      <p:ext uri="{BB962C8B-B14F-4D97-AF65-F5344CB8AC3E}">
        <p14:creationId xmlns:p14="http://schemas.microsoft.com/office/powerpoint/2010/main" val="36429058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Logistic Regression - Accuracy</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94319"/>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b="1"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pic>
        <p:nvPicPr>
          <p:cNvPr id="2" name="Picture 1">
            <a:extLst>
              <a:ext uri="{FF2B5EF4-FFF2-40B4-BE49-F238E27FC236}">
                <a16:creationId xmlns:a16="http://schemas.microsoft.com/office/drawing/2014/main" id="{C194979E-EE4D-45F3-B57A-FBA67B1C5EE1}"/>
              </a:ext>
            </a:extLst>
          </p:cNvPr>
          <p:cNvPicPr>
            <a:picLocks noChangeAspect="1"/>
          </p:cNvPicPr>
          <p:nvPr/>
        </p:nvPicPr>
        <p:blipFill>
          <a:blip r:embed="rId4"/>
          <a:stretch>
            <a:fillRect/>
          </a:stretch>
        </p:blipFill>
        <p:spPr>
          <a:xfrm>
            <a:off x="1678517" y="2223558"/>
            <a:ext cx="7581900" cy="3714750"/>
          </a:xfrm>
          <a:prstGeom prst="rect">
            <a:avLst/>
          </a:prstGeom>
        </p:spPr>
      </p:pic>
    </p:spTree>
    <p:extLst>
      <p:ext uri="{BB962C8B-B14F-4D97-AF65-F5344CB8AC3E}">
        <p14:creationId xmlns:p14="http://schemas.microsoft.com/office/powerpoint/2010/main" val="279882684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pic>
        <p:nvPicPr>
          <p:cNvPr id="12" name="Picture Placeholder 10" descr="A close up of a sign&#10;&#10;Description automatically generated">
            <a:extLst>
              <a:ext uri="{FF2B5EF4-FFF2-40B4-BE49-F238E27FC236}">
                <a16:creationId xmlns:a16="http://schemas.microsoft.com/office/drawing/2014/main" id="{F674DA7F-D553-4EDC-89DA-F44B5B66BF45}"/>
              </a:ext>
            </a:extLst>
          </p:cNvPr>
          <p:cNvPicPr>
            <a:picLocks noChangeAspect="1"/>
          </p:cNvPicPr>
          <p:nvPr/>
        </p:nvPicPr>
        <p:blipFill>
          <a:blip r:embed="rId3">
            <a:extLst>
              <a:ext uri="{28A0092B-C50C-407E-A947-70E740481C1C}">
                <a14:useLocalDpi xmlns:a14="http://schemas.microsoft.com/office/drawing/2010/main" val="0"/>
              </a:ext>
            </a:extLst>
          </a:blip>
          <a:srcRect t="482" b="482"/>
          <a:stretch>
            <a:fillRect/>
          </a:stretch>
        </p:blipFill>
        <p:spPr>
          <a:xfrm>
            <a:off x="103909" y="41565"/>
            <a:ext cx="2209800" cy="1371600"/>
          </a:xfrm>
          <a:prstGeom prst="rect">
            <a:avLst/>
          </a:prstGeom>
        </p:spPr>
      </p:pic>
      <p:pic>
        <p:nvPicPr>
          <p:cNvPr id="14" name="Picture Placeholder 4" descr="A close up of a sign&#10;&#10;Description automatically generated">
            <a:extLst>
              <a:ext uri="{FF2B5EF4-FFF2-40B4-BE49-F238E27FC236}">
                <a16:creationId xmlns:a16="http://schemas.microsoft.com/office/drawing/2014/main" id="{98AD328A-C9AE-482E-AEC0-C3309A439368}"/>
              </a:ext>
            </a:extLst>
          </p:cNvPr>
          <p:cNvPicPr>
            <a:picLocks noChangeAspect="1"/>
          </p:cNvPicPr>
          <p:nvPr/>
        </p:nvPicPr>
        <p:blipFill>
          <a:blip r:embed="rId4">
            <a:extLst>
              <a:ext uri="{28A0092B-C50C-407E-A947-70E740481C1C}">
                <a14:useLocalDpi xmlns:a14="http://schemas.microsoft.com/office/drawing/2010/main" val="0"/>
              </a:ext>
            </a:extLst>
          </a:blip>
          <a:srcRect l="2516" r="2516"/>
          <a:stretch>
            <a:fillRect/>
          </a:stretch>
        </p:blipFill>
        <p:spPr>
          <a:xfrm>
            <a:off x="10716491" y="87746"/>
            <a:ext cx="1371600" cy="1371600"/>
          </a:xfrm>
          <a:prstGeom prst="rect">
            <a:avLst/>
          </a:prstGeom>
        </p:spPr>
      </p:pic>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Introduction</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22601"/>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rgbClr val="FFFFFF"/>
                </a:solidFill>
              </a:rPr>
              <a:t>Customers are the most valuable assets of any business. </a:t>
            </a:r>
          </a:p>
          <a:p>
            <a:pPr indent="-228600">
              <a:lnSpc>
                <a:spcPct val="90000"/>
              </a:lnSpc>
              <a:spcAft>
                <a:spcPts val="600"/>
              </a:spcAft>
              <a:buFont typeface="Arial" panose="020B0604020202020204" pitchFamily="34" charset="0"/>
              <a:buChar char="•"/>
            </a:pPr>
            <a:r>
              <a:rPr lang="en-US" sz="2000" dirty="0">
                <a:solidFill>
                  <a:srgbClr val="FFFFFF"/>
                </a:solidFill>
              </a:rPr>
              <a:t>Retaining customers is one of the basic needs of the organizations regardless of the industry. </a:t>
            </a:r>
          </a:p>
          <a:p>
            <a:pPr indent="-228600">
              <a:lnSpc>
                <a:spcPct val="90000"/>
              </a:lnSpc>
              <a:spcAft>
                <a:spcPts val="600"/>
              </a:spcAft>
              <a:buFont typeface="Arial" panose="020B0604020202020204" pitchFamily="34" charset="0"/>
              <a:buChar char="•"/>
            </a:pPr>
            <a:r>
              <a:rPr lang="en-US" sz="2000" dirty="0">
                <a:solidFill>
                  <a:srgbClr val="FFFFFF"/>
                </a:solidFill>
              </a:rPr>
              <a:t>So, I would be performing exploratory data analysis on the bank customer dataset to identify customers who are about to churn. These kind of predictive analytics would help Finance managers identify the existing issues of such customers and target them for possible promotions to increase the chances of retention.</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pic>
        <p:nvPicPr>
          <p:cNvPr id="8" name="Picture Placeholder 4" descr="A close up of a sign&#10;&#10;Description automatically generated">
            <a:extLst>
              <a:ext uri="{FF2B5EF4-FFF2-40B4-BE49-F238E27FC236}">
                <a16:creationId xmlns:a16="http://schemas.microsoft.com/office/drawing/2014/main" id="{7A4EFFD8-386B-417F-AF69-892E849CA421}"/>
              </a:ext>
            </a:extLst>
          </p:cNvPr>
          <p:cNvPicPr>
            <a:picLocks noChangeAspect="1"/>
          </p:cNvPicPr>
          <p:nvPr/>
        </p:nvPicPr>
        <p:blipFill>
          <a:blip r:embed="rId2">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Tree>
    <p:extLst>
      <p:ext uri="{BB962C8B-B14F-4D97-AF65-F5344CB8AC3E}">
        <p14:creationId xmlns:p14="http://schemas.microsoft.com/office/powerpoint/2010/main" val="20688558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29266"/>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dirty="0">
                <a:solidFill>
                  <a:srgbClr val="FFFFFF"/>
                </a:solidFill>
                <a:latin typeface="+mj-lt"/>
                <a:ea typeface="+mj-ea"/>
                <a:cs typeface="+mj-cs"/>
              </a:rPr>
              <a:t>Questions</a:t>
            </a:r>
            <a:endParaRPr lang="en-US" sz="4400" b="1"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E851B0AD-C150-4E35-8CE1-C9589A3C112D}"/>
              </a:ext>
            </a:extLst>
          </p:cNvPr>
          <p:cNvSpPr/>
          <p:nvPr/>
        </p:nvSpPr>
        <p:spPr>
          <a:xfrm>
            <a:off x="1006787" y="1950883"/>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t>What variables help in predicting the customer attrition</a:t>
            </a:r>
          </a:p>
          <a:p>
            <a:pPr indent="-228600">
              <a:lnSpc>
                <a:spcPct val="90000"/>
              </a:lnSpc>
              <a:spcAft>
                <a:spcPts val="600"/>
              </a:spcAft>
              <a:buFont typeface="Arial" panose="020B0604020202020204" pitchFamily="34" charset="0"/>
              <a:buChar char="•"/>
            </a:pPr>
            <a:r>
              <a:rPr lang="en-US" sz="2400" b="1" dirty="0"/>
              <a:t>What are the top customers that are about to churn</a:t>
            </a:r>
          </a:p>
          <a:p>
            <a:pPr indent="-228600">
              <a:lnSpc>
                <a:spcPct val="90000"/>
              </a:lnSpc>
              <a:spcAft>
                <a:spcPts val="600"/>
              </a:spcAft>
              <a:buFont typeface="Arial" panose="020B0604020202020204" pitchFamily="34" charset="0"/>
              <a:buChar char="•"/>
            </a:pPr>
            <a:r>
              <a:rPr lang="en-US" sz="2400" b="1" dirty="0"/>
              <a:t>Do Female customers churn more than the Male customers?</a:t>
            </a:r>
          </a:p>
          <a:p>
            <a:pPr indent="-228600">
              <a:lnSpc>
                <a:spcPct val="90000"/>
              </a:lnSpc>
              <a:spcAft>
                <a:spcPts val="600"/>
              </a:spcAft>
              <a:buFont typeface="Arial" panose="020B0604020202020204" pitchFamily="34" charset="0"/>
              <a:buChar char="•"/>
            </a:pPr>
            <a:endParaRPr lang="en-US" sz="2400" dirty="0">
              <a:solidFill>
                <a:srgbClr val="FFFFFF"/>
              </a:solidFill>
            </a:endParaRPr>
          </a:p>
        </p:txBody>
      </p:sp>
      <p:pic>
        <p:nvPicPr>
          <p:cNvPr id="8" name="Picture Placeholder 4" descr="A close up of a sign&#10;&#10;Description automatically generated">
            <a:extLst>
              <a:ext uri="{FF2B5EF4-FFF2-40B4-BE49-F238E27FC236}">
                <a16:creationId xmlns:a16="http://schemas.microsoft.com/office/drawing/2014/main" id="{7A4EFFD8-386B-417F-AF69-892E849CA421}"/>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9" name="TextBox 8">
            <a:extLst>
              <a:ext uri="{FF2B5EF4-FFF2-40B4-BE49-F238E27FC236}">
                <a16:creationId xmlns:a16="http://schemas.microsoft.com/office/drawing/2014/main" id="{21F954A3-5C0D-4942-B94E-003FBACBA1BB}"/>
              </a:ext>
            </a:extLst>
          </p:cNvPr>
          <p:cNvSpPr txBox="1"/>
          <p:nvPr/>
        </p:nvSpPr>
        <p:spPr>
          <a:xfrm>
            <a:off x="985402" y="5175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endParaRPr lang="en-US" sz="4400" b="1" kern="1200" dirty="0">
              <a:solidFill>
                <a:srgbClr val="FFFFFF"/>
              </a:solidFill>
              <a:latin typeface="+mj-lt"/>
              <a:ea typeface="+mj-ea"/>
              <a:cs typeface="+mj-cs"/>
            </a:endParaRPr>
          </a:p>
        </p:txBody>
      </p:sp>
    </p:spTree>
    <p:extLst>
      <p:ext uri="{BB962C8B-B14F-4D97-AF65-F5344CB8AC3E}">
        <p14:creationId xmlns:p14="http://schemas.microsoft.com/office/powerpoint/2010/main" val="36318275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a:solidFill>
                  <a:srgbClr val="FFFFFF"/>
                </a:solidFill>
                <a:latin typeface="+mj-lt"/>
                <a:ea typeface="+mj-ea"/>
                <a:cs typeface="+mj-cs"/>
              </a:rPr>
              <a:t>Dataset used</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22601"/>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dirty="0">
                <a:solidFill>
                  <a:srgbClr val="FFFFFF"/>
                </a:solidFill>
              </a:rPr>
              <a:t>Kaggle - Bank Churn Modeling</a:t>
            </a: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r>
              <a:rPr lang="en-US" sz="2000" u="sng" dirty="0">
                <a:solidFill>
                  <a:srgbClr val="FFFFFF"/>
                </a:solidFill>
                <a:hlinkClick r:id="rId2">
                  <a:extLst>
                    <a:ext uri="{A12FA001-AC4F-418D-AE19-62706E023703}">
                      <ahyp:hlinkClr xmlns:ahyp="http://schemas.microsoft.com/office/drawing/2018/hyperlinkcolor" val="tx"/>
                    </a:ext>
                  </a:extLst>
                </a:hlinkClick>
              </a:rPr>
              <a:t>https://www.kaggle.com/barelydedicated/bank-customer-churn-modeling</a:t>
            </a:r>
            <a:endParaRPr lang="en-US" sz="2000" dirty="0">
              <a:solidFill>
                <a:srgbClr val="FFFFFF"/>
              </a:solidFill>
            </a:endParaRPr>
          </a:p>
        </p:txBody>
      </p:sp>
      <p:pic>
        <p:nvPicPr>
          <p:cNvPr id="9" name="Picture Placeholder 4" descr="A close up of a sign&#10;&#10;Description automatically generated">
            <a:extLst>
              <a:ext uri="{FF2B5EF4-FFF2-40B4-BE49-F238E27FC236}">
                <a16:creationId xmlns:a16="http://schemas.microsoft.com/office/drawing/2014/main" id="{4E09990D-8E7E-4816-9DC6-DA27416723B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Tree>
    <p:extLst>
      <p:ext uri="{BB962C8B-B14F-4D97-AF65-F5344CB8AC3E}">
        <p14:creationId xmlns:p14="http://schemas.microsoft.com/office/powerpoint/2010/main" val="271291210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Variables in the dataset</a:t>
            </a:r>
          </a:p>
        </p:txBody>
      </p:sp>
      <p:sp>
        <p:nvSpPr>
          <p:cNvPr id="7" name="Rectangle 6">
            <a:extLst>
              <a:ext uri="{FF2B5EF4-FFF2-40B4-BE49-F238E27FC236}">
                <a16:creationId xmlns:a16="http://schemas.microsoft.com/office/drawing/2014/main" id="{E851B0AD-C150-4E35-8CE1-C9589A3C112D}"/>
              </a:ext>
            </a:extLst>
          </p:cNvPr>
          <p:cNvSpPr/>
          <p:nvPr/>
        </p:nvSpPr>
        <p:spPr>
          <a:xfrm>
            <a:off x="838201" y="2058460"/>
            <a:ext cx="10515598" cy="4154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2">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graphicFrame>
        <p:nvGraphicFramePr>
          <p:cNvPr id="2" name="Table 1">
            <a:extLst>
              <a:ext uri="{FF2B5EF4-FFF2-40B4-BE49-F238E27FC236}">
                <a16:creationId xmlns:a16="http://schemas.microsoft.com/office/drawing/2014/main" id="{8B292DA5-B6E7-4A32-8F24-6854DC39169B}"/>
              </a:ext>
            </a:extLst>
          </p:cNvPr>
          <p:cNvGraphicFramePr>
            <a:graphicFrameLocks noGrp="1"/>
          </p:cNvGraphicFramePr>
          <p:nvPr>
            <p:extLst>
              <p:ext uri="{D42A27DB-BD31-4B8C-83A1-F6EECF244321}">
                <p14:modId xmlns:p14="http://schemas.microsoft.com/office/powerpoint/2010/main" val="71826395"/>
              </p:ext>
            </p:extLst>
          </p:nvPr>
        </p:nvGraphicFramePr>
        <p:xfrm>
          <a:off x="985398" y="2121999"/>
          <a:ext cx="7961378" cy="3982967"/>
        </p:xfrm>
        <a:graphic>
          <a:graphicData uri="http://schemas.openxmlformats.org/drawingml/2006/table">
            <a:tbl>
              <a:tblPr firstRow="1" firstCol="1" bandRow="1">
                <a:tableStyleId>{93296810-A885-4BE3-A3E7-6D5BEEA58F35}</a:tableStyleId>
              </a:tblPr>
              <a:tblGrid>
                <a:gridCol w="1666651">
                  <a:extLst>
                    <a:ext uri="{9D8B030D-6E8A-4147-A177-3AD203B41FA5}">
                      <a16:colId xmlns:a16="http://schemas.microsoft.com/office/drawing/2014/main" val="2214247938"/>
                    </a:ext>
                  </a:extLst>
                </a:gridCol>
                <a:gridCol w="6294727">
                  <a:extLst>
                    <a:ext uri="{9D8B030D-6E8A-4147-A177-3AD203B41FA5}">
                      <a16:colId xmlns:a16="http://schemas.microsoft.com/office/drawing/2014/main" val="2297833438"/>
                    </a:ext>
                  </a:extLst>
                </a:gridCol>
              </a:tblGrid>
              <a:tr h="257733">
                <a:tc>
                  <a:txBody>
                    <a:bodyPr/>
                    <a:lstStyle/>
                    <a:p>
                      <a:pPr marL="0" marR="0" fontAlgn="base">
                        <a:lnSpc>
                          <a:spcPct val="107000"/>
                        </a:lnSpc>
                        <a:spcBef>
                          <a:spcPts val="0"/>
                        </a:spcBef>
                        <a:spcAft>
                          <a:spcPts val="0"/>
                        </a:spcAft>
                      </a:pPr>
                      <a:r>
                        <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Variable Name</a:t>
                      </a:r>
                    </a:p>
                  </a:txBody>
                  <a:tcPr marL="68580" marR="68580" marT="0" marB="0"/>
                </a:tc>
                <a:tc>
                  <a:txBody>
                    <a:bodyPr/>
                    <a:lstStyle/>
                    <a:p>
                      <a:pPr marL="0" marR="0" fontAlgn="base">
                        <a:lnSpc>
                          <a:spcPct val="107000"/>
                        </a:lnSpc>
                        <a:spcBef>
                          <a:spcPts val="0"/>
                        </a:spcBef>
                        <a:spcAft>
                          <a:spcPts val="0"/>
                        </a:spcAft>
                      </a:pPr>
                      <a:r>
                        <a:rPr lang="en-US"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Variable Description</a:t>
                      </a:r>
                    </a:p>
                  </a:txBody>
                  <a:tcPr marL="68580" marR="68580" marT="0" marB="0"/>
                </a:tc>
                <a:extLst>
                  <a:ext uri="{0D108BD9-81ED-4DB2-BD59-A6C34878D82A}">
                    <a16:rowId xmlns:a16="http://schemas.microsoft.com/office/drawing/2014/main" val="2871689738"/>
                  </a:ext>
                </a:extLst>
              </a:tr>
              <a:tr h="256053">
                <a:tc>
                  <a:txBody>
                    <a:bodyPr/>
                    <a:lstStyle/>
                    <a:p>
                      <a:pPr marL="0" marR="0" fontAlgn="base">
                        <a:lnSpc>
                          <a:spcPct val="107000"/>
                        </a:lnSpc>
                        <a:spcBef>
                          <a:spcPts val="0"/>
                        </a:spcBef>
                        <a:spcAft>
                          <a:spcPts val="0"/>
                        </a:spcAft>
                      </a:pPr>
                      <a:r>
                        <a:rPr lang="en-US" sz="1500" dirty="0" err="1">
                          <a:effectLst/>
                        </a:rPr>
                        <a:t>CustomerId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Customer Identification number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888628"/>
                  </a:ext>
                </a:extLst>
              </a:tr>
              <a:tr h="256053">
                <a:tc>
                  <a:txBody>
                    <a:bodyPr/>
                    <a:lstStyle/>
                    <a:p>
                      <a:pPr marL="0" marR="0" fontAlgn="base">
                        <a:lnSpc>
                          <a:spcPct val="107000"/>
                        </a:lnSpc>
                        <a:spcBef>
                          <a:spcPts val="0"/>
                        </a:spcBef>
                        <a:spcAft>
                          <a:spcPts val="0"/>
                        </a:spcAft>
                      </a:pPr>
                      <a:r>
                        <a:rPr lang="en-US" sz="1500" dirty="0">
                          <a:effectLst/>
                        </a:rPr>
                        <a:t>Surname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Surname of the customer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0989287"/>
                  </a:ext>
                </a:extLst>
              </a:tr>
              <a:tr h="256053">
                <a:tc>
                  <a:txBody>
                    <a:bodyPr/>
                    <a:lstStyle/>
                    <a:p>
                      <a:pPr marL="0" marR="0" fontAlgn="base">
                        <a:lnSpc>
                          <a:spcPct val="107000"/>
                        </a:lnSpc>
                        <a:spcBef>
                          <a:spcPts val="0"/>
                        </a:spcBef>
                        <a:spcAft>
                          <a:spcPts val="0"/>
                        </a:spcAft>
                      </a:pPr>
                      <a:r>
                        <a:rPr lang="en-US" sz="1500" dirty="0" err="1">
                          <a:effectLst/>
                        </a:rPr>
                        <a:t>CreditScore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Credit score of the customer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477284"/>
                  </a:ext>
                </a:extLst>
              </a:tr>
              <a:tr h="256053">
                <a:tc>
                  <a:txBody>
                    <a:bodyPr/>
                    <a:lstStyle/>
                    <a:p>
                      <a:pPr marL="0" marR="0" fontAlgn="base">
                        <a:lnSpc>
                          <a:spcPct val="107000"/>
                        </a:lnSpc>
                        <a:spcBef>
                          <a:spcPts val="0"/>
                        </a:spcBef>
                        <a:spcAft>
                          <a:spcPts val="0"/>
                        </a:spcAft>
                      </a:pPr>
                      <a:r>
                        <a:rPr lang="en-US" sz="1500">
                          <a:effectLst/>
                        </a:rPr>
                        <a:t>Geography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Country name where the belongs to</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983959"/>
                  </a:ext>
                </a:extLst>
              </a:tr>
              <a:tr h="256053">
                <a:tc>
                  <a:txBody>
                    <a:bodyPr/>
                    <a:lstStyle/>
                    <a:p>
                      <a:pPr marL="0" marR="0" fontAlgn="base">
                        <a:lnSpc>
                          <a:spcPct val="107000"/>
                        </a:lnSpc>
                        <a:spcBef>
                          <a:spcPts val="0"/>
                        </a:spcBef>
                        <a:spcAft>
                          <a:spcPts val="0"/>
                        </a:spcAft>
                      </a:pPr>
                      <a:r>
                        <a:rPr lang="en-US" sz="1500" dirty="0">
                          <a:effectLst/>
                        </a:rPr>
                        <a:t>Gender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Gender of the customer. Possible values are Male or Female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807912"/>
                  </a:ext>
                </a:extLst>
              </a:tr>
              <a:tr h="256053">
                <a:tc>
                  <a:txBody>
                    <a:bodyPr/>
                    <a:lstStyle/>
                    <a:p>
                      <a:pPr marL="0" marR="0" fontAlgn="base">
                        <a:lnSpc>
                          <a:spcPct val="107000"/>
                        </a:lnSpc>
                        <a:spcBef>
                          <a:spcPts val="0"/>
                        </a:spcBef>
                        <a:spcAft>
                          <a:spcPts val="0"/>
                        </a:spcAft>
                      </a:pPr>
                      <a:r>
                        <a:rPr lang="en-US" sz="1500">
                          <a:effectLst/>
                        </a:rPr>
                        <a:t>Age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Age of the customer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283004"/>
                  </a:ext>
                </a:extLst>
              </a:tr>
              <a:tr h="256053">
                <a:tc>
                  <a:txBody>
                    <a:bodyPr/>
                    <a:lstStyle/>
                    <a:p>
                      <a:pPr marL="0" marR="0" fontAlgn="base">
                        <a:lnSpc>
                          <a:spcPct val="107000"/>
                        </a:lnSpc>
                        <a:spcBef>
                          <a:spcPts val="0"/>
                        </a:spcBef>
                        <a:spcAft>
                          <a:spcPts val="0"/>
                        </a:spcAft>
                      </a:pPr>
                      <a:r>
                        <a:rPr lang="en-US" sz="1500">
                          <a:effectLst/>
                        </a:rPr>
                        <a:t>Tenure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Tenure of the customer with the bank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619439"/>
                  </a:ext>
                </a:extLst>
              </a:tr>
              <a:tr h="256053">
                <a:tc>
                  <a:txBody>
                    <a:bodyPr/>
                    <a:lstStyle/>
                    <a:p>
                      <a:pPr marL="0" marR="0" fontAlgn="base">
                        <a:lnSpc>
                          <a:spcPct val="107000"/>
                        </a:lnSpc>
                        <a:spcBef>
                          <a:spcPts val="0"/>
                        </a:spcBef>
                        <a:spcAft>
                          <a:spcPts val="0"/>
                        </a:spcAft>
                      </a:pPr>
                      <a:r>
                        <a:rPr lang="en-US" sz="1500">
                          <a:effectLst/>
                        </a:rPr>
                        <a:t>Balance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a:effectLst/>
                        </a:rPr>
                        <a:t>Account balance of the customer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561514"/>
                  </a:ext>
                </a:extLst>
              </a:tr>
              <a:tr h="318875">
                <a:tc>
                  <a:txBody>
                    <a:bodyPr/>
                    <a:lstStyle/>
                    <a:p>
                      <a:pPr marL="0" marR="0" fontAlgn="base">
                        <a:lnSpc>
                          <a:spcPct val="107000"/>
                        </a:lnSpc>
                        <a:spcBef>
                          <a:spcPts val="0"/>
                        </a:spcBef>
                        <a:spcAft>
                          <a:spcPts val="0"/>
                        </a:spcAft>
                      </a:pPr>
                      <a:r>
                        <a:rPr lang="en-US" sz="1500">
                          <a:effectLst/>
                        </a:rPr>
                        <a:t>NumOfProducts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Number of products that the customer owns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0057891"/>
                  </a:ext>
                </a:extLst>
              </a:tr>
              <a:tr h="296543">
                <a:tc>
                  <a:txBody>
                    <a:bodyPr/>
                    <a:lstStyle/>
                    <a:p>
                      <a:pPr marL="0" marR="0" fontAlgn="base">
                        <a:lnSpc>
                          <a:spcPct val="107000"/>
                        </a:lnSpc>
                        <a:spcBef>
                          <a:spcPts val="0"/>
                        </a:spcBef>
                        <a:spcAft>
                          <a:spcPts val="0"/>
                        </a:spcAft>
                      </a:pPr>
                      <a:r>
                        <a:rPr lang="en-US" sz="1500">
                          <a:effectLst/>
                        </a:rPr>
                        <a:t>HasCrCard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Indicator if the customer also has a credit card product with the bank.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4978990"/>
                  </a:ext>
                </a:extLst>
              </a:tr>
              <a:tr h="296543">
                <a:tc>
                  <a:txBody>
                    <a:bodyPr/>
                    <a:lstStyle/>
                    <a:p>
                      <a:pPr marL="0" marR="0" fontAlgn="base">
                        <a:lnSpc>
                          <a:spcPct val="107000"/>
                        </a:lnSpc>
                        <a:spcBef>
                          <a:spcPts val="0"/>
                        </a:spcBef>
                        <a:spcAft>
                          <a:spcPts val="0"/>
                        </a:spcAft>
                      </a:pPr>
                      <a:r>
                        <a:rPr lang="en-US" sz="1500" dirty="0" err="1">
                          <a:effectLst/>
                        </a:rPr>
                        <a:t>IsActiveMember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Indicator if the customer is in force with the bank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5787473"/>
                  </a:ext>
                </a:extLst>
              </a:tr>
              <a:tr h="256053">
                <a:tc>
                  <a:txBody>
                    <a:bodyPr/>
                    <a:lstStyle/>
                    <a:p>
                      <a:pPr marL="0" marR="0" fontAlgn="base">
                        <a:lnSpc>
                          <a:spcPct val="107000"/>
                        </a:lnSpc>
                        <a:spcBef>
                          <a:spcPts val="0"/>
                        </a:spcBef>
                        <a:spcAft>
                          <a:spcPts val="0"/>
                        </a:spcAft>
                      </a:pPr>
                      <a:r>
                        <a:rPr lang="en-US" sz="1500">
                          <a:effectLst/>
                        </a:rPr>
                        <a:t>EstimatedSalary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Estimated salary of the customer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004752"/>
                  </a:ext>
                </a:extLst>
              </a:tr>
              <a:tr h="508796">
                <a:tc>
                  <a:txBody>
                    <a:bodyPr/>
                    <a:lstStyle/>
                    <a:p>
                      <a:pPr marL="0" marR="0" fontAlgn="base">
                        <a:lnSpc>
                          <a:spcPct val="107000"/>
                        </a:lnSpc>
                        <a:spcBef>
                          <a:spcPts val="0"/>
                        </a:spcBef>
                        <a:spcAft>
                          <a:spcPts val="0"/>
                        </a:spcAft>
                      </a:pPr>
                      <a:r>
                        <a:rPr lang="en-US" sz="1500" dirty="0">
                          <a:effectLst/>
                        </a:rPr>
                        <a:t>Exited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lnSpc>
                          <a:spcPct val="107000"/>
                        </a:lnSpc>
                        <a:spcBef>
                          <a:spcPts val="0"/>
                        </a:spcBef>
                        <a:spcAft>
                          <a:spcPts val="0"/>
                        </a:spcAft>
                      </a:pPr>
                      <a:r>
                        <a:rPr lang="en-US" sz="1500" dirty="0">
                          <a:effectLst/>
                        </a:rPr>
                        <a:t>Indicator if the customer exited (</a:t>
                      </a:r>
                      <a:r>
                        <a:rPr lang="en-US" sz="1500" dirty="0" err="1">
                          <a:effectLst/>
                        </a:rPr>
                        <a:t>attrited</a:t>
                      </a:r>
                      <a:r>
                        <a:rPr lang="en-US" sz="1500" dirty="0">
                          <a:effectLst/>
                        </a:rPr>
                        <a:t>) from the bank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6511760"/>
                  </a:ext>
                </a:extLst>
              </a:tr>
            </a:tbl>
          </a:graphicData>
        </a:graphic>
      </p:graphicFrame>
    </p:spTree>
    <p:extLst>
      <p:ext uri="{BB962C8B-B14F-4D97-AF65-F5344CB8AC3E}">
        <p14:creationId xmlns:p14="http://schemas.microsoft.com/office/powerpoint/2010/main" val="15439855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kern="1200" dirty="0">
                <a:solidFill>
                  <a:srgbClr val="FFFFFF"/>
                </a:solidFill>
                <a:latin typeface="+mj-lt"/>
                <a:ea typeface="+mj-ea"/>
                <a:cs typeface="+mj-cs"/>
              </a:rPr>
              <a:t>Histograms of the variables</a:t>
            </a:r>
          </a:p>
        </p:txBody>
      </p:sp>
      <p:sp>
        <p:nvSpPr>
          <p:cNvPr id="7" name="Rectangle 6">
            <a:extLst>
              <a:ext uri="{FF2B5EF4-FFF2-40B4-BE49-F238E27FC236}">
                <a16:creationId xmlns:a16="http://schemas.microsoft.com/office/drawing/2014/main" id="{E851B0AD-C150-4E35-8CE1-C9589A3C112D}"/>
              </a:ext>
            </a:extLst>
          </p:cNvPr>
          <p:cNvSpPr/>
          <p:nvPr/>
        </p:nvSpPr>
        <p:spPr>
          <a:xfrm>
            <a:off x="628650" y="1429708"/>
            <a:ext cx="11315699" cy="520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pic>
        <p:nvPicPr>
          <p:cNvPr id="2050" name="Picture 2">
            <a:extLst>
              <a:ext uri="{FF2B5EF4-FFF2-40B4-BE49-F238E27FC236}">
                <a16:creationId xmlns:a16="http://schemas.microsoft.com/office/drawing/2014/main" id="{566C94D7-1A7D-40AA-8BDD-624AF29D9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852" y="1466850"/>
            <a:ext cx="37052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FFC904C-78F3-43F4-9BEB-DEB428D6DA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414" y="1398995"/>
            <a:ext cx="3795712" cy="24930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F9BF1AE6-04B0-40CB-9705-4193E741AA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50" y="1476375"/>
            <a:ext cx="3538495" cy="2324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20A344E-CD31-47AB-84CB-13E51701EAA3}"/>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inherit"/>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6" name="Picture 8">
            <a:extLst>
              <a:ext uri="{FF2B5EF4-FFF2-40B4-BE49-F238E27FC236}">
                <a16:creationId xmlns:a16="http://schemas.microsoft.com/office/drawing/2014/main" id="{A7460BAD-8FEE-44A8-9B0E-76667ABCE5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14" y="4121817"/>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95A7A3E-5B03-4EC4-8D3E-4698EB4018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3" y="4031213"/>
            <a:ext cx="3876675" cy="255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3475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dirty="0">
                <a:solidFill>
                  <a:srgbClr val="FFFFFF"/>
                </a:solidFill>
                <a:latin typeface="+mj-lt"/>
                <a:ea typeface="+mj-ea"/>
                <a:cs typeface="+mj-cs"/>
              </a:rPr>
              <a:t>Probability Mass Function(PMF)</a:t>
            </a:r>
            <a:endParaRPr lang="en-US" sz="4400" b="1"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E851B0AD-C150-4E35-8CE1-C9589A3C112D}"/>
              </a:ext>
            </a:extLst>
          </p:cNvPr>
          <p:cNvSpPr/>
          <p:nvPr/>
        </p:nvSpPr>
        <p:spPr>
          <a:xfrm>
            <a:off x="838200" y="2094319"/>
            <a:ext cx="11106149" cy="4163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2" name="Rectangle 6">
            <a:extLst>
              <a:ext uri="{FF2B5EF4-FFF2-40B4-BE49-F238E27FC236}">
                <a16:creationId xmlns:a16="http://schemas.microsoft.com/office/drawing/2014/main" id="{F20A344E-CD31-47AB-84CB-13E51701EAA3}"/>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inherit"/>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F0F6A5A8-6124-4F0D-AF1E-1C75F7C49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274" y="2423154"/>
            <a:ext cx="4595812" cy="32354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DB29D8-4510-4C08-A8E9-A0AA79DBF1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914" y="2423153"/>
            <a:ext cx="4757736" cy="329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628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dirty="0">
                <a:solidFill>
                  <a:srgbClr val="FFFFFF"/>
                </a:solidFill>
                <a:latin typeface="+mj-lt"/>
                <a:ea typeface="+mj-ea"/>
                <a:cs typeface="+mj-cs"/>
              </a:rPr>
              <a:t>Cumulative Distribution </a:t>
            </a:r>
            <a:r>
              <a:rPr lang="en-US" sz="4400" b="1" dirty="0" err="1">
                <a:solidFill>
                  <a:srgbClr val="FFFFFF"/>
                </a:solidFill>
                <a:latin typeface="+mj-lt"/>
                <a:ea typeface="+mj-ea"/>
                <a:cs typeface="+mj-cs"/>
              </a:rPr>
              <a:t>Functn</a:t>
            </a:r>
            <a:r>
              <a:rPr lang="en-US" sz="4400" b="1" dirty="0">
                <a:solidFill>
                  <a:srgbClr val="FFFFFF"/>
                </a:solidFill>
                <a:latin typeface="+mj-lt"/>
                <a:ea typeface="+mj-ea"/>
                <a:cs typeface="+mj-cs"/>
              </a:rPr>
              <a:t>(CDF)</a:t>
            </a:r>
            <a:endParaRPr lang="en-US" sz="4400" b="1"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E851B0AD-C150-4E35-8CE1-C9589A3C112D}"/>
              </a:ext>
            </a:extLst>
          </p:cNvPr>
          <p:cNvSpPr/>
          <p:nvPr/>
        </p:nvSpPr>
        <p:spPr>
          <a:xfrm>
            <a:off x="838200" y="2094319"/>
            <a:ext cx="11106149" cy="4163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2" name="Rectangle 6">
            <a:extLst>
              <a:ext uri="{FF2B5EF4-FFF2-40B4-BE49-F238E27FC236}">
                <a16:creationId xmlns:a16="http://schemas.microsoft.com/office/drawing/2014/main" id="{F20A344E-CD31-47AB-84CB-13E51701EAA3}"/>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inherit"/>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4B58B1EE-D618-4771-9F14-93CCBF3BF4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4" y="2419349"/>
            <a:ext cx="5093985" cy="34575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53DF61-D850-440B-8DD5-B01170CF8311}"/>
              </a:ext>
            </a:extLst>
          </p:cNvPr>
          <p:cNvSpPr/>
          <p:nvPr/>
        </p:nvSpPr>
        <p:spPr>
          <a:xfrm>
            <a:off x="6090706" y="3007223"/>
            <a:ext cx="6096000" cy="646331"/>
          </a:xfrm>
          <a:prstGeom prst="rect">
            <a:avLst/>
          </a:prstGeom>
        </p:spPr>
        <p:txBody>
          <a:bodyPr>
            <a:spAutoFit/>
          </a:bodyPr>
          <a:lstStyle/>
          <a:p>
            <a:r>
              <a:rPr lang="en-US" dirty="0"/>
              <a:t>From the CDF plot, I can see the Median age (at CDF=0.5) is 37-38 years.</a:t>
            </a:r>
          </a:p>
        </p:txBody>
      </p:sp>
    </p:spTree>
    <p:extLst>
      <p:ext uri="{BB962C8B-B14F-4D97-AF65-F5344CB8AC3E}">
        <p14:creationId xmlns:p14="http://schemas.microsoft.com/office/powerpoint/2010/main" val="41191406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35C8C-8FB9-40BF-841F-F0FA632FCF4F}"/>
              </a:ext>
            </a:extLst>
          </p:cNvPr>
          <p:cNvSpPr txBox="1"/>
          <p:nvPr/>
        </p:nvSpPr>
        <p:spPr>
          <a:xfrm>
            <a:off x="833002" y="365125"/>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4400" b="1" dirty="0">
                <a:solidFill>
                  <a:srgbClr val="FFFFFF"/>
                </a:solidFill>
                <a:latin typeface="+mj-lt"/>
                <a:ea typeface="+mj-ea"/>
                <a:cs typeface="+mj-cs"/>
              </a:rPr>
              <a:t>Model Vs Actual CDF Curve</a:t>
            </a:r>
            <a:endParaRPr lang="en-US" sz="4400" b="1" kern="1200" dirty="0">
              <a:solidFill>
                <a:srgbClr val="FFFFFF"/>
              </a:solidFill>
              <a:latin typeface="+mj-lt"/>
              <a:ea typeface="+mj-ea"/>
              <a:cs typeface="+mj-cs"/>
            </a:endParaRPr>
          </a:p>
        </p:txBody>
      </p:sp>
      <p:sp>
        <p:nvSpPr>
          <p:cNvPr id="7" name="Rectangle 6">
            <a:extLst>
              <a:ext uri="{FF2B5EF4-FFF2-40B4-BE49-F238E27FC236}">
                <a16:creationId xmlns:a16="http://schemas.microsoft.com/office/drawing/2014/main" id="{E851B0AD-C150-4E35-8CE1-C9589A3C112D}"/>
              </a:ext>
            </a:extLst>
          </p:cNvPr>
          <p:cNvSpPr/>
          <p:nvPr/>
        </p:nvSpPr>
        <p:spPr>
          <a:xfrm>
            <a:off x="838200" y="2094319"/>
            <a:ext cx="11106149" cy="4163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a:lnSpc>
                <a:spcPct val="90000"/>
              </a:lnSpc>
              <a:spcAft>
                <a:spcPts val="600"/>
              </a:spcAft>
            </a:pPr>
            <a:endParaRPr lang="en-US" sz="2000" dirty="0">
              <a:solidFill>
                <a:srgbClr val="FFFFFF"/>
              </a:solidFill>
            </a:endParaRPr>
          </a:p>
        </p:txBody>
      </p:sp>
      <p:pic>
        <p:nvPicPr>
          <p:cNvPr id="14" name="Picture Placeholder 4" descr="A close up of a sign&#10;&#10;Description automatically generated">
            <a:extLst>
              <a:ext uri="{FF2B5EF4-FFF2-40B4-BE49-F238E27FC236}">
                <a16:creationId xmlns:a16="http://schemas.microsoft.com/office/drawing/2014/main" id="{8699648C-C8C0-4970-9225-15459BB60E87}"/>
              </a:ext>
            </a:extLst>
          </p:cNvPr>
          <p:cNvPicPr>
            <a:picLocks noChangeAspect="1"/>
          </p:cNvPicPr>
          <p:nvPr/>
        </p:nvPicPr>
        <p:blipFill>
          <a:blip r:embed="rId3">
            <a:extLst>
              <a:ext uri="{28A0092B-C50C-407E-A947-70E740481C1C}">
                <a14:useLocalDpi xmlns:a14="http://schemas.microsoft.com/office/drawing/2010/main" val="0"/>
              </a:ext>
            </a:extLst>
          </a:blip>
          <a:srcRect l="2516" r="2516"/>
          <a:stretch>
            <a:fillRect/>
          </a:stretch>
        </p:blipFill>
        <p:spPr>
          <a:xfrm>
            <a:off x="10858065" y="33212"/>
            <a:ext cx="1328641" cy="1328641"/>
          </a:xfrm>
          <a:prstGeom prst="rect">
            <a:avLst/>
          </a:prstGeom>
        </p:spPr>
      </p:pic>
      <p:sp>
        <p:nvSpPr>
          <p:cNvPr id="2" name="Rectangle 6">
            <a:extLst>
              <a:ext uri="{FF2B5EF4-FFF2-40B4-BE49-F238E27FC236}">
                <a16:creationId xmlns:a16="http://schemas.microsoft.com/office/drawing/2014/main" id="{F20A344E-CD31-47AB-84CB-13E51701EAA3}"/>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inherit"/>
              </a:rPr>
              <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48B3DD22-24E0-4F21-B78D-0A57B4CB22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28" y="2309839"/>
            <a:ext cx="5327122" cy="38366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E954771-46C3-4FEC-9599-0B4C26179492}"/>
              </a:ext>
            </a:extLst>
          </p:cNvPr>
          <p:cNvSpPr/>
          <p:nvPr/>
        </p:nvSpPr>
        <p:spPr>
          <a:xfrm>
            <a:off x="6275294" y="2967335"/>
            <a:ext cx="5531224" cy="923330"/>
          </a:xfrm>
          <a:prstGeom prst="rect">
            <a:avLst/>
          </a:prstGeom>
        </p:spPr>
        <p:txBody>
          <a:bodyPr wrap="square">
            <a:spAutoFit/>
          </a:bodyPr>
          <a:lstStyle/>
          <a:p>
            <a:r>
              <a:rPr lang="en-US" dirty="0"/>
              <a:t>Its clear that Age is a pretty good fit. Although there is a slight variation in the data compared to model, the model explains the data very well.</a:t>
            </a:r>
          </a:p>
        </p:txBody>
      </p:sp>
    </p:spTree>
    <p:extLst>
      <p:ext uri="{BB962C8B-B14F-4D97-AF65-F5344CB8AC3E}">
        <p14:creationId xmlns:p14="http://schemas.microsoft.com/office/powerpoint/2010/main" val="42640154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0</TotalTime>
  <Words>641</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inherit</vt:lpstr>
      <vt:lpstr>Segoe UI Light</vt:lpstr>
      <vt:lpstr>Wingdings</vt:lpstr>
      <vt:lpstr>Office Theme</vt:lpstr>
      <vt:lpstr>Slide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2019-11-08T07:49:17Z</dcterms:created>
  <dcterms:modified xsi:type="dcterms:W3CDTF">2019-11-13T07:33:19Z</dcterms:modified>
</cp:coreProperties>
</file>