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2" r:id="rId5"/>
    <p:sldId id="261" r:id="rId6"/>
    <p:sldId id="258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1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9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375D0-8766-4E48-AB56-016C0940D39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11A59-C0B6-0443-A88F-68B48024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Thanks</a:t>
            </a:r>
            <a:r>
              <a:rPr lang="en-US" baseline="0" dirty="0" smtClean="0"/>
              <a:t> to the organizers and to </a:t>
            </a:r>
            <a:r>
              <a:rPr lang="en-US" baseline="0" dirty="0" err="1" smtClean="0"/>
              <a:t>Mapbox</a:t>
            </a:r>
            <a:r>
              <a:rPr lang="en-US" baseline="0" dirty="0" smtClean="0"/>
              <a:t> for sponsoring me. </a:t>
            </a:r>
          </a:p>
          <a:p>
            <a:pPr algn="l"/>
            <a:r>
              <a:rPr lang="en-US" dirty="0" smtClean="0"/>
              <a:t>Title is wrong. Because question is wrong. Don’t start by asking that. Ask instead, how can we build a great business that solves problems for people?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10 Favorite Quotes. (Not like Letterman </a:t>
            </a:r>
            <a:r>
              <a:rPr lang="mr-IN" dirty="0" smtClean="0"/>
              <a:t>–</a:t>
            </a:r>
            <a:r>
              <a:rPr lang="en-US" dirty="0" smtClean="0"/>
              <a:t> in real order.)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11A59-C0B6-0443-A88F-68B4802492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4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2800" i="1" dirty="0" smtClean="0"/>
          </a:p>
          <a:p>
            <a:pPr lvl="1"/>
            <a:r>
              <a:rPr lang="en-US" sz="3600" dirty="0" smtClean="0"/>
              <a:t>Beg for forgiveness</a:t>
            </a:r>
          </a:p>
          <a:p>
            <a:pPr lvl="1"/>
            <a:r>
              <a:rPr lang="en-US" sz="2800" dirty="0" smtClean="0"/>
              <a:t>If opportunity doesn’t knock, build a door.  </a:t>
            </a:r>
            <a:r>
              <a:rPr lang="en-US" sz="2800" i="1" dirty="0" smtClean="0"/>
              <a:t>Milton </a:t>
            </a:r>
            <a:r>
              <a:rPr lang="en-US" sz="2800" i="1" dirty="0" err="1" smtClean="0"/>
              <a:t>Berle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11A59-C0B6-0443-A88F-68B4802492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Wag the Dog – Dustin Hoffman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11A59-C0B6-0443-A88F-68B4802492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9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1" dirty="0" smtClean="0"/>
              <a:t>Aristotle:</a:t>
            </a:r>
            <a:r>
              <a:rPr lang="en-US" sz="2800" dirty="0" smtClean="0"/>
              <a:t> “It is the mark of an educated mind to be able to entertain a thought without accepting it.”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11A59-C0B6-0443-A88F-68B4802492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of talk is wrong. </a:t>
            </a:r>
            <a:br>
              <a:rPr lang="en-US" dirty="0" smtClean="0"/>
            </a:br>
            <a:r>
              <a:rPr lang="en-US" dirty="0" smtClean="0"/>
              <a:t>Because question is wrong. Don’t start by asking that. Ask instead, how can I build a great business that solves problems for people. </a:t>
            </a:r>
          </a:p>
          <a:p>
            <a:r>
              <a:rPr lang="en-US" dirty="0" smtClean="0"/>
              <a:t> (Started jotting down quotes when I was living at Dulles Airport Holiday Inn: fall 2001 to January 2005.)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Living proof that almost anyone can build a billion dollar company, even a former musician who majored in Greek and Latin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11A59-C0B6-0443-A88F-68B4802492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Easier said than done.</a:t>
            </a:r>
            <a:r>
              <a:rPr lang="en-US" baseline="0" dirty="0" smtClean="0"/>
              <a:t> </a:t>
            </a:r>
            <a:r>
              <a:rPr lang="en-US" dirty="0" smtClean="0"/>
              <a:t>Elmore Leonard </a:t>
            </a:r>
            <a:r>
              <a:rPr lang="mr-IN" dirty="0" smtClean="0"/>
              <a:t>–</a:t>
            </a:r>
            <a:r>
              <a:rPr lang="en-US" dirty="0" smtClean="0"/>
              <a:t> Leave out the stuff readers</a:t>
            </a:r>
            <a:r>
              <a:rPr lang="en-US" baseline="0" dirty="0" smtClean="0"/>
              <a:t> don’t want to read. Larry Page </a:t>
            </a:r>
            <a:r>
              <a:rPr lang="mr-IN" baseline="0" dirty="0" smtClean="0"/>
              <a:t>–</a:t>
            </a:r>
            <a:r>
              <a:rPr lang="en-US" baseline="0" dirty="0" smtClean="0"/>
              <a:t> toothbrush test </a:t>
            </a:r>
            <a:r>
              <a:rPr lang="mr-IN" baseline="0" dirty="0" smtClean="0"/>
              <a:t>–</a:t>
            </a:r>
            <a:r>
              <a:rPr lang="en-US" baseline="0" dirty="0" smtClean="0"/>
              <a:t> indispensable/use every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11A59-C0B6-0443-A88F-68B4802492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9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Warren Buffett or Roger Federer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11A59-C0B6-0443-A88F-68B4802492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47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3600" dirty="0" smtClean="0"/>
              <a:t>Praise publicly and reprimand privately.  </a:t>
            </a:r>
          </a:p>
          <a:p>
            <a:pPr lvl="2"/>
            <a:r>
              <a:rPr lang="en-US" sz="3200" dirty="0" smtClean="0"/>
              <a:t>Lincoln never commented on rivalries within his cabinet. </a:t>
            </a:r>
          </a:p>
          <a:p>
            <a:pPr lvl="1"/>
            <a:r>
              <a:rPr lang="en-US" sz="3200" dirty="0" smtClean="0"/>
              <a:t>“Buck Stops Here”. </a:t>
            </a:r>
            <a:r>
              <a:rPr lang="en-US" sz="3200" i="1" dirty="0" smtClean="0"/>
              <a:t>Truman.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11A59-C0B6-0443-A88F-68B4802492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9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/>
              <a:t>Prioritize all lists. Top 10.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11A59-C0B6-0443-A88F-68B4802492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14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i="1" dirty="0" smtClean="0"/>
              <a:t>Mario Andretti</a:t>
            </a:r>
            <a:r>
              <a:rPr lang="en-US" sz="3200" dirty="0" smtClean="0"/>
              <a:t>: “If everything seems under control, you are not going fast enough.”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“Do what you can, with what you have, where you are.”</a:t>
            </a:r>
            <a:r>
              <a:rPr lang="en-US" sz="3200" i="1" dirty="0" smtClean="0"/>
              <a:t> Theodore Roosevelt</a:t>
            </a:r>
            <a:endParaRPr lang="en-US" sz="3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11A59-C0B6-0443-A88F-68B4802492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8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 smtClean="0"/>
          </a:p>
          <a:p>
            <a:pPr lvl="1"/>
            <a:r>
              <a:rPr lang="en-US" dirty="0" smtClean="0"/>
              <a:t>Impact: Hard work. Get in early and stay late.</a:t>
            </a:r>
            <a:r>
              <a:rPr lang="en-US" sz="18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11A59-C0B6-0443-A88F-68B4802492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3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3600" dirty="0" smtClean="0"/>
              <a:t>Or, Listen first, speak last</a:t>
            </a:r>
            <a:endParaRPr lang="en-US" sz="2800" dirty="0" smtClean="0"/>
          </a:p>
          <a:p>
            <a:pPr lvl="2"/>
            <a:r>
              <a:rPr lang="en-US" sz="3200" dirty="0" smtClean="0"/>
              <a:t>You can’t listen while you are talking</a:t>
            </a:r>
            <a:endParaRPr lang="en-US" dirty="0" smtClean="0"/>
          </a:p>
          <a:p>
            <a:r>
              <a:rPr lang="en-US" dirty="0" smtClean="0"/>
              <a:t>Smartest guy in the room </a:t>
            </a:r>
            <a:r>
              <a:rPr lang="mr-IN" dirty="0" smtClean="0"/>
              <a:t>–</a:t>
            </a:r>
            <a:r>
              <a:rPr lang="en-US" dirty="0" smtClean="0"/>
              <a:t> Older Brother - Harvard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11A59-C0B6-0443-A88F-68B4802492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4753-AE5C-124B-92F3-4CABD7E1E8E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54E-9C1E-C249-AD68-013EF5F5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4753-AE5C-124B-92F3-4CABD7E1E8E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54E-9C1E-C249-AD68-013EF5F5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4753-AE5C-124B-92F3-4CABD7E1E8E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54E-9C1E-C249-AD68-013EF5F5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4753-AE5C-124B-92F3-4CABD7E1E8E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54E-9C1E-C249-AD68-013EF5F5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8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4753-AE5C-124B-92F3-4CABD7E1E8E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54E-9C1E-C249-AD68-013EF5F5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8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4753-AE5C-124B-92F3-4CABD7E1E8E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54E-9C1E-C249-AD68-013EF5F5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4753-AE5C-124B-92F3-4CABD7E1E8E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54E-9C1E-C249-AD68-013EF5F5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4753-AE5C-124B-92F3-4CABD7E1E8E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54E-9C1E-C249-AD68-013EF5F5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0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4753-AE5C-124B-92F3-4CABD7E1E8E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54E-9C1E-C249-AD68-013EF5F5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4753-AE5C-124B-92F3-4CABD7E1E8E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54E-9C1E-C249-AD68-013EF5F5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4753-AE5C-124B-92F3-4CABD7E1E8E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54E-9C1E-C249-AD68-013EF5F5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7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4753-AE5C-124B-92F3-4CABD7E1E8E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354E-9C1E-C249-AD68-013EF5F5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7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641" y="1122362"/>
            <a:ext cx="10664041" cy="11933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How To Build a Billion Dollar Business</a:t>
            </a:r>
            <a:endParaRPr lang="en-US" sz="5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41319"/>
            <a:ext cx="9144000" cy="3716977"/>
          </a:xfrm>
        </p:spPr>
        <p:txBody>
          <a:bodyPr>
            <a:normAutofit lnSpcReduction="10000"/>
          </a:bodyPr>
          <a:lstStyle/>
          <a:p>
            <a:pPr lvl="2"/>
            <a:endParaRPr lang="en-US" sz="3200" dirty="0" smtClean="0"/>
          </a:p>
          <a:p>
            <a:pPr lvl="2"/>
            <a:endParaRPr lang="en-US" sz="4400" dirty="0"/>
          </a:p>
          <a:p>
            <a:pPr lvl="2"/>
            <a:r>
              <a:rPr lang="en-US" sz="4400" dirty="0"/>
              <a:t>Matt O’Connell</a:t>
            </a:r>
          </a:p>
          <a:p>
            <a:pPr lvl="2"/>
            <a:endParaRPr lang="en-US" sz="3200" dirty="0"/>
          </a:p>
          <a:p>
            <a:pPr lvl="2"/>
            <a:endParaRPr lang="en-US" sz="3200" dirty="0" smtClean="0"/>
          </a:p>
          <a:p>
            <a:pPr lvl="2"/>
            <a:r>
              <a:rPr lang="en-US" sz="3200" dirty="0" err="1" smtClean="0"/>
              <a:t>SatSummit</a:t>
            </a:r>
            <a:r>
              <a:rPr lang="en-US" sz="3200" dirty="0" smtClean="0"/>
              <a:t> Conference</a:t>
            </a:r>
          </a:p>
          <a:p>
            <a:pPr lvl="2"/>
            <a:r>
              <a:rPr lang="en-US" sz="3200" dirty="0" smtClean="0"/>
              <a:t>January 31, 2017</a:t>
            </a:r>
          </a:p>
        </p:txBody>
      </p:sp>
    </p:spTree>
    <p:extLst>
      <p:ext uri="{BB962C8B-B14F-4D97-AF65-F5344CB8AC3E}">
        <p14:creationId xmlns:p14="http://schemas.microsoft.com/office/powerpoint/2010/main" val="9859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8. Be Proactive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 smtClean="0"/>
              <a:t>You </a:t>
            </a:r>
            <a:r>
              <a:rPr lang="en-US" sz="4400" dirty="0"/>
              <a:t>miss 100% of the shots you don’t </a:t>
            </a:r>
            <a:r>
              <a:rPr lang="en-US" sz="4400" dirty="0" smtClean="0"/>
              <a:t>take. </a:t>
            </a:r>
            <a:r>
              <a:rPr lang="en-US" sz="4400" i="1" dirty="0" smtClean="0"/>
              <a:t>Wayne Gretzky</a:t>
            </a:r>
          </a:p>
          <a:p>
            <a:pPr lvl="1"/>
            <a:r>
              <a:rPr lang="en-US" sz="4400" dirty="0" smtClean="0"/>
              <a:t>Don’t </a:t>
            </a:r>
            <a:r>
              <a:rPr lang="en-US" sz="4400" dirty="0"/>
              <a:t>be afraid to try something new. </a:t>
            </a:r>
            <a:endParaRPr lang="en-US" sz="3600" dirty="0"/>
          </a:p>
          <a:p>
            <a:pPr lvl="2"/>
            <a:r>
              <a:rPr lang="en-US" sz="4000" i="1" dirty="0"/>
              <a:t>Miles Davis</a:t>
            </a:r>
            <a:r>
              <a:rPr lang="en-US" sz="4000" dirty="0"/>
              <a:t>:  No such thing as a wrong note in jazz; it’s what you play next that counts. </a:t>
            </a:r>
            <a:endParaRPr lang="en-US" sz="4000" dirty="0" smtClean="0"/>
          </a:p>
          <a:p>
            <a:pPr lvl="2"/>
            <a:r>
              <a:rPr lang="en-US" sz="4000" b="1" dirty="0" err="1" smtClean="0"/>
              <a:t>GeoEye</a:t>
            </a:r>
            <a:r>
              <a:rPr lang="en-US" sz="4000" dirty="0" smtClean="0"/>
              <a:t> </a:t>
            </a:r>
            <a:r>
              <a:rPr lang="mr-IN" sz="4000" dirty="0" smtClean="0"/>
              <a:t>–</a:t>
            </a:r>
            <a:r>
              <a:rPr lang="en-US" sz="4000" dirty="0" smtClean="0"/>
              <a:t> Hyper-spectral collection from planes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96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5400" b="1" dirty="0" smtClean="0"/>
              <a:t>9. Be </a:t>
            </a:r>
            <a:r>
              <a:rPr lang="en-US" sz="5400" b="1" dirty="0"/>
              <a:t>upbeat </a:t>
            </a:r>
            <a:r>
              <a:rPr lang="en-US" sz="5400" i="1" dirty="0"/>
              <a:t>(Reagan)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 smtClean="0"/>
              <a:t>Focus </a:t>
            </a:r>
            <a:r>
              <a:rPr lang="en-US" sz="4000" dirty="0"/>
              <a:t>on opportunities, not problems </a:t>
            </a:r>
            <a:endParaRPr lang="en-US" sz="3200" dirty="0"/>
          </a:p>
          <a:p>
            <a:pPr lvl="1"/>
            <a:r>
              <a:rPr lang="en-US" sz="4000" dirty="0"/>
              <a:t>Show courage to those on the front lines </a:t>
            </a:r>
            <a:endParaRPr lang="en-US" sz="3200" dirty="0"/>
          </a:p>
          <a:p>
            <a:pPr lvl="2"/>
            <a:r>
              <a:rPr lang="en-US" sz="3600" dirty="0"/>
              <a:t>Gen. Herkimer. Revolutionary War. Wounded, then smoked.</a:t>
            </a:r>
            <a:endParaRPr lang="en-US" sz="2800" dirty="0"/>
          </a:p>
          <a:p>
            <a:pPr lvl="1"/>
            <a:r>
              <a:rPr lang="en-US" sz="4000" dirty="0"/>
              <a:t>Turn defeat into victory</a:t>
            </a:r>
            <a:endParaRPr lang="en-US" sz="3200" dirty="0"/>
          </a:p>
          <a:p>
            <a:pPr lvl="1"/>
            <a:r>
              <a:rPr lang="en-US" sz="4000" i="1" dirty="0" err="1" smtClean="0"/>
              <a:t>Chumbawumba</a:t>
            </a:r>
            <a:r>
              <a:rPr lang="en-US" sz="4000" dirty="0" smtClean="0"/>
              <a:t>: “I get knocked down”. Every Friday</a:t>
            </a:r>
            <a:endParaRPr lang="en-US" sz="32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5300" b="1" dirty="0"/>
              <a:t> </a:t>
            </a:r>
            <a:r>
              <a:rPr lang="en-US" sz="5300" b="1" dirty="0" smtClean="0"/>
              <a:t>10. Be </a:t>
            </a:r>
            <a:r>
              <a:rPr lang="en-US" sz="5300" b="1" dirty="0"/>
              <a:t>a dreamer </a:t>
            </a:r>
            <a:r>
              <a:rPr lang="en-US" sz="5300" b="1" i="1" dirty="0"/>
              <a:t>and</a:t>
            </a:r>
            <a:r>
              <a:rPr lang="en-US" sz="5300" b="1" dirty="0"/>
              <a:t> a doer. 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dirty="0"/>
              <a:t>Think outside the box but then execute inside it. </a:t>
            </a:r>
            <a:endParaRPr lang="en-US" sz="3200" dirty="0" smtClean="0"/>
          </a:p>
          <a:p>
            <a:pPr lvl="1"/>
            <a:r>
              <a:rPr lang="en-US" sz="3200" i="1" dirty="0" smtClean="0"/>
              <a:t>Steve </a:t>
            </a:r>
            <a:r>
              <a:rPr lang="en-US" sz="3200" i="1" dirty="0"/>
              <a:t>Ross (Warner Bros. CEO)</a:t>
            </a:r>
            <a:r>
              <a:rPr lang="en-US" sz="3200" b="1" dirty="0"/>
              <a:t>: </a:t>
            </a:r>
            <a:r>
              <a:rPr lang="en-US" sz="3200" dirty="0"/>
              <a:t>don’t be a dreamer w/your feet on the desk or a nerd w/your nose the grindstone all day. Work hard, then put your feet up and dream, then work hard to achieve your dream.</a:t>
            </a:r>
            <a:endParaRPr lang="en-US" dirty="0"/>
          </a:p>
          <a:p>
            <a:pPr lvl="2"/>
            <a:r>
              <a:rPr lang="en-US" sz="2400" dirty="0" smtClean="0"/>
              <a:t>Caveat: </a:t>
            </a:r>
            <a:r>
              <a:rPr lang="en-US" sz="2400" dirty="0"/>
              <a:t>A dream is just a dream. A goal is a dream with a plan and a deadline. </a:t>
            </a:r>
            <a:endParaRPr lang="en-US" sz="2400" dirty="0" smtClean="0"/>
          </a:p>
          <a:p>
            <a:pPr lvl="1"/>
            <a:r>
              <a:rPr lang="en-US" sz="3200" dirty="0" smtClean="0"/>
              <a:t>Chuck Dolan (cable pioneer). </a:t>
            </a:r>
            <a:r>
              <a:rPr lang="en-US" sz="3200" dirty="0"/>
              <a:t>German – Irish. </a:t>
            </a:r>
            <a:endParaRPr lang="en-US" dirty="0"/>
          </a:p>
          <a:p>
            <a:pPr lvl="1"/>
            <a:r>
              <a:rPr lang="en-US" sz="3200" b="1" dirty="0" err="1" smtClean="0"/>
              <a:t>GeoEye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 win/lose.  </a:t>
            </a:r>
            <a:r>
              <a:rPr lang="en-US" sz="3200" dirty="0" err="1" smtClean="0"/>
              <a:t>Ambiquity</a:t>
            </a:r>
            <a:r>
              <a:rPr lang="en-US" sz="3200" dirty="0" smtClean="0"/>
              <a:t> Quotient (AQ)</a:t>
            </a:r>
            <a:endParaRPr lang="en-US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How did I get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Talking Heads</a:t>
            </a:r>
          </a:p>
          <a:p>
            <a:r>
              <a:rPr lang="en-US" dirty="0" smtClean="0"/>
              <a:t>And </a:t>
            </a:r>
            <a:r>
              <a:rPr lang="en-US" dirty="0"/>
              <a:t>you may find </a:t>
            </a:r>
            <a:r>
              <a:rPr lang="en-US" dirty="0" smtClean="0"/>
              <a:t>yourself 	In </a:t>
            </a:r>
            <a:r>
              <a:rPr lang="en-US" dirty="0"/>
              <a:t>another part of the world</a:t>
            </a:r>
            <a:br>
              <a:rPr lang="en-US" dirty="0"/>
            </a:br>
            <a:r>
              <a:rPr lang="en-US" dirty="0"/>
              <a:t>And you may find yourself </a:t>
            </a:r>
            <a:r>
              <a:rPr lang="en-US" dirty="0" smtClean="0"/>
              <a:t>	Behind </a:t>
            </a:r>
            <a:r>
              <a:rPr lang="en-US" dirty="0"/>
              <a:t>the wheel of a large automobile</a:t>
            </a:r>
            <a:br>
              <a:rPr lang="en-US" dirty="0"/>
            </a:br>
            <a:r>
              <a:rPr lang="en-US" dirty="0"/>
              <a:t>And you may find yourself in a beautiful house</a:t>
            </a:r>
            <a:br>
              <a:rPr lang="en-US" dirty="0"/>
            </a:br>
            <a:r>
              <a:rPr lang="en-US" dirty="0" smtClean="0"/>
              <a:t>	With </a:t>
            </a:r>
            <a:r>
              <a:rPr lang="en-US" dirty="0"/>
              <a:t>a beautiful wife</a:t>
            </a:r>
            <a:br>
              <a:rPr lang="en-US" dirty="0"/>
            </a:br>
            <a:r>
              <a:rPr lang="en-US" dirty="0"/>
              <a:t>And you may ask yourself, </a:t>
            </a:r>
            <a:r>
              <a:rPr lang="en-US" dirty="0" smtClean="0"/>
              <a:t>well,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How </a:t>
            </a:r>
            <a:r>
              <a:rPr lang="en-US" dirty="0"/>
              <a:t>did I get here?</a:t>
            </a:r>
          </a:p>
        </p:txBody>
      </p:sp>
    </p:spTree>
    <p:extLst>
      <p:ext uri="{BB962C8B-B14F-4D97-AF65-F5344CB8AC3E}">
        <p14:creationId xmlns:p14="http://schemas.microsoft.com/office/powerpoint/2010/main" val="1558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7066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 smtClean="0"/>
              <a:t>Background</a:t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74421"/>
            <a:ext cx="9144000" cy="458387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b="1" dirty="0"/>
              <a:t>Disclaimers</a:t>
            </a:r>
            <a:r>
              <a:rPr lang="en-US" sz="2800" dirty="0"/>
              <a:t>: Not a writer, no MBA, no training to be a CEO or an entrepreneur. </a:t>
            </a:r>
            <a:r>
              <a:rPr lang="en-US" sz="2800" dirty="0" smtClean="0"/>
              <a:t>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/>
              <a:t>My top 10 Management Mottos. </a:t>
            </a:r>
            <a:endParaRPr lang="en-US" sz="2400" dirty="0" smtClean="0"/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 smtClean="0"/>
              <a:t>Lessons </a:t>
            </a:r>
            <a:r>
              <a:rPr lang="en-US" sz="2400" dirty="0"/>
              <a:t>I learned while I worked on building </a:t>
            </a:r>
            <a:r>
              <a:rPr lang="en-US" sz="2400" dirty="0" err="1"/>
              <a:t>GeoEye</a:t>
            </a:r>
            <a:r>
              <a:rPr lang="en-US" sz="2400" dirty="0"/>
              <a:t>. I saw an opportunity before my peers </a:t>
            </a:r>
            <a:r>
              <a:rPr lang="mr-IN" sz="2400" dirty="0"/>
              <a:t>–</a:t>
            </a:r>
            <a:r>
              <a:rPr lang="en-US" sz="2400" dirty="0"/>
              <a:t> digital </a:t>
            </a:r>
            <a:r>
              <a:rPr lang="en-US" sz="2400" dirty="0" smtClean="0"/>
              <a:t>mapping </a:t>
            </a:r>
            <a:r>
              <a:rPr lang="en-US" sz="2400" dirty="0"/>
              <a:t>and products.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b="1" dirty="0" err="1" smtClean="0"/>
              <a:t>GeoEye</a:t>
            </a:r>
            <a:r>
              <a:rPr lang="en-US" sz="2800" b="1" dirty="0"/>
              <a:t> </a:t>
            </a:r>
            <a:r>
              <a:rPr lang="en-US" sz="2800" b="1" dirty="0" smtClean="0"/>
              <a:t>hyper-growth</a:t>
            </a:r>
            <a:r>
              <a:rPr lang="en-US" sz="2800" dirty="0" smtClean="0"/>
              <a:t>: </a:t>
            </a:r>
            <a:endParaRPr lang="en-US" sz="2800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 smtClean="0"/>
              <a:t>2003</a:t>
            </a:r>
            <a:r>
              <a:rPr lang="en-US" sz="2400" dirty="0"/>
              <a:t>, total enterprise value $33M </a:t>
            </a:r>
            <a:r>
              <a:rPr lang="en-US" sz="2400" dirty="0" smtClean="0"/>
              <a:t>($225M of debt), employees </a:t>
            </a:r>
            <a:r>
              <a:rPr lang="en-US" sz="2400" dirty="0"/>
              <a:t>60, revenues $</a:t>
            </a:r>
            <a:r>
              <a:rPr lang="en-US" sz="2400" dirty="0" smtClean="0"/>
              <a:t>9M/year.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 smtClean="0"/>
              <a:t>10 </a:t>
            </a:r>
            <a:r>
              <a:rPr lang="en-US" sz="2400" dirty="0"/>
              <a:t>years later, we sold it. Enterprise value ~ $1.3B. E</a:t>
            </a:r>
            <a:r>
              <a:rPr lang="en-US" sz="2400" dirty="0" smtClean="0"/>
              <a:t>mployees </a:t>
            </a:r>
            <a:r>
              <a:rPr lang="en-US" sz="2400" dirty="0"/>
              <a:t>760 and revenues ~ $470M. </a:t>
            </a:r>
            <a:endParaRPr lang="en-US" sz="2400" dirty="0" smtClean="0"/>
          </a:p>
          <a:p>
            <a:pPr marL="914400" lvl="1" indent="-457200" algn="l">
              <a:buFont typeface="+mj-lt"/>
              <a:buAutoNum type="arabicPeriod"/>
            </a:pPr>
            <a:endParaRPr lang="en-US" dirty="0"/>
          </a:p>
          <a:p>
            <a:pPr lvl="2"/>
            <a:endParaRPr lang="en-US" sz="1400" dirty="0" smtClean="0"/>
          </a:p>
          <a:p>
            <a:pPr lvl="2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673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1891"/>
            <a:ext cx="9144000" cy="137753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 smtClean="0">
                <a:latin typeface="+mj-lt"/>
              </a:rPr>
              <a:t>1</a:t>
            </a:r>
            <a:r>
              <a:rPr lang="en-US" sz="4400" b="1" dirty="0" smtClean="0">
                <a:latin typeface="+mj-lt"/>
              </a:rPr>
              <a:t>. Stop </a:t>
            </a:r>
            <a:r>
              <a:rPr lang="en-US" sz="4400" b="1" dirty="0">
                <a:latin typeface="+mj-lt"/>
              </a:rPr>
              <a:t>Selling what you have; start selling what they </a:t>
            </a:r>
            <a:r>
              <a:rPr lang="en-US" sz="4400" b="1" dirty="0" smtClean="0">
                <a:latin typeface="+mj-lt"/>
              </a:rPr>
              <a:t>want </a:t>
            </a:r>
            <a:r>
              <a:rPr lang="en-US" sz="2200" dirty="0" smtClean="0"/>
              <a:t>(IBM ad circa 2010)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59429"/>
            <a:ext cx="9144000" cy="4298867"/>
          </a:xfrm>
        </p:spPr>
        <p:txBody>
          <a:bodyPr>
            <a:normAutofit lnSpcReduction="10000"/>
          </a:bodyPr>
          <a:lstStyle/>
          <a:p>
            <a:pPr lvl="1" algn="l"/>
            <a:r>
              <a:rPr lang="en-US" sz="2800" b="1" dirty="0" err="1" smtClean="0"/>
              <a:t>GeoEye</a:t>
            </a:r>
            <a:r>
              <a:rPr lang="en-US" sz="2800" b="1" dirty="0" smtClean="0"/>
              <a:t> History</a:t>
            </a:r>
            <a:r>
              <a:rPr lang="en-US" sz="2800" dirty="0" smtClean="0"/>
              <a:t> - 2001 </a:t>
            </a:r>
            <a:r>
              <a:rPr lang="en-US" sz="2800" dirty="0"/>
              <a:t>– </a:t>
            </a:r>
            <a:r>
              <a:rPr lang="en-US" sz="2800" dirty="0" smtClean="0"/>
              <a:t>US Remote </a:t>
            </a:r>
            <a:r>
              <a:rPr lang="en-US" sz="2800" dirty="0"/>
              <a:t>Sensing Industry: 3 companies - engineering supported by sales and marketing. </a:t>
            </a:r>
            <a:r>
              <a:rPr lang="en-US" sz="2800" dirty="0" smtClean="0"/>
              <a:t>Collective loss ~ $1B</a:t>
            </a:r>
            <a:endParaRPr lang="en-US" sz="2800" dirty="0"/>
          </a:p>
          <a:p>
            <a:pPr lvl="2" algn="l"/>
            <a:r>
              <a:rPr lang="en-US" sz="2800" dirty="0" err="1" smtClean="0"/>
              <a:t>GeoEye</a:t>
            </a:r>
            <a:r>
              <a:rPr lang="en-US" sz="2800" dirty="0" smtClean="0"/>
              <a:t> (then </a:t>
            </a:r>
            <a:r>
              <a:rPr lang="en-US" sz="2800" dirty="0" err="1" smtClean="0"/>
              <a:t>Orbimage</a:t>
            </a:r>
            <a:r>
              <a:rPr lang="en-US" sz="2800" dirty="0" smtClean="0"/>
              <a:t>) - changed to Sales </a:t>
            </a:r>
            <a:r>
              <a:rPr lang="en-US" sz="2800" dirty="0"/>
              <a:t>and Marketing supported by engineering. </a:t>
            </a:r>
            <a:r>
              <a:rPr lang="en-US" sz="2800" dirty="0" smtClean="0"/>
              <a:t>BCG </a:t>
            </a:r>
            <a:r>
              <a:rPr lang="mr-IN" sz="2800" dirty="0" smtClean="0"/>
              <a:t>–</a:t>
            </a:r>
            <a:r>
              <a:rPr lang="en-US" sz="2800" dirty="0" smtClean="0"/>
              <a:t> same as Boeing </a:t>
            </a:r>
            <a:r>
              <a:rPr lang="mr-IN" sz="2800" dirty="0" smtClean="0"/>
              <a:t>–</a:t>
            </a:r>
            <a:r>
              <a:rPr lang="en-US" sz="2800" dirty="0" smtClean="0"/>
              <a:t> Airbus</a:t>
            </a:r>
            <a:endParaRPr lang="en-US" sz="2800" dirty="0"/>
          </a:p>
          <a:p>
            <a:pPr lvl="1" algn="l"/>
            <a:r>
              <a:rPr lang="en-US" sz="2800" dirty="0"/>
              <a:t>Focus on the </a:t>
            </a:r>
            <a:r>
              <a:rPr lang="en-US" sz="2800" dirty="0" smtClean="0"/>
              <a:t>customer</a:t>
            </a:r>
            <a:endParaRPr lang="en-US" sz="2800" dirty="0"/>
          </a:p>
          <a:p>
            <a:pPr lvl="1" algn="l"/>
            <a:r>
              <a:rPr lang="en-US" sz="2800" dirty="0" smtClean="0"/>
              <a:t>Impacts: </a:t>
            </a:r>
          </a:p>
          <a:p>
            <a:pPr lvl="2" algn="l"/>
            <a:r>
              <a:rPr lang="en-US" sz="2800" dirty="0" smtClean="0"/>
              <a:t>Marketing expense: </a:t>
            </a:r>
            <a:r>
              <a:rPr lang="en-US" sz="2800" i="1" dirty="0" smtClean="0"/>
              <a:t>PT Barnum</a:t>
            </a:r>
            <a:r>
              <a:rPr lang="en-US" sz="2800" dirty="0" smtClean="0"/>
              <a:t>. Without promotion, something terrible happens: Nothing.  </a:t>
            </a:r>
          </a:p>
          <a:p>
            <a:pPr lvl="2" algn="l"/>
            <a:r>
              <a:rPr lang="en-US" sz="2800" dirty="0" smtClean="0"/>
              <a:t>Compensation </a:t>
            </a:r>
            <a:r>
              <a:rPr lang="mr-IN" sz="2800" dirty="0" smtClean="0"/>
              <a:t>–</a:t>
            </a:r>
            <a:r>
              <a:rPr lang="en-US" sz="2800" dirty="0" smtClean="0"/>
              <a:t> pay salespeople a lot (on commission)</a:t>
            </a:r>
            <a:endParaRPr lang="en-US" sz="2800" b="1" dirty="0" smtClean="0"/>
          </a:p>
          <a:p>
            <a:pPr lvl="2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64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800" b="1" dirty="0"/>
              <a:t>2</a:t>
            </a:r>
            <a:r>
              <a:rPr lang="en-US" sz="4800" b="1" dirty="0" smtClean="0"/>
              <a:t>. </a:t>
            </a:r>
            <a:r>
              <a:rPr lang="en-US" sz="5400" b="1" dirty="0" smtClean="0"/>
              <a:t>Under </a:t>
            </a:r>
            <a:r>
              <a:rPr lang="en-US" sz="5400" b="1" dirty="0"/>
              <a:t>Promise, Over </a:t>
            </a:r>
            <a:r>
              <a:rPr lang="en-US" sz="5400" b="1" dirty="0" smtClean="0"/>
              <a:t>Deliver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/>
              <a:t>Easy </a:t>
            </a:r>
            <a:r>
              <a:rPr lang="en-US" sz="3600" dirty="0"/>
              <a:t>to </a:t>
            </a:r>
            <a:r>
              <a:rPr lang="en-US" sz="3600" dirty="0" smtClean="0"/>
              <a:t>say, but hard to do. </a:t>
            </a:r>
            <a:r>
              <a:rPr lang="en-US" sz="3600" dirty="0"/>
              <a:t>Like </a:t>
            </a:r>
            <a:r>
              <a:rPr lang="en-US" sz="3600" dirty="0" smtClean="0"/>
              <a:t>“Buy </a:t>
            </a:r>
            <a:r>
              <a:rPr lang="en-US" sz="3600" dirty="0"/>
              <a:t>Low, Sell </a:t>
            </a:r>
            <a:r>
              <a:rPr lang="en-US" sz="3600" dirty="0" smtClean="0"/>
              <a:t>High” </a:t>
            </a:r>
            <a:r>
              <a:rPr lang="en-US" sz="3600" dirty="0"/>
              <a:t>or </a:t>
            </a:r>
            <a:r>
              <a:rPr lang="en-US" sz="3600" dirty="0" smtClean="0"/>
              <a:t>“Keep </a:t>
            </a:r>
            <a:r>
              <a:rPr lang="en-US" sz="3600" dirty="0"/>
              <a:t>Y</a:t>
            </a:r>
            <a:r>
              <a:rPr lang="en-US" sz="3600" dirty="0" smtClean="0"/>
              <a:t>our </a:t>
            </a:r>
            <a:r>
              <a:rPr lang="en-US" sz="3600" dirty="0"/>
              <a:t>E</a:t>
            </a:r>
            <a:r>
              <a:rPr lang="en-US" sz="3600" dirty="0" smtClean="0"/>
              <a:t>ye </a:t>
            </a:r>
            <a:r>
              <a:rPr lang="en-US" sz="3600" dirty="0"/>
              <a:t>on the </a:t>
            </a:r>
            <a:r>
              <a:rPr lang="en-US" sz="3600" dirty="0" smtClean="0"/>
              <a:t>Ball”. </a:t>
            </a:r>
          </a:p>
          <a:p>
            <a:pPr lvl="1"/>
            <a:r>
              <a:rPr lang="en-US" sz="3600" b="1" dirty="0" err="1" smtClean="0"/>
              <a:t>GeoEye</a:t>
            </a:r>
            <a:r>
              <a:rPr lang="en-US" sz="3600" dirty="0" smtClean="0"/>
              <a:t> </a:t>
            </a:r>
            <a:r>
              <a:rPr lang="mr-IN" sz="3600" dirty="0" smtClean="0"/>
              <a:t>–</a:t>
            </a:r>
            <a:r>
              <a:rPr lang="en-US" sz="3600" dirty="0" smtClean="0"/>
              <a:t> how we got through bankruptcy</a:t>
            </a:r>
          </a:p>
          <a:p>
            <a:pPr lvl="1"/>
            <a:r>
              <a:rPr lang="en-US" sz="3600" dirty="0" smtClean="0"/>
              <a:t>Applies </a:t>
            </a:r>
            <a:r>
              <a:rPr lang="en-US" sz="3600" dirty="0"/>
              <a:t>to customers, investors, partners, employees, and </a:t>
            </a:r>
            <a:r>
              <a:rPr lang="en-US" sz="3600" dirty="0" smtClean="0"/>
              <a:t>suppliers.   </a:t>
            </a:r>
          </a:p>
          <a:p>
            <a:pPr lvl="1"/>
            <a:r>
              <a:rPr lang="en-US" sz="3600" dirty="0" smtClean="0"/>
              <a:t>Credibility </a:t>
            </a:r>
            <a:r>
              <a:rPr lang="mr-IN" sz="3600" dirty="0" smtClean="0"/>
              <a:t>–</a:t>
            </a:r>
            <a:r>
              <a:rPr lang="en-US" sz="3600" dirty="0" smtClean="0"/>
              <a:t> possibly the most important asset in any business.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1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6000" b="1" dirty="0"/>
              <a:t>3</a:t>
            </a:r>
            <a:r>
              <a:rPr lang="en-US" sz="6000" b="1" dirty="0" smtClean="0"/>
              <a:t>. The </a:t>
            </a:r>
            <a:r>
              <a:rPr lang="en-US" sz="6000" b="1" dirty="0"/>
              <a:t>Golden </a:t>
            </a:r>
            <a:r>
              <a:rPr lang="en-US" sz="6000" b="1" dirty="0" smtClean="0"/>
              <a:t>Rule: </a:t>
            </a:r>
            <a:r>
              <a:rPr lang="en-US" sz="3600" b="1" i="1" dirty="0" smtClean="0"/>
              <a:t>Do unto others as you would have them do unto you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4000" dirty="0" smtClean="0"/>
              <a:t>Applies to customers, investors, partners, employees, and suppliers  </a:t>
            </a:r>
          </a:p>
          <a:p>
            <a:pPr lvl="2"/>
            <a:r>
              <a:rPr lang="en-US" sz="3600" dirty="0" smtClean="0"/>
              <a:t>To </a:t>
            </a:r>
            <a:r>
              <a:rPr lang="en-US" sz="3600" dirty="0"/>
              <a:t>get anyone to do anything, you have to focus on the way they think and what they want and make it appealing to them. </a:t>
            </a:r>
            <a:endParaRPr lang="en-US" sz="3600" dirty="0" smtClean="0"/>
          </a:p>
          <a:p>
            <a:pPr lvl="1"/>
            <a:r>
              <a:rPr lang="en-US" sz="4000" dirty="0" smtClean="0"/>
              <a:t>Think </a:t>
            </a:r>
            <a:r>
              <a:rPr lang="en-US" sz="4000" dirty="0"/>
              <a:t>and say “we”. Press releases, speeches</a:t>
            </a:r>
            <a:r>
              <a:rPr lang="en-US" sz="4000" dirty="0" smtClean="0"/>
              <a:t>.</a:t>
            </a:r>
          </a:p>
          <a:p>
            <a:pPr lvl="1"/>
            <a:r>
              <a:rPr lang="en-US" sz="4000" dirty="0" smtClean="0"/>
              <a:t>Be </a:t>
            </a:r>
            <a:r>
              <a:rPr lang="en-US" sz="4000" dirty="0"/>
              <a:t>Accountable</a:t>
            </a:r>
            <a:endParaRPr lang="en-US" sz="3200" dirty="0"/>
          </a:p>
          <a:p>
            <a:pPr lvl="2"/>
            <a:r>
              <a:rPr lang="en-US" sz="3600" dirty="0"/>
              <a:t>Take responsibility for decisions.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875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sz="5400" b="1" dirty="0"/>
              <a:t>E</a:t>
            </a:r>
            <a:r>
              <a:rPr lang="en-US" sz="5400" b="1" dirty="0" smtClean="0"/>
              <a:t>yes on the Prize - Prioritize carefully and manage risk very carefully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5678"/>
            <a:ext cx="10515600" cy="4393869"/>
          </a:xfrm>
        </p:spPr>
        <p:txBody>
          <a:bodyPr>
            <a:normAutofit/>
          </a:bodyPr>
          <a:lstStyle/>
          <a:p>
            <a:pPr lvl="1"/>
            <a:r>
              <a:rPr lang="en-US" sz="4000" dirty="0" smtClean="0"/>
              <a:t>Focus </a:t>
            </a:r>
            <a:r>
              <a:rPr lang="en-US" sz="4000" dirty="0"/>
              <a:t>on a few key goals (</a:t>
            </a:r>
            <a:r>
              <a:rPr lang="en-US" sz="4000" i="1" dirty="0"/>
              <a:t>Reagan</a:t>
            </a:r>
            <a:r>
              <a:rPr lang="en-US" sz="4000" dirty="0" smtClean="0"/>
              <a:t>)</a:t>
            </a:r>
          </a:p>
          <a:p>
            <a:pPr lvl="1"/>
            <a:r>
              <a:rPr lang="en-US" sz="4000" b="1" dirty="0"/>
              <a:t>Risk </a:t>
            </a:r>
            <a:r>
              <a:rPr lang="mr-IN" sz="4000" b="1" dirty="0"/>
              <a:t>–</a:t>
            </a:r>
            <a:r>
              <a:rPr lang="en-US" sz="4000" b="1" dirty="0"/>
              <a:t> analyze carefully</a:t>
            </a:r>
            <a:r>
              <a:rPr lang="en-US" sz="4000" dirty="0"/>
              <a:t> (especially if you plan to go big or go home</a:t>
            </a:r>
            <a:r>
              <a:rPr lang="en-US" sz="4000" dirty="0" smtClean="0"/>
              <a:t>)</a:t>
            </a:r>
          </a:p>
          <a:p>
            <a:pPr lvl="2"/>
            <a:r>
              <a:rPr lang="en-US" sz="3600" b="1" dirty="0" err="1" smtClean="0"/>
              <a:t>GeoEye</a:t>
            </a:r>
            <a:r>
              <a:rPr lang="en-US" sz="3600" dirty="0" smtClean="0"/>
              <a:t> </a:t>
            </a:r>
            <a:r>
              <a:rPr lang="mr-IN" sz="3600" dirty="0" smtClean="0"/>
              <a:t>–</a:t>
            </a:r>
            <a:r>
              <a:rPr lang="en-US" sz="3600" dirty="0" smtClean="0"/>
              <a:t> Space Imaging auction </a:t>
            </a:r>
            <a:r>
              <a:rPr lang="mr-IN" sz="3600" dirty="0" smtClean="0"/>
              <a:t>–</a:t>
            </a:r>
            <a:r>
              <a:rPr lang="en-US" sz="3600" dirty="0" smtClean="0"/>
              <a:t> assumed more risk than DG was willing to; bid less cash</a:t>
            </a:r>
            <a:endParaRPr lang="en-US" sz="3600" dirty="0"/>
          </a:p>
          <a:p>
            <a:pPr lvl="1"/>
            <a:r>
              <a:rPr lang="en-US" sz="4000" dirty="0" smtClean="0"/>
              <a:t>My priorities: Customers</a:t>
            </a:r>
            <a:r>
              <a:rPr lang="en-US" sz="4000" dirty="0"/>
              <a:t>; Investors; Board; Employees; </a:t>
            </a:r>
            <a:r>
              <a:rPr lang="en-US" sz="4000" dirty="0" smtClean="0"/>
              <a:t>Strategy</a:t>
            </a:r>
          </a:p>
          <a:p>
            <a:pPr lvl="1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800" b="1" dirty="0"/>
              <a:t>5</a:t>
            </a:r>
            <a:r>
              <a:rPr lang="en-US" sz="4800" b="1" dirty="0" smtClean="0"/>
              <a:t>. </a:t>
            </a:r>
            <a:r>
              <a:rPr lang="en-US" sz="5400" b="1" dirty="0" smtClean="0"/>
              <a:t>Impatience </a:t>
            </a:r>
            <a:r>
              <a:rPr lang="en-US" sz="5400" b="1" dirty="0"/>
              <a:t>is also a </a:t>
            </a:r>
            <a:r>
              <a:rPr lang="en-US" sz="5400" b="1" dirty="0" smtClean="0"/>
              <a:t>virtue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4000" i="1" dirty="0" smtClean="0"/>
              <a:t>Barry </a:t>
            </a:r>
            <a:r>
              <a:rPr lang="en-US" sz="4000" i="1" dirty="0"/>
              <a:t>Diller</a:t>
            </a:r>
            <a:r>
              <a:rPr lang="en-US" sz="4000" dirty="0"/>
              <a:t>: our parents said if something’s worth doing it’s worth doing well. In today’s technology and communications industries, if something’s worth doing, it’s worth doing fast.</a:t>
            </a:r>
            <a:endParaRPr lang="en-US" sz="3200" dirty="0"/>
          </a:p>
          <a:p>
            <a:pPr lvl="1"/>
            <a:r>
              <a:rPr lang="en-US" sz="4000" dirty="0" smtClean="0"/>
              <a:t>Don’t </a:t>
            </a:r>
            <a:r>
              <a:rPr lang="en-US" sz="4000" dirty="0"/>
              <a:t>wait for perfect information or </a:t>
            </a:r>
            <a:r>
              <a:rPr lang="en-US" sz="4000" dirty="0" smtClean="0"/>
              <a:t>resources</a:t>
            </a:r>
            <a:endParaRPr lang="en-US" sz="3600" i="1" dirty="0" smtClean="0"/>
          </a:p>
          <a:p>
            <a:pPr lvl="2"/>
            <a:r>
              <a:rPr lang="en-US" sz="3200" dirty="0" smtClean="0"/>
              <a:t>Leaders </a:t>
            </a:r>
            <a:r>
              <a:rPr lang="en-US" sz="3200" dirty="0"/>
              <a:t>have to make decisions with maybe only 75% of the facts – if they wait for 95% they will be </a:t>
            </a:r>
            <a:r>
              <a:rPr lang="en-US" sz="3200" dirty="0" smtClean="0"/>
              <a:t>followers. </a:t>
            </a:r>
            <a:endParaRPr lang="en-US" sz="3200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5400" b="1" dirty="0"/>
              <a:t>6</a:t>
            </a:r>
            <a:r>
              <a:rPr lang="en-US" sz="5400" b="1" dirty="0" smtClean="0"/>
              <a:t>. “Die </a:t>
            </a:r>
            <a:r>
              <a:rPr lang="en-US" sz="5400" b="1" dirty="0"/>
              <a:t>Hard</a:t>
            </a:r>
            <a:r>
              <a:rPr lang="en-US" sz="5400" b="1" dirty="0" smtClean="0"/>
              <a:t>” - Persistence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 </a:t>
            </a:r>
            <a:r>
              <a:rPr lang="mr-IN" dirty="0" smtClean="0"/>
              <a:t>–</a:t>
            </a:r>
            <a:r>
              <a:rPr lang="en-US" dirty="0" smtClean="0"/>
              <a:t> “Nothing </a:t>
            </a:r>
            <a:r>
              <a:rPr lang="en-US" dirty="0"/>
              <a:t>in the world will take the place of persistence. Talent will not; nothing is more common than unsuccessful men with talent. Genius will not; unrewarded genius is almost a proverb. Education will not; the world is full of educated derelicts. Persistence and determination alone are omnipotent.” (</a:t>
            </a:r>
            <a:r>
              <a:rPr lang="en-US" i="1" dirty="0"/>
              <a:t>Ray Kroc, McDonalds Founder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 </a:t>
            </a:r>
            <a:r>
              <a:rPr lang="en-US" dirty="0" smtClean="0"/>
              <a:t>Caveat: </a:t>
            </a:r>
            <a:r>
              <a:rPr lang="en-US" dirty="0"/>
              <a:t>Face reality as it is, not as it was or as you wish it were. (</a:t>
            </a:r>
            <a:r>
              <a:rPr lang="en-US" i="1" dirty="0"/>
              <a:t>Jack Welsh</a:t>
            </a:r>
            <a:r>
              <a:rPr lang="en-US" dirty="0"/>
              <a:t>, GE CEO)</a:t>
            </a:r>
            <a:endParaRPr lang="en-US" sz="1800" dirty="0"/>
          </a:p>
          <a:p>
            <a:pPr lvl="2"/>
            <a:r>
              <a:rPr lang="en-US" dirty="0"/>
              <a:t>Compromise - Cut your deal – accept compromise.</a:t>
            </a:r>
            <a:r>
              <a:rPr lang="en-US" i="1" dirty="0"/>
              <a:t> Reagan.</a:t>
            </a:r>
            <a:endParaRPr lang="en-US" sz="1600" dirty="0"/>
          </a:p>
          <a:p>
            <a:pPr lvl="2"/>
            <a:r>
              <a:rPr lang="en-US" i="1" dirty="0"/>
              <a:t>Einstein</a:t>
            </a:r>
            <a:r>
              <a:rPr lang="en-US" dirty="0"/>
              <a:t>: definition of Insanity: doing the same thing over and over again and expecting different results. 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9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7. </a:t>
            </a:r>
            <a:r>
              <a:rPr lang="en-US" sz="5400" b="1" dirty="0" smtClean="0"/>
              <a:t>Listen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4300" dirty="0" smtClean="0"/>
              <a:t>You </a:t>
            </a:r>
            <a:r>
              <a:rPr lang="en-US" sz="4300" dirty="0"/>
              <a:t>have 2 ears and 1 mouth; use them in that </a:t>
            </a:r>
            <a:r>
              <a:rPr lang="en-US" sz="4300" dirty="0" smtClean="0"/>
              <a:t>proportion. </a:t>
            </a:r>
          </a:p>
          <a:p>
            <a:pPr lvl="1"/>
            <a:r>
              <a:rPr lang="en-US" sz="4300" dirty="0" smtClean="0"/>
              <a:t>Never </a:t>
            </a:r>
            <a:r>
              <a:rPr lang="en-US" sz="4300" dirty="0"/>
              <a:t>think you are the smartest one in the room. </a:t>
            </a:r>
            <a:r>
              <a:rPr lang="en-US" sz="4300" dirty="0" smtClean="0"/>
              <a:t> </a:t>
            </a:r>
            <a:endParaRPr lang="en-US" sz="3500" dirty="0"/>
          </a:p>
          <a:p>
            <a:pPr lvl="1"/>
            <a:r>
              <a:rPr lang="en-US" sz="4300" dirty="0"/>
              <a:t>Opportunity knocks but once – and usually softly. </a:t>
            </a:r>
            <a:endParaRPr lang="en-US" sz="5200" dirty="0" smtClean="0"/>
          </a:p>
          <a:p>
            <a:pPr lvl="2"/>
            <a:r>
              <a:rPr lang="en-US" sz="3500" dirty="0" smtClean="0"/>
              <a:t>Every CEO candidate for </a:t>
            </a:r>
            <a:r>
              <a:rPr lang="en-US" sz="3500" dirty="0" err="1" smtClean="0"/>
              <a:t>Orbimage</a:t>
            </a:r>
            <a:r>
              <a:rPr lang="en-US" sz="3500" dirty="0" smtClean="0"/>
              <a:t> (</a:t>
            </a:r>
            <a:r>
              <a:rPr lang="en-US" sz="3500" b="1" dirty="0" err="1" smtClean="0"/>
              <a:t>GeoEye</a:t>
            </a:r>
            <a:r>
              <a:rPr lang="en-US" sz="3500" dirty="0" smtClean="0"/>
              <a:t> predecessor) turned down the job. </a:t>
            </a:r>
            <a:endParaRPr lang="en-US" sz="4300" dirty="0" smtClean="0"/>
          </a:p>
          <a:p>
            <a:pPr lvl="1"/>
            <a:r>
              <a:rPr lang="en-US" sz="4300" dirty="0" smtClean="0"/>
              <a:t>Listen to what they are not saying (like Jazz)</a:t>
            </a:r>
            <a:endParaRPr lang="en-US" sz="4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4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</TotalTime>
  <Words>1138</Words>
  <Application>Microsoft Macintosh PowerPoint</Application>
  <PresentationFormat>Widescreen</PresentationFormat>
  <Paragraphs>111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How To Build a Billion Dollar Business</vt:lpstr>
      <vt:lpstr>Background </vt:lpstr>
      <vt:lpstr>1. Stop Selling what you have; start selling what they want (IBM ad circa 2010) </vt:lpstr>
      <vt:lpstr>2. Under Promise, Over Deliver</vt:lpstr>
      <vt:lpstr>3. The Golden Rule: Do unto others as you would have them do unto you </vt:lpstr>
      <vt:lpstr>4. Eyes on the Prize - Prioritize carefully and manage risk very carefully</vt:lpstr>
      <vt:lpstr>5. Impatience is also a virtue</vt:lpstr>
      <vt:lpstr>6. “Die Hard” - Persistence</vt:lpstr>
      <vt:lpstr>7. Listen hard</vt:lpstr>
      <vt:lpstr>8. Be Proactive</vt:lpstr>
      <vt:lpstr>9. Be upbeat (Reagan) </vt:lpstr>
      <vt:lpstr> 10. Be a dreamer and a doer.  </vt:lpstr>
      <vt:lpstr>How did I get here?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Billion Dollar Business</dc:title>
  <dc:creator>Matt O'Connell</dc:creator>
  <cp:lastModifiedBy>Laura Gillen</cp:lastModifiedBy>
  <cp:revision>99</cp:revision>
  <dcterms:created xsi:type="dcterms:W3CDTF">2017-01-17T14:08:33Z</dcterms:created>
  <dcterms:modified xsi:type="dcterms:W3CDTF">2017-01-25T21:22:15Z</dcterms:modified>
</cp:coreProperties>
</file>