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7.tif" ContentType="image/tiff"/>
  <Override PartName="/ppt/media/image1.png" ContentType="image/png"/>
  <Override PartName="/ppt/media/image31.png" ContentType="image/png"/>
  <Override PartName="/ppt/media/image25.jpeg" ContentType="image/jpeg"/>
  <Override PartName="/ppt/media/image28.tif" ContentType="image/tiff"/>
  <Override PartName="/ppt/media/image3.png" ContentType="image/png"/>
  <Override PartName="/ppt/media/image26.png" ContentType="image/png"/>
  <Override PartName="/ppt/media/image17.jpeg" ContentType="image/jpeg"/>
  <Override PartName="/ppt/media/image12.jpeg" ContentType="image/jpeg"/>
  <Override PartName="/ppt/media/image4.png" ContentType="image/png"/>
  <Override PartName="/ppt/media/image13.jpeg" ContentType="image/jpeg"/>
  <Override PartName="/ppt/media/image23.jpeg" ContentType="image/jpeg"/>
  <Override PartName="/ppt/media/image5.tif" ContentType="image/tiff"/>
  <Override PartName="/ppt/media/image7.tif" ContentType="image/tiff"/>
  <Override PartName="/ppt/media/image8.tif" ContentType="image/tiff"/>
  <Override PartName="/ppt/media/image9.jpeg" ContentType="image/jpeg"/>
  <Override PartName="/ppt/media/image11.jpeg" ContentType="image/jpeg"/>
  <Override PartName="/ppt/media/image34.tif" ContentType="image/tiff"/>
  <Override PartName="/ppt/media/image19.jpeg" ContentType="image/jpeg"/>
  <Override PartName="/ppt/media/image6.png" ContentType="image/png"/>
  <Override PartName="/ppt/media/image32.tif" ContentType="image/tiff"/>
  <Override PartName="/ppt/media/image2.tif" ContentType="image/tiff"/>
  <Override PartName="/ppt/media/image10.jpeg" ContentType="image/jpeg"/>
  <Override PartName="/ppt/media/image14.png" ContentType="image/png"/>
  <Override PartName="/ppt/media/image15.jpeg" ContentType="image/jpeg"/>
  <Override PartName="/ppt/media/image33.tif" ContentType="image/tiff"/>
  <Override PartName="/ppt/media/image16.jpeg" ContentType="image/jpeg"/>
  <Override PartName="/ppt/media/image18.jpeg" ContentType="image/jpeg"/>
  <Override PartName="/ppt/media/image20.jpeg" ContentType="image/jpeg"/>
  <Override PartName="/ppt/media/image30.tif" ContentType="image/tiff"/>
  <Override PartName="/ppt/media/image29.png" ContentType="image/png"/>
  <Override PartName="/ppt/media/image21.jpeg" ContentType="image/jpeg"/>
  <Override PartName="/ppt/media/image22.png" ContentType="image/png"/>
  <Override PartName="/ppt/media/image24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Для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переме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щения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страниц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ы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щёлкни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те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мышью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</a:t>
            </a:r>
            <a:r>
              <a:rPr b="0" lang="ru-RU" sz="2000" spc="-1" strike="noStrike">
                <a:latin typeface="Arial"/>
              </a:rPr>
              <a:t>формата </a:t>
            </a:r>
            <a:r>
              <a:rPr b="0" lang="ru-RU" sz="2000" spc="-1" strike="noStrike">
                <a:latin typeface="Arial"/>
              </a:rPr>
              <a:t>примеча</a:t>
            </a:r>
            <a:r>
              <a:rPr b="0" lang="ru-RU" sz="2000" spc="-1" strike="noStrike">
                <a:latin typeface="Arial"/>
              </a:rPr>
              <a:t>ний </a:t>
            </a:r>
            <a:r>
              <a:rPr b="0" lang="ru-RU" sz="2000" spc="-1" strike="noStrike">
                <a:latin typeface="Arial"/>
              </a:rPr>
              <a:t>щёлкнит</a:t>
            </a:r>
            <a:r>
              <a:rPr b="0" lang="ru-RU" sz="2000" spc="-1" strike="noStrike">
                <a:latin typeface="Arial"/>
              </a:rPr>
              <a:t>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270E16D-C5CF-4DF4-B206-894E36DE17FF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9917520-ECE2-49F4-B26E-3D00A2115EB0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ED0D1DC-7B5F-4080-A532-9E430FBBE258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DE869F0-6743-4EB4-B506-4D97206470D1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04AEB51-B1D2-4768-9D91-E272444EB186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1A410C-A509-403A-9F99-C3BF2D98657F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D92137-43A9-426C-A976-A5DDA3FA8FD1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263B6D6-9834-4615-922F-477744AA2BAE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4BAEB1-39CF-4EC8-A358-0185F7B97F1E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E63A6E-AF9B-4326-8E4A-315FDD81E7FB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19.08.2020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798223-E768-4E76-922D-391FE4F0F1F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Для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правк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и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текста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заглав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ия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щёлкн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ите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мышь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ю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tif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t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ipc2u.ru/articles/prostye-resheniya/chto-takoe-mqtt" TargetMode="External"/><Relationship Id="rId2" Type="http://schemas.openxmlformats.org/officeDocument/2006/relationships/hyperlink" Target="https://ipc2u.ru/articles/prostye-resheniya/chto-takoe-mqtt" TargetMode="External"/><Relationship Id="rId3" Type="http://schemas.openxmlformats.org/officeDocument/2006/relationships/hyperlink" Target="https://ipc2u.ru/articles/prostye-resheniya/chto-takoe-mqtt" TargetMode="External"/><Relationship Id="rId4" Type="http://schemas.openxmlformats.org/officeDocument/2006/relationships/hyperlink" Target="https://ipc2u.ru/articles/prostye-resheniya/chto-takoe-mqtt" TargetMode="External"/><Relationship Id="rId5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127.0.0.1:18083/" TargetMode="External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hexdocs.pm/tortoise/Tortoise.html" TargetMode="External"/><Relationship Id="rId2" Type="http://schemas.openxmlformats.org/officeDocument/2006/relationships/hyperlink" Target="https://hexdocs.pm/tortoise/Tortoise.html" TargetMode="External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knolleary/pubsubclient" TargetMode="External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tif"/><Relationship Id="rId5" Type="http://schemas.openxmlformats.org/officeDocument/2006/relationships/hyperlink" Target="https://github.com/sattarovvadim/iotmeetup" TargetMode="External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t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t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mosquitto.org/" TargetMode="External"/><Relationship Id="rId2" Type="http://schemas.openxmlformats.org/officeDocument/2006/relationships/hyperlink" Target="https://vernemq.com/" TargetMode="External"/><Relationship Id="rId3" Type="http://schemas.openxmlformats.org/officeDocument/2006/relationships/hyperlink" Target="https://github.com/vernemq/vernemq" TargetMode="External"/><Relationship Id="rId4" Type="http://schemas.openxmlformats.org/officeDocument/2006/relationships/hyperlink" Target="https://www.emqx.io/" TargetMode="External"/><Relationship Id="rId5" Type="http://schemas.openxmlformats.org/officeDocument/2006/relationships/hyperlink" Target="https://github.com/emqx/emqx" TargetMode="External"/><Relationship Id="rId6" Type="http://schemas.openxmlformats.org/officeDocument/2006/relationships/hyperlink" Target="https://github.com/alekras/erl.mqtt.server" TargetMode="External"/><Relationship Id="rId7" Type="http://schemas.openxmlformats.org/officeDocument/2006/relationships/hyperlink" Target="https://www.rabbitmq.com/" TargetMode="External"/><Relationship Id="rId8" Type="http://schemas.openxmlformats.org/officeDocument/2006/relationships/hyperlink" Target="https://www.rabbitmq.com/mqtt.html" TargetMode="External"/><Relationship Id="rId9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cloudmqtt.com/" TargetMode="External"/><Relationship Id="rId2" Type="http://schemas.openxmlformats.org/officeDocument/2006/relationships/hyperlink" Target="https://cloud.yandex.ru/docs/iot-core/concepts/mqtt-properties" TargetMode="External"/><Relationship Id="rId3" Type="http://schemas.openxmlformats.org/officeDocument/2006/relationships/hyperlink" Target="https://en.wikipedia.org/wiki/Comparison_of_MQTT_implementations" TargetMode="External"/><Relationship Id="rId4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play.google.com/store/apps/details?id=ru.esp8266.iotmanager&amp;hl=ru" TargetMode="External"/><Relationship Id="rId2" Type="http://schemas.openxmlformats.org/officeDocument/2006/relationships/hyperlink" Target="https://www.hivemq.com/blog/seven-best-mqtt-client-tools/" TargetMode="External"/><Relationship Id="rId3" Type="http://schemas.openxmlformats.org/officeDocument/2006/relationships/hyperlink" Target="https://github.com/Johann-Angeli/wireshark-plugin-mqtt" TargetMode="External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nerves-project.org/" TargetMode="External"/><Relationship Id="rId2" Type="http://schemas.openxmlformats.org/officeDocument/2006/relationships/hyperlink" Target="https://hexdocs.pm/nerves/targets.html" TargetMode="External"/><Relationship Id="rId3" Type="http://schemas.openxmlformats.org/officeDocument/2006/relationships/hyperlink" Target="https://grisp.org/" TargetMode="External"/><Relationship Id="rId4" Type="http://schemas.openxmlformats.org/officeDocument/2006/relationships/hyperlink" Target="https://github.com/bettio/AtomVM" TargetMode="External"/><Relationship Id="rId5" Type="http://schemas.openxmlformats.org/officeDocument/2006/relationships/hyperlink" Target="https://github.com/cloudozer/ling" TargetMode="External"/><Relationship Id="rId6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tif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tif"/><Relationship Id="rId2" Type="http://schemas.openxmlformats.org/officeDocument/2006/relationships/hyperlink" Target="https://github.com/sattarovvadim/iotmeetup" TargetMode="External"/><Relationship Id="rId3" Type="http://schemas.openxmlformats.org/officeDocument/2006/relationships/hyperlink" Target="https://habr.com/ru/post/463669" TargetMode="External"/><Relationship Id="rId4" Type="http://schemas.openxmlformats.org/officeDocument/2006/relationships/hyperlink" Target="https://ipc2u.ru/articles/prostye-resheniya/chto-takoe-mqtt" TargetMode="External"/><Relationship Id="rId5" Type="http://schemas.openxmlformats.org/officeDocument/2006/relationships/hyperlink" Target="https://github.com/mqtt/mqtt.github.io/wiki/libraries" TargetMode="External"/><Relationship Id="rId6" Type="http://schemas.openxmlformats.org/officeDocument/2006/relationships/hyperlink" Target="https://github.com/mqtt/mqtt.github.io/wiki/server-support" TargetMode="External"/><Relationship Id="rId7" Type="http://schemas.openxmlformats.org/officeDocument/2006/relationships/hyperlink" Target="https://www.google.ru/search?q=elixir+iot" TargetMode="External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cc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Рисунок 5" descr=""/>
          <p:cNvPicPr/>
          <p:nvPr/>
        </p:nvPicPr>
        <p:blipFill>
          <a:blip r:embed="rId1"/>
          <a:stretch/>
        </p:blipFill>
        <p:spPr>
          <a:xfrm>
            <a:off x="-1440" y="0"/>
            <a:ext cx="1219320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Сенсоры</a:t>
            </a: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: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E8A8101C-9F4D-47A4-B817-6FC5EA3E64E6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pic>
        <p:nvPicPr>
          <p:cNvPr id="92" name="Изображение4" descr=""/>
          <p:cNvPicPr/>
          <p:nvPr/>
        </p:nvPicPr>
        <p:blipFill>
          <a:blip r:embed="rId1"/>
          <a:stretch/>
        </p:blipFill>
        <p:spPr>
          <a:xfrm>
            <a:off x="903240" y="1276200"/>
            <a:ext cx="2277720" cy="1812600"/>
          </a:xfrm>
          <a:prstGeom prst="rect">
            <a:avLst/>
          </a:prstGeom>
          <a:ln>
            <a:noFill/>
          </a:ln>
        </p:spPr>
      </p:pic>
      <p:pic>
        <p:nvPicPr>
          <p:cNvPr id="93" name="Изображение5" descr=""/>
          <p:cNvPicPr/>
          <p:nvPr/>
        </p:nvPicPr>
        <p:blipFill>
          <a:blip r:embed="rId2"/>
          <a:stretch/>
        </p:blipFill>
        <p:spPr>
          <a:xfrm>
            <a:off x="4941000" y="1288080"/>
            <a:ext cx="2338200" cy="1788840"/>
          </a:xfrm>
          <a:prstGeom prst="rect">
            <a:avLst/>
          </a:prstGeom>
          <a:ln>
            <a:noFill/>
          </a:ln>
        </p:spPr>
      </p:pic>
      <p:pic>
        <p:nvPicPr>
          <p:cNvPr id="94" name="Изображение7" descr=""/>
          <p:cNvPicPr/>
          <p:nvPr/>
        </p:nvPicPr>
        <p:blipFill>
          <a:blip r:embed="rId3"/>
          <a:stretch/>
        </p:blipFill>
        <p:spPr>
          <a:xfrm>
            <a:off x="1088640" y="3984480"/>
            <a:ext cx="1888920" cy="1888920"/>
          </a:xfrm>
          <a:prstGeom prst="rect">
            <a:avLst/>
          </a:prstGeom>
          <a:ln>
            <a:noFill/>
          </a:ln>
        </p:spPr>
      </p:pic>
      <p:pic>
        <p:nvPicPr>
          <p:cNvPr id="95" name="Изображение6" descr=""/>
          <p:cNvPicPr/>
          <p:nvPr/>
        </p:nvPicPr>
        <p:blipFill>
          <a:blip r:embed="rId4"/>
          <a:stretch/>
        </p:blipFill>
        <p:spPr>
          <a:xfrm>
            <a:off x="9150480" y="1283400"/>
            <a:ext cx="2022120" cy="17982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6156000" y="320760"/>
            <a:ext cx="1839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97" name="Изображение9" descr=""/>
          <p:cNvPicPr/>
          <p:nvPr/>
        </p:nvPicPr>
        <p:blipFill>
          <a:blip r:embed="rId5"/>
          <a:stretch/>
        </p:blipFill>
        <p:spPr>
          <a:xfrm>
            <a:off x="5219640" y="3984480"/>
            <a:ext cx="1752120" cy="1744200"/>
          </a:xfrm>
          <a:prstGeom prst="rect">
            <a:avLst/>
          </a:prstGeom>
          <a:ln>
            <a:noFill/>
          </a:ln>
        </p:spPr>
      </p:pic>
      <p:pic>
        <p:nvPicPr>
          <p:cNvPr id="98" name="Изображение8" descr=""/>
          <p:cNvPicPr/>
          <p:nvPr/>
        </p:nvPicPr>
        <p:blipFill>
          <a:blip r:embed="rId6"/>
          <a:stretch/>
        </p:blipFill>
        <p:spPr>
          <a:xfrm>
            <a:off x="9288360" y="4135320"/>
            <a:ext cx="1752120" cy="175212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976320" y="3236400"/>
            <a:ext cx="211356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Датчик освещённости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Arduino Shield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4915440" y="3236400"/>
            <a:ext cx="238932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Акустический дальномер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Arduino Shield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8638920" y="3236400"/>
            <a:ext cx="304488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Оптический датчик препятствия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Arduino Shield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162800" y="5915160"/>
            <a:ext cx="174024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Датчик движения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Arduino Shield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5095440" y="5915160"/>
            <a:ext cx="202212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Датчик температуры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Термистор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9207360" y="5915160"/>
            <a:ext cx="190800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Потенциометр —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переменный резист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Изображение11" descr=""/>
          <p:cNvPicPr/>
          <p:nvPr/>
        </p:nvPicPr>
        <p:blipFill>
          <a:blip r:embed="rId1"/>
          <a:stretch/>
        </p:blipFill>
        <p:spPr>
          <a:xfrm>
            <a:off x="5138280" y="1327320"/>
            <a:ext cx="1936800" cy="1936800"/>
          </a:xfrm>
          <a:prstGeom prst="rect">
            <a:avLst/>
          </a:prstGeom>
          <a:ln>
            <a:noFill/>
          </a:ln>
        </p:spPr>
      </p:pic>
      <p:pic>
        <p:nvPicPr>
          <p:cNvPr id="106" name="Изображение12" descr=""/>
          <p:cNvPicPr/>
          <p:nvPr/>
        </p:nvPicPr>
        <p:blipFill>
          <a:blip r:embed="rId2"/>
          <a:stretch/>
        </p:blipFill>
        <p:spPr>
          <a:xfrm>
            <a:off x="9327600" y="1281960"/>
            <a:ext cx="1673280" cy="1673280"/>
          </a:xfrm>
          <a:prstGeom prst="rect">
            <a:avLst/>
          </a:prstGeom>
          <a:ln>
            <a:noFill/>
          </a:ln>
        </p:spPr>
      </p:pic>
      <p:pic>
        <p:nvPicPr>
          <p:cNvPr id="107" name="Изображение10" descr=""/>
          <p:cNvPicPr/>
          <p:nvPr/>
        </p:nvPicPr>
        <p:blipFill>
          <a:blip r:embed="rId3"/>
          <a:stretch/>
        </p:blipFill>
        <p:spPr>
          <a:xfrm>
            <a:off x="788760" y="1458720"/>
            <a:ext cx="2491200" cy="17888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Исполнительные механизмы: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0CDB7A44-23BA-4CFE-A412-6D2A0F1F6FCA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156000" y="320760"/>
            <a:ext cx="18396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319400" y="3236400"/>
            <a:ext cx="142776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Реле нагрузки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Arduino Shield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5197320" y="3236400"/>
            <a:ext cx="182556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Сервопривод </a:t>
            </a: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SG90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9151560" y="3236400"/>
            <a:ext cx="20192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Светодиод, резистор</a:t>
            </a:r>
            <a:endParaRPr b="0" lang="ru-RU" sz="13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4"/>
          <a:stretch/>
        </p:blipFill>
        <p:spPr>
          <a:xfrm>
            <a:off x="4905720" y="3960000"/>
            <a:ext cx="2474280" cy="1783440"/>
          </a:xfrm>
          <a:prstGeom prst="rect">
            <a:avLst/>
          </a:prstGeom>
          <a:ln>
            <a:noFill/>
          </a:ln>
        </p:spPr>
      </p:pic>
      <p:sp>
        <p:nvSpPr>
          <p:cNvPr id="115" name="CustomShape 7"/>
          <p:cNvSpPr/>
          <p:nvPr/>
        </p:nvSpPr>
        <p:spPr>
          <a:xfrm>
            <a:off x="5083560" y="5940000"/>
            <a:ext cx="20480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ЖК индикатор </a:t>
            </a: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1602A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027160" y="2731680"/>
            <a:ext cx="8137080" cy="13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10000"/>
              </a:lnSpc>
            </a:pPr>
            <a:r>
              <a:rPr b="1" lang="ru-RU" sz="4200" spc="-1" strike="noStrike">
                <a:solidFill>
                  <a:srgbClr val="0c0c0c"/>
                </a:solidFill>
                <a:latin typeface="Open Sans"/>
                <a:ea typeface="Open Sans"/>
              </a:rPr>
              <a:t>Возможные варианты</a:t>
            </a:r>
            <a:r>
              <a:rPr b="1" lang="en-US" sz="4200" spc="-1" strike="noStrike">
                <a:solidFill>
                  <a:srgbClr val="0c0c0c"/>
                </a:solidFill>
                <a:latin typeface="Open Sans"/>
                <a:ea typeface="Open Sans"/>
              </a:rPr>
              <a:t> </a:t>
            </a:r>
            <a:r>
              <a:rPr b="1" lang="ru-RU" sz="4200" spc="-1" strike="noStrike">
                <a:solidFill>
                  <a:srgbClr val="0c0c0c"/>
                </a:solidFill>
                <a:latin typeface="Open Sans"/>
                <a:ea typeface="Open Sans"/>
              </a:rPr>
              <a:t>архитектуры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DD202916-B16D-4902-83CE-C9BA450DF2C6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70B016F1-810F-46C8-A01C-074D62E20429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927000" y="66348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buClr>
                <a:srgbClr val="638e07"/>
              </a:buClr>
              <a:buFont typeface="StarSymbol"/>
              <a:buAutoNum type="arabicPeriod"/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Вся логика зашита в микроконтроллер.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927000" y="1380960"/>
            <a:ext cx="10346400" cy="19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Для монолитных устройств, где важна скорость обработки данных.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Относительно простая логика работы.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МК слабы для сложной логики.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Сложности синхронизации данных при потере питания.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6A8CCAC4-E5AA-478E-B696-FCD65866A327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927000" y="66348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buClr>
                <a:srgbClr val="638e07"/>
              </a:buClr>
              <a:buFont typeface="StarSymbol"/>
              <a:buAutoNum type="arabicPeriod" startAt="2"/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Локальный </a:t>
            </a:r>
            <a:r>
              <a:rPr b="1" lang="en-US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HTTP-</a:t>
            </a: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сервер.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927000" y="1380960"/>
            <a:ext cx="10346400" cy="19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Все данные остаются в локальном хранилище.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Необходимо постоянно включённое устройство или компьютер.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Сложности с синхронизацией данных при отключении питания.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HTTP прост, но изначально создан не для IoT, работает в одну сторону.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680D02BF-0AAD-43EF-8203-B53FF13A267D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27000" y="66348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buClr>
                <a:srgbClr val="638e07"/>
              </a:buClr>
              <a:buFont typeface="StarSymbol"/>
              <a:buAutoNum type="arabicPeriod" startAt="3"/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Локальный </a:t>
            </a:r>
            <a:r>
              <a:rPr b="1" lang="en-US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MQTT-</a:t>
            </a: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брокер.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41400" y="190656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buClr>
                <a:srgbClr val="638e07"/>
              </a:buClr>
              <a:buFont typeface="StarSymbol"/>
              <a:buAutoNum type="arabicPeriod" startAt="4"/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Свой </a:t>
            </a:r>
            <a:r>
              <a:rPr b="1" lang="en-US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MQTT-</a:t>
            </a: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брокер, поднятый в облаке.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927000" y="2624040"/>
            <a:ext cx="10346400" cy="19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Поднят 99,9% времени, всегда и везде доступен, данные хорошо сохранены.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Необходимо обеспечить авторизацию и шифрование каналов.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Ежемесячные платежи за сервер.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155A6490-7BB4-48D2-B173-EE01F788E06B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27000" y="66348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buClr>
                <a:srgbClr val="638e07"/>
              </a:buClr>
              <a:buFont typeface="StarSymbol"/>
              <a:buAutoNum type="arabicPeriod" startAt="5"/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Сторонний </a:t>
            </a:r>
            <a:r>
              <a:rPr b="1" lang="en-US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MQTT-</a:t>
            </a: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брокер по модели </a:t>
            </a:r>
            <a:r>
              <a:rPr b="1" lang="en-US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SaaS</a:t>
            </a: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27000" y="1380960"/>
            <a:ext cx="10346400" cy="19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Намного меньше возможностей для организации необходимой структуры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Ежемесячные платежи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Добавление устройств и организация логики через браузер или приложение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8424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Для более сложных систем необходимо программировать МК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D2F41F4E-EE6A-4EC8-A0B8-10B20416B1C3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27000" y="66348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Выбранная архитектура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27000" y="1380960"/>
            <a:ext cx="103464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Вариант 3 — локальный 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MQTT-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брокер с управляющим клиентом на 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Elixir.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6088680" y="1900800"/>
            <a:ext cx="4319640" cy="4579200"/>
          </a:xfrm>
          <a:prstGeom prst="roundRect">
            <a:avLst>
              <a:gd name="adj" fmla="val 1556"/>
            </a:avLst>
          </a:prstGeom>
          <a:noFill/>
          <a:ln w="1260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8053200" y="2061000"/>
            <a:ext cx="2194200" cy="3130200"/>
          </a:xfrm>
          <a:prstGeom prst="roundRect">
            <a:avLst>
              <a:gd name="adj" fmla="val 3416"/>
            </a:avLst>
          </a:prstGeom>
          <a:noFill/>
          <a:ln w="1260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>
            <a:off x="1260000" y="1881000"/>
            <a:ext cx="2231640" cy="4599000"/>
          </a:xfrm>
          <a:prstGeom prst="roundRect">
            <a:avLst>
              <a:gd name="adj" fmla="val 3416"/>
            </a:avLst>
          </a:prstGeom>
          <a:noFill/>
          <a:ln w="12600">
            <a:solidFill>
              <a:srgbClr val="e7e6e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6339240" y="2196000"/>
            <a:ext cx="1220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MQTT-</a:t>
            </a: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брокер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359360" y="2060640"/>
            <a:ext cx="2032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Клиент на железе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ESP8266 </a:t>
            </a: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PubSubClient</a:t>
            </a: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2235240" y="3699360"/>
            <a:ext cx="1094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f9fa5"/>
                </a:solidFill>
                <a:latin typeface="Open Sans"/>
                <a:ea typeface="Open Sans"/>
              </a:rPr>
              <a:t>Arduino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8163720" y="2240640"/>
            <a:ext cx="1984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Управляющий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MQTT-</a:t>
            </a: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клиент (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Tortoise</a:t>
            </a: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8955000" y="3396960"/>
            <a:ext cx="1159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54e00"/>
                </a:solidFill>
                <a:latin typeface="Open Sans"/>
                <a:ea typeface="Open Sans"/>
              </a:rPr>
              <a:t>Phoenix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54e00"/>
                </a:solidFill>
                <a:latin typeface="Open Sans"/>
                <a:ea typeface="Open Sans"/>
              </a:rPr>
              <a:t>web-server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8227080" y="4101840"/>
            <a:ext cx="1857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Система обработки</a:t>
            </a:r>
            <a:endParaRPr b="0" lang="ru-RU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Метрик (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Prometheus</a:t>
            </a: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43" name="Рисунок 17" descr="Изображение выглядит как рисунок, тарелка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1718280" y="2574720"/>
            <a:ext cx="1314360" cy="360360"/>
          </a:xfrm>
          <a:prstGeom prst="rect">
            <a:avLst/>
          </a:prstGeom>
          <a:ln>
            <a:noFill/>
          </a:ln>
        </p:spPr>
      </p:pic>
      <p:pic>
        <p:nvPicPr>
          <p:cNvPr id="144" name="Рисунок 19" descr="Изображение выглядит как знак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6591600" y="2612520"/>
            <a:ext cx="681480" cy="644400"/>
          </a:xfrm>
          <a:prstGeom prst="rect">
            <a:avLst/>
          </a:prstGeom>
          <a:ln>
            <a:noFill/>
          </a:ln>
        </p:spPr>
      </p:pic>
      <p:pic>
        <p:nvPicPr>
          <p:cNvPr id="145" name="Рисунок 20" descr="Изображение выглядит как рисунок&#10;&#10;Автоматически созданное описание"/>
          <p:cNvPicPr/>
          <p:nvPr/>
        </p:nvPicPr>
        <p:blipFill>
          <a:blip r:embed="rId3"/>
          <a:stretch/>
        </p:blipFill>
        <p:spPr>
          <a:xfrm>
            <a:off x="8590680" y="2700000"/>
            <a:ext cx="1130040" cy="469440"/>
          </a:xfrm>
          <a:prstGeom prst="rect">
            <a:avLst/>
          </a:prstGeom>
          <a:ln>
            <a:noFill/>
          </a:ln>
        </p:spPr>
      </p:pic>
      <p:pic>
        <p:nvPicPr>
          <p:cNvPr id="146" name="Рисунок 21" descr="Изображение выглядит как рисунок&#10;&#10;Автоматически созданное описание"/>
          <p:cNvPicPr/>
          <p:nvPr/>
        </p:nvPicPr>
        <p:blipFill>
          <a:blip r:embed="rId4"/>
          <a:stretch/>
        </p:blipFill>
        <p:spPr>
          <a:xfrm>
            <a:off x="1817280" y="3640680"/>
            <a:ext cx="394200" cy="394200"/>
          </a:xfrm>
          <a:prstGeom prst="rect">
            <a:avLst/>
          </a:prstGeom>
          <a:ln>
            <a:noFill/>
          </a:ln>
        </p:spPr>
      </p:pic>
      <p:pic>
        <p:nvPicPr>
          <p:cNvPr id="147" name="Рисунок 22" descr="Изображение выглядит как рисунок, еда&#10;&#10;Автоматически созданное описание"/>
          <p:cNvPicPr/>
          <p:nvPr/>
        </p:nvPicPr>
        <p:blipFill>
          <a:blip r:embed="rId5"/>
          <a:stretch/>
        </p:blipFill>
        <p:spPr>
          <a:xfrm>
            <a:off x="8510760" y="3492000"/>
            <a:ext cx="428400" cy="292680"/>
          </a:xfrm>
          <a:prstGeom prst="rect">
            <a:avLst/>
          </a:prstGeom>
          <a:ln>
            <a:noFill/>
          </a:ln>
        </p:spPr>
      </p:pic>
      <p:pic>
        <p:nvPicPr>
          <p:cNvPr id="148" name="Рисунок 23" descr="Изображение выглядит как рисунок, сидит, знак&#10;&#10;Автоматически созданное описание"/>
          <p:cNvPicPr/>
          <p:nvPr/>
        </p:nvPicPr>
        <p:blipFill>
          <a:blip r:embed="rId6"/>
          <a:stretch/>
        </p:blipFill>
        <p:spPr>
          <a:xfrm>
            <a:off x="8951760" y="4577760"/>
            <a:ext cx="408240" cy="408240"/>
          </a:xfrm>
          <a:prstGeom prst="rect">
            <a:avLst/>
          </a:prstGeom>
          <a:ln>
            <a:noFill/>
          </a:ln>
        </p:spPr>
      </p:pic>
      <p:sp>
        <p:nvSpPr>
          <p:cNvPr id="149" name="CustomShape 13"/>
          <p:cNvSpPr/>
          <p:nvPr/>
        </p:nvSpPr>
        <p:spPr>
          <a:xfrm>
            <a:off x="1440000" y="4302720"/>
            <a:ext cx="1893240" cy="474840"/>
          </a:xfrm>
          <a:prstGeom prst="roundRect">
            <a:avLst>
              <a:gd name="adj" fmla="val 7999"/>
            </a:avLst>
          </a:prstGeom>
          <a:solidFill>
            <a:srgbClr val="deebf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2e75b6"/>
                </a:solidFill>
                <a:latin typeface="Open Sans"/>
                <a:ea typeface="Open Sans"/>
              </a:rPr>
              <a:t>Датчик 1</a:t>
            </a:r>
            <a:r>
              <a:rPr b="0" lang="en-US" sz="1200" spc="-1" strike="noStrike">
                <a:solidFill>
                  <a:srgbClr val="2e75b6"/>
                </a:solidFill>
                <a:latin typeface="Open Sans"/>
                <a:ea typeface="Open Sans"/>
              </a:rPr>
              <a:t>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1440000" y="4830120"/>
            <a:ext cx="1893240" cy="474840"/>
          </a:xfrm>
          <a:prstGeom prst="roundRect">
            <a:avLst>
              <a:gd name="adj" fmla="val 7999"/>
            </a:avLst>
          </a:prstGeom>
          <a:solidFill>
            <a:srgbClr val="deebf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2e75b6"/>
                </a:solidFill>
                <a:latin typeface="Open Sans"/>
                <a:ea typeface="Open Sans"/>
              </a:rPr>
              <a:t>Датчик </a:t>
            </a:r>
            <a:r>
              <a:rPr b="0" lang="en-US" sz="1200" spc="-1" strike="noStrike">
                <a:solidFill>
                  <a:srgbClr val="2e75b6"/>
                </a:solidFill>
                <a:latin typeface="Open Sans"/>
                <a:ea typeface="Open Sans"/>
              </a:rPr>
              <a:t>2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51" name="CustomShape 15"/>
          <p:cNvSpPr/>
          <p:nvPr/>
        </p:nvSpPr>
        <p:spPr>
          <a:xfrm>
            <a:off x="1440000" y="5357160"/>
            <a:ext cx="1893240" cy="474840"/>
          </a:xfrm>
          <a:prstGeom prst="roundRect">
            <a:avLst>
              <a:gd name="adj" fmla="val 7999"/>
            </a:avLst>
          </a:prstGeom>
          <a:solidFill>
            <a:srgbClr val="deebf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2e75b6"/>
                </a:solidFill>
                <a:latin typeface="Open Sans"/>
                <a:ea typeface="Open Sans"/>
              </a:rPr>
              <a:t>Реле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1440000" y="5884200"/>
            <a:ext cx="1893240" cy="474840"/>
          </a:xfrm>
          <a:prstGeom prst="roundRect">
            <a:avLst>
              <a:gd name="adj" fmla="val 7999"/>
            </a:avLst>
          </a:prstGeom>
          <a:solidFill>
            <a:srgbClr val="deebf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2e75b6"/>
                </a:solidFill>
                <a:latin typeface="Open Sans"/>
                <a:ea typeface="Open Sans"/>
              </a:rPr>
              <a:t>Исполнительный узел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1440000" y="3600000"/>
            <a:ext cx="1893240" cy="474840"/>
          </a:xfrm>
          <a:prstGeom prst="roundRect">
            <a:avLst>
              <a:gd name="adj" fmla="val 7999"/>
            </a:avLst>
          </a:prstGeom>
          <a:noFill/>
          <a:ln w="12600">
            <a:solidFill>
              <a:srgbClr val="1f9fa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8"/>
          <p:cNvSpPr/>
          <p:nvPr/>
        </p:nvSpPr>
        <p:spPr>
          <a:xfrm>
            <a:off x="8221320" y="3389760"/>
            <a:ext cx="1893240" cy="474840"/>
          </a:xfrm>
          <a:prstGeom prst="roundRect">
            <a:avLst>
              <a:gd name="adj" fmla="val 7999"/>
            </a:avLst>
          </a:prstGeom>
          <a:noFill/>
          <a:ln w="12600">
            <a:solidFill>
              <a:srgbClr val="f54e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9"/>
          <p:cNvSpPr/>
          <p:nvPr/>
        </p:nvSpPr>
        <p:spPr>
          <a:xfrm>
            <a:off x="6735960" y="5535000"/>
            <a:ext cx="3024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Облако (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VPS </a:t>
            </a: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в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Amazon, Digital Ocean…) </a:t>
            </a: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или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локальный сервер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56" name="Line 20"/>
          <p:cNvSpPr/>
          <p:nvPr/>
        </p:nvSpPr>
        <p:spPr>
          <a:xfrm flipV="1">
            <a:off x="2340000" y="2935080"/>
            <a:ext cx="0" cy="6649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21"/>
          <p:cNvSpPr/>
          <p:nvPr/>
        </p:nvSpPr>
        <p:spPr>
          <a:xfrm flipV="1">
            <a:off x="3279240" y="2333520"/>
            <a:ext cx="3060000" cy="64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2"/>
          <p:cNvSpPr/>
          <p:nvPr/>
        </p:nvSpPr>
        <p:spPr>
          <a:xfrm>
            <a:off x="4140000" y="2206800"/>
            <a:ext cx="1440000" cy="27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Internet/Intranet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59" name="CustomShape 23"/>
          <p:cNvSpPr/>
          <p:nvPr/>
        </p:nvSpPr>
        <p:spPr>
          <a:xfrm>
            <a:off x="2129040" y="3112560"/>
            <a:ext cx="447840" cy="308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I2C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60" name="Line 24"/>
          <p:cNvSpPr/>
          <p:nvPr/>
        </p:nvSpPr>
        <p:spPr>
          <a:xfrm flipV="1">
            <a:off x="7525440" y="2339640"/>
            <a:ext cx="75456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4C969919-4933-4BD6-8C39-023C582F0439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27000" y="66348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Принципиальная схема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3" name="Рисунок 1" descr=""/>
          <p:cNvPicPr/>
          <p:nvPr/>
        </p:nvPicPr>
        <p:blipFill>
          <a:blip r:embed="rId1"/>
          <a:stretch/>
        </p:blipFill>
        <p:spPr>
          <a:xfrm>
            <a:off x="851760" y="1319400"/>
            <a:ext cx="10320840" cy="498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cc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891000" y="2186280"/>
            <a:ext cx="7624080" cy="33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Реализация протокола со стороны железа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и сервера 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План выступления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927000" y="1408320"/>
            <a:ext cx="10346400" cy="27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StarSymbol"/>
              <a:buAutoNum type="arabicPeriod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Почему выбран Elixir, возможные сценарии применения.</a:t>
            </a:r>
            <a:endParaRPr b="0" lang="ru-RU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StarSymbol"/>
              <a:buAutoNum type="arabicPeriod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Выбор железа, софта и протокола сообщения между ними.</a:t>
            </a:r>
            <a:endParaRPr b="0" lang="ru-RU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StarSymbol"/>
              <a:buAutoNum type="arabicPeriod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Реализация протокола со стороны железа и сервера.</a:t>
            </a:r>
            <a:endParaRPr b="0" lang="ru-RU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StarSymbol"/>
              <a:buAutoNum type="arabicPeriod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Реализация веб-интерфейса.</a:t>
            </a:r>
            <a:endParaRPr b="0" lang="ru-RU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StarSymbol"/>
              <a:buAutoNum type="arabicPeriod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Ещё несколько слов об 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Elixir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 для Io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T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StarSymbol"/>
              <a:buAutoNum type="arabicPeriod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Заключение.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6607D9E4-F716-4E8D-9CD1-C10C6E357A1C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911160" y="663480"/>
            <a:ext cx="103626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MQTT — это протокол обмена сообщениями поверх TCP по шаблону издатель-подписчик </a:t>
            </a:r>
            <a:r>
              <a:rPr b="1" lang="ru-RU" sz="2800" spc="-1" strike="noStrike">
                <a:solidFill>
                  <a:srgbClr val="bfbfbf"/>
                </a:solidFill>
                <a:latin typeface="Open Sans"/>
                <a:ea typeface="Open Sans"/>
              </a:rPr>
              <a:t>(pub/sub)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A87AD035-CA1A-410F-9FA6-BC0F89BA0835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11160" y="2160000"/>
            <a:ext cx="9345240" cy="43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TT Norms"/>
              </a:rPr>
              <a:t>Особенности MQTT: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TT Norms"/>
              </a:rPr>
              <a:t>Асинхронный протокол.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TT Norms"/>
              </a:rPr>
              <a:t>Компактные сообщения (оверхед от двух байт на один пакет).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TT Norms"/>
              </a:rPr>
              <a:t>Работа в условиях нестабильной связи на линии передачи данных.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TT Norms"/>
              </a:rPr>
              <a:t>Поддержка нескольких уровней качества обслуживания (QoS).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TT Norms"/>
              </a:rPr>
              <a:t>Легкая интеграция новых устройств.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TT Norms"/>
              </a:rPr>
              <a:t>Продается уже очень много устройств с поддержкой MQTT.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TT Norms"/>
              </a:rPr>
              <a:t> 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TT Norms"/>
              </a:rPr>
              <a:t>Отличное описание протокола на русском языке: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TT Norms"/>
                <a:hlinkClick r:id="rId1"/>
              </a:rPr>
              <a:t>https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TT Norms"/>
                <a:hlinkClick r:id="rId2"/>
              </a:rPr>
              <a:t>: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TT Norms"/>
                <a:hlinkClick r:id="rId3"/>
              </a:rPr>
              <a:t>//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TT Norms"/>
                <a:hlinkClick r:id="rId4"/>
              </a:rPr>
              <a:t>ipc2u.ru/articles/prostye-resheniya/chto-takoe-mqtt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19160" y="2648880"/>
            <a:ext cx="3288240" cy="106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Топики MQTT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06BF2CE2-196B-40D1-B2CE-1866B4A0753B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927000" y="1344600"/>
            <a:ext cx="783072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Все сообщения клиенты отправляют и принимают из «топиков». Примеры топиков MQTT: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154880" y="2867040"/>
            <a:ext cx="31525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# Датчик температуры на кухне</a:t>
            </a:r>
            <a:endParaRPr b="0" lang="ru-RU" sz="1300" spc="-1" strike="noStrike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799"/>
              </a:spcBef>
            </a:pPr>
            <a:r>
              <a:rPr b="0" lang="en-US" sz="1300" spc="-1" strike="noStrike">
                <a:solidFill>
                  <a:srgbClr val="638e07"/>
                </a:solidFill>
                <a:latin typeface="Open Sans"/>
                <a:ea typeface="Open Sans"/>
              </a:rPr>
              <a:t>home/kitchen/temperature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586400" y="-1357920"/>
            <a:ext cx="6095520" cy="26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c0c0c"/>
                </a:solidFill>
                <a:latin typeface="TT Norms"/>
              </a:rPr>
              <a:t> 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462560" y="2648880"/>
            <a:ext cx="3288240" cy="106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4598280" y="2867040"/>
            <a:ext cx="31525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# </a:t>
            </a:r>
            <a:r>
              <a:rPr b="0" lang="ru-RU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Датчик температуры в спальне</a:t>
            </a:r>
            <a:endParaRPr b="0" lang="ru-RU" sz="1300" spc="-1" strike="noStrike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799"/>
              </a:spcBef>
            </a:pPr>
            <a:r>
              <a:rPr b="0" lang="en-US" sz="1300" spc="-1" strike="noStrike">
                <a:solidFill>
                  <a:srgbClr val="638e07"/>
                </a:solidFill>
                <a:latin typeface="Open Sans"/>
                <a:ea typeface="Open Sans"/>
              </a:rPr>
              <a:t>home/sleeping-room/temperature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7891560" y="2648880"/>
            <a:ext cx="3288240" cy="106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8027280" y="2867040"/>
            <a:ext cx="31525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# Датчик освещенности на улице</a:t>
            </a:r>
            <a:endParaRPr b="0" lang="ru-RU" sz="1300" spc="-1" strike="noStrike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799"/>
              </a:spcBef>
            </a:pPr>
            <a:r>
              <a:rPr b="0" lang="ru-RU" sz="1300" spc="-1" strike="noStrike">
                <a:solidFill>
                  <a:srgbClr val="638e07"/>
                </a:solidFill>
                <a:latin typeface="Open Sans"/>
                <a:ea typeface="Open Sans"/>
              </a:rPr>
              <a:t>home/outdoor/light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1019160" y="3863160"/>
            <a:ext cx="3288240" cy="106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2"/>
          <p:cNvSpPr/>
          <p:nvPr/>
        </p:nvSpPr>
        <p:spPr>
          <a:xfrm>
            <a:off x="1154880" y="4081320"/>
            <a:ext cx="31525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# </a:t>
            </a:r>
            <a:r>
              <a:rPr b="0" lang="ru-RU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Одноуровневый</a:t>
            </a:r>
            <a:r>
              <a:rPr b="0" lang="en-US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 wildcard</a:t>
            </a:r>
            <a:endParaRPr b="0" lang="ru-RU" sz="1300" spc="-1" strike="noStrike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799"/>
              </a:spcBef>
            </a:pPr>
            <a:r>
              <a:rPr b="0" lang="en-US" sz="1300" spc="-1" strike="noStrike">
                <a:solidFill>
                  <a:srgbClr val="638e07"/>
                </a:solidFill>
                <a:latin typeface="Open Sans"/>
                <a:ea typeface="Open Sans"/>
              </a:rPr>
              <a:t>home/+/temperature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4462560" y="3863160"/>
            <a:ext cx="3288240" cy="1060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4"/>
          <p:cNvSpPr/>
          <p:nvPr/>
        </p:nvSpPr>
        <p:spPr>
          <a:xfrm>
            <a:off x="4598280" y="4081320"/>
            <a:ext cx="315252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#</a:t>
            </a:r>
            <a:r>
              <a:rPr b="0" lang="ru-RU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многоуровневый</a:t>
            </a:r>
            <a:r>
              <a:rPr b="0" lang="en-US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 wildcard</a:t>
            </a:r>
            <a:endParaRPr b="0" lang="ru-RU" sz="1300" spc="-1" strike="noStrike">
              <a:latin typeface="Arial"/>
            </a:endParaRPr>
          </a:p>
          <a:p>
            <a:pPr marL="144000">
              <a:lnSpc>
                <a:spcPct val="100000"/>
              </a:lnSpc>
              <a:spcBef>
                <a:spcPts val="799"/>
              </a:spcBef>
            </a:pPr>
            <a:r>
              <a:rPr b="0" lang="ru-RU" sz="1300" spc="-1" strike="noStrike">
                <a:solidFill>
                  <a:srgbClr val="638e07"/>
                </a:solidFill>
                <a:latin typeface="Open Sans"/>
                <a:ea typeface="Open Sans"/>
              </a:rPr>
              <a:t>home/#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29240" y="1848240"/>
            <a:ext cx="10153440" cy="779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Брокер в нашей системе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1CCF1B45-C335-4BF4-93CA-CD2030216269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927000" y="1344600"/>
            <a:ext cx="783072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EMQX — брокер, написанный на 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Erlang.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196280" y="2035440"/>
            <a:ext cx="98888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c0c0c"/>
                </a:solidFill>
                <a:latin typeface="Open Sans"/>
                <a:ea typeface="Open Sans"/>
              </a:rPr>
              <a:t>docker run -d --name emqx -p 1883:1883 -p 8083:8083 -p 8883:8883 -p 8084:8084 -p 18083:18083 emqx/emqx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4586400" y="-1357920"/>
            <a:ext cx="6095520" cy="26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c0c0c"/>
                </a:solidFill>
                <a:latin typeface="TT Norms"/>
              </a:rPr>
              <a:t> 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1414440" y="5504760"/>
            <a:ext cx="9057960" cy="18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Shape 8"/>
          <p:cNvSpPr txBox="1"/>
          <p:nvPr/>
        </p:nvSpPr>
        <p:spPr>
          <a:xfrm>
            <a:off x="1036080" y="3150360"/>
            <a:ext cx="6915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  <a:hlinkClick r:id="rId1"/>
              </a:rPr>
              <a:t>http://127.0.0.1:18083</a:t>
            </a:r>
            <a:r>
              <a:rPr b="0" lang="ru-RU" sz="1800" spc="-1" strike="noStrike">
                <a:latin typeface="Arial"/>
              </a:rPr>
              <a:t>  - web-панель брокера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416160" y="601200"/>
            <a:ext cx="11364480" cy="555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Реализация «управляющего клиента» на Elixir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65141F3A-F42F-4295-9E81-15D53CFB537E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27000" y="2653560"/>
            <a:ext cx="9345240" cy="35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8000"/>
                </a:solidFill>
                <a:latin typeface="Courier New"/>
                <a:ea typeface="Noto Serif CJK SC"/>
              </a:rPr>
              <a:t> </a:t>
            </a:r>
            <a:r>
              <a:rPr b="0" lang="ru-RU" sz="1500" spc="-1" strike="noStrike">
                <a:solidFill>
                  <a:srgbClr val="008000"/>
                </a:solidFill>
                <a:latin typeface="Consolas"/>
                <a:ea typeface="Noto Serif CJK SC"/>
              </a:rPr>
              <a:t># Запустить воркер для wildcard-подписки на все сенсоры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Tortoise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Supervisor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.start_child(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client_id: </a:t>
            </a:r>
            <a:r>
              <a:rPr b="0" lang="en-US" sz="15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"elixir-main-client"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handler: {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Tortoise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Handler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Logger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[]},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server: {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Tortoise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Transport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Tcp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host: </a:t>
            </a:r>
            <a:r>
              <a:rPr b="0" lang="en-US" sz="1500" spc="-1" strike="noStrike">
                <a:solidFill>
                  <a:srgbClr val="795e26"/>
                </a:solidFill>
                <a:latin typeface="Consolas"/>
                <a:ea typeface="Noto Serif CJK SC"/>
              </a:rPr>
              <a:t>'localhost'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port: </a:t>
            </a:r>
            <a:r>
              <a:rPr b="0" lang="en-US" sz="1500" spc="-1" strike="noStrike">
                <a:solidFill>
                  <a:srgbClr val="098658"/>
                </a:solidFill>
                <a:latin typeface="Consolas"/>
                <a:ea typeface="Noto Serif CJK SC"/>
              </a:rPr>
              <a:t>1883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},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    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subscriptions: [{</a:t>
            </a:r>
            <a:r>
              <a:rPr b="0" lang="ru-RU" sz="15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"/iotmeetup/espdevice/+"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ru-RU" sz="1500" spc="-1" strike="noStrike">
                <a:solidFill>
                  <a:srgbClr val="098658"/>
                </a:solidFill>
                <a:latin typeface="Consolas"/>
                <a:ea typeface="Noto Serif CJK SC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}]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 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8000"/>
                </a:solidFill>
                <a:latin typeface="Consolas"/>
                <a:ea typeface="Noto Serif CJK SC"/>
              </a:rPr>
              <a:t>  </a:t>
            </a:r>
            <a:r>
              <a:rPr b="0" lang="ru-RU" sz="1500" spc="-1" strike="noStrike">
                <a:solidFill>
                  <a:srgbClr val="008000"/>
                </a:solidFill>
                <a:latin typeface="Consolas"/>
                <a:ea typeface="Noto Serif CJK SC"/>
              </a:rPr>
              <a:t># Запустить воркер для подписки на сенсор освещенности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Tortoise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Supervisor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.start_child(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client_id: </a:t>
            </a:r>
            <a:r>
              <a:rPr b="0" lang="en-US" sz="15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"elixir-main-client"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handler: {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Server.IsLightHandler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[]},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server: {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Tortoise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Transport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Tcp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host: </a:t>
            </a:r>
            <a:r>
              <a:rPr b="0" lang="en-US" sz="1500" spc="-1" strike="noStrike">
                <a:solidFill>
                  <a:srgbClr val="795e26"/>
                </a:solidFill>
                <a:latin typeface="Consolas"/>
                <a:ea typeface="Noto Serif CJK SC"/>
              </a:rPr>
              <a:t>'localhost'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port: </a:t>
            </a:r>
            <a:r>
              <a:rPr b="0" lang="en-US" sz="1500" spc="-1" strike="noStrike">
                <a:solidFill>
                  <a:srgbClr val="098658"/>
                </a:solidFill>
                <a:latin typeface="Consolas"/>
                <a:ea typeface="Noto Serif CJK SC"/>
              </a:rPr>
              <a:t>1883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},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subscriptions: [{</a:t>
            </a:r>
            <a:r>
              <a:rPr b="0" lang="en-US" sz="15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"/iotmeetup/espdevice/is_light"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en-US" sz="1500" spc="-1" strike="noStrike">
                <a:solidFill>
                  <a:srgbClr val="098658"/>
                </a:solidFill>
                <a:latin typeface="Consolas"/>
                <a:ea typeface="Noto Serif CJK SC"/>
              </a:rPr>
              <a:t>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}]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 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927000" y="1347480"/>
            <a:ext cx="934524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Клиент — обычное Phoenix-приложение.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MQTT-клиент для Elixir — Tortoise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 —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1"/>
              </a:rPr>
              <a:t>https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://hexdocs.pm/tortoise/Tortoise.html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911160" y="663480"/>
            <a:ext cx="103626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Вывод консоли при приходе сообщения из платы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D24B36D-8127-4877-811E-497358480321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977760" y="1606320"/>
            <a:ext cx="10362240" cy="6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Стандартный логер Tortoise.Handler.Logger просто логирует приходящие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уже разобранные MQTT-сообщения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111320" y="2423520"/>
            <a:ext cx="9161280" cy="39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4e9a06"/>
                </a:solidFill>
                <a:latin typeface="Consolas"/>
                <a:ea typeface="Noto Sans Mono CJK SC"/>
              </a:rPr>
              <a:t>vadim@vadim-pc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ans Mono CJK SC"/>
              </a:rPr>
              <a:t>:</a:t>
            </a:r>
            <a:r>
              <a:rPr b="1" lang="en-US" sz="1500" spc="-1" strike="noStrike">
                <a:solidFill>
                  <a:srgbClr val="3465a4"/>
                </a:solidFill>
                <a:latin typeface="Consolas"/>
                <a:ea typeface="Noto Sans Mono CJK SC"/>
              </a:rPr>
              <a:t>~/projects/iotmeetup/server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ans Mono CJK SC"/>
              </a:rPr>
              <a:t>$</a:t>
            </a:r>
            <a:r>
              <a:rPr b="0" lang="en-US" sz="1500" spc="-1" strike="noStrike">
                <a:solidFill>
                  <a:srgbClr val="eeeeee"/>
                </a:solidFill>
                <a:latin typeface="Consolas"/>
                <a:ea typeface="Noto Sans Mono CJK SC"/>
              </a:rPr>
              <a:t> </a:t>
            </a: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mix phx.server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Running ServerWeb.Endpoint with cowboy 2.8.0 at 0.0.0.0:4000 (http)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Access ServerWeb.Endpoint at http://localhost:4000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Initializing handler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Connection has been established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Subscribed to /iotmeetup/espdevice/#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/iotmeetup/espdevice/handshake "Hello from ESP, here is some handshake info"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/iotmeetup/espdevice/is_motion &lt;&lt;1&gt;&gt;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/iotmeetup/espdevice/is_barrier &lt;&lt;1&gt;&gt;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/iotmeetup/espdevice/is_barrier &lt;&lt;0&gt;&gt;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/iotmeetup/espdevice/is_motion &lt;&lt;0&gt;&gt;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/iotmeetup/espdevice/is_motion &lt;&lt;1&gt;&gt;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/iotmeetup/espdevice/is_light &lt;&lt;1&gt;&gt;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/iotmeetup/espdevice/is_light &lt;&lt;0&gt;&gt;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/iotmeetup/espdevice/is_motion &lt;&lt;0&gt;&gt;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333333"/>
                </a:solidFill>
                <a:latin typeface="Consolas"/>
                <a:ea typeface="Noto Sans Mono CJK SC"/>
              </a:rPr>
              <a:t>[info] /iotmeetup/espdevice/is_barrier &lt;&lt;1&gt;&gt;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00" name="Line 5"/>
          <p:cNvSpPr/>
          <p:nvPr/>
        </p:nvSpPr>
        <p:spPr>
          <a:xfrm>
            <a:off x="1019160" y="2521080"/>
            <a:ext cx="0" cy="3622680"/>
          </a:xfrm>
          <a:prstGeom prst="line">
            <a:avLst/>
          </a:prstGeom>
          <a:ln w="3816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911160" y="663480"/>
            <a:ext cx="103626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Отправка MQTT-сообщения из микроконтроллера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8FECA589-FF9A-4736-896F-520DB1E722D4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11160" y="1631160"/>
            <a:ext cx="1036260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Библиотека для Arduino — PubSubClient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 —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1"/>
              </a:rPr>
              <a:t>https://github.com/knolleary/pubsubclient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911160" y="2217600"/>
            <a:ext cx="10378440" cy="339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8000"/>
                </a:solidFill>
                <a:latin typeface="Consolas"/>
                <a:ea typeface="Noto Serif CJK SC"/>
              </a:rPr>
              <a:t>// теперь проверим, что изменилось, и отправим для изменившихся значений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008000"/>
                </a:solidFill>
                <a:latin typeface="Consolas"/>
                <a:ea typeface="Noto Serif CJK SC"/>
              </a:rPr>
              <a:t>// </a:t>
            </a:r>
            <a:r>
              <a:rPr b="0" lang="ru-RU" sz="1500" spc="-1" strike="noStrike">
                <a:solidFill>
                  <a:srgbClr val="008000"/>
                </a:solidFill>
                <a:latin typeface="Consolas"/>
                <a:ea typeface="Noto Serif CJK SC"/>
              </a:rPr>
              <a:t>пуш в</a:t>
            </a:r>
            <a:r>
              <a:rPr b="0" lang="en-US" sz="1500" spc="-1" strike="noStrike">
                <a:solidFill>
                  <a:srgbClr val="008000"/>
                </a:solidFill>
                <a:latin typeface="Consolas"/>
                <a:ea typeface="Noto Serif CJK SC"/>
              </a:rPr>
              <a:t> mqtt-</a:t>
            </a:r>
            <a:r>
              <a:rPr b="0" lang="ru-RU" sz="1500" spc="-1" strike="noStrike">
                <a:solidFill>
                  <a:srgbClr val="008000"/>
                </a:solidFill>
                <a:latin typeface="Consolas"/>
                <a:ea typeface="Noto Serif CJK SC"/>
              </a:rPr>
              <a:t>топик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for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(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Noto Serif CJK SC"/>
              </a:rPr>
              <a:t>char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= </a:t>
            </a:r>
            <a:r>
              <a:rPr b="0" lang="en-US" sz="1500" spc="-1" strike="noStrike">
                <a:solidFill>
                  <a:srgbClr val="098658"/>
                </a:solidFill>
                <a:latin typeface="Consolas"/>
                <a:ea typeface="Noto Serif CJK SC"/>
              </a:rPr>
              <a:t>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;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&lt;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numNodes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;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++)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if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(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old_data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[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] ==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data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[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])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    </a:t>
            </a: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continue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Node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node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=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nodes_list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795e26"/>
                </a:solidFill>
                <a:latin typeface="Consolas"/>
                <a:ea typeface="Noto Serif CJK SC"/>
              </a:rPr>
              <a:t>get_node_by_ind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if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(!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node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fire_publish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{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    </a:t>
            </a: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continue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}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Noto Serif CJK SC"/>
              </a:rPr>
              <a:t>char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topic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[</a:t>
            </a:r>
            <a:r>
              <a:rPr b="0" lang="en-US" sz="1500" spc="-1" strike="noStrike">
                <a:solidFill>
                  <a:srgbClr val="098658"/>
                </a:solidFill>
                <a:latin typeface="Consolas"/>
                <a:ea typeface="Noto Serif CJK SC"/>
              </a:rPr>
              <a:t>32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];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795e26"/>
                </a:solidFill>
                <a:latin typeface="Consolas"/>
                <a:ea typeface="Noto Serif CJK SC"/>
              </a:rPr>
              <a:t>snprintf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topic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en-US" sz="1500" spc="-1" strike="noStrike">
                <a:solidFill>
                  <a:srgbClr val="098658"/>
                </a:solidFill>
                <a:latin typeface="Consolas"/>
                <a:ea typeface="Noto Serif CJK SC"/>
              </a:rPr>
              <a:t>32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en-US" sz="15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"iotmeetup/espdevice/%s"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node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key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Noto Serif CJK SC"/>
              </a:rPr>
              <a:t>const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500" spc="-1" strike="noStrike">
                <a:solidFill>
                  <a:srgbClr val="267f99"/>
                </a:solidFill>
                <a:latin typeface="Consolas"/>
                <a:ea typeface="Noto Serif CJK SC"/>
              </a:rPr>
              <a:t>uint8_t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payload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[</a:t>
            </a:r>
            <a:r>
              <a:rPr b="0" lang="en-US" sz="1500" spc="-1" strike="noStrike">
                <a:solidFill>
                  <a:srgbClr val="098658"/>
                </a:solidFill>
                <a:latin typeface="Consolas"/>
                <a:ea typeface="Noto Serif CJK SC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] = { 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data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[</a:t>
            </a:r>
            <a:r>
              <a:rPr b="0" lang="en-US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] };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US" sz="1500" spc="-1" strike="noStrike">
                <a:solidFill>
                  <a:srgbClr val="af00db"/>
                </a:solidFill>
                <a:latin typeface="Consolas"/>
                <a:ea typeface="Noto Serif CJK SC"/>
              </a:rPr>
              <a:t>    </a:t>
            </a:r>
            <a:r>
              <a:rPr b="0" lang="ru-RU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client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ru-RU" sz="1500" spc="-1" strike="noStrike">
                <a:solidFill>
                  <a:srgbClr val="795e26"/>
                </a:solidFill>
                <a:latin typeface="Consolas"/>
                <a:ea typeface="Noto Serif CJK SC"/>
              </a:rPr>
              <a:t>publish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</a:t>
            </a:r>
            <a:r>
              <a:rPr b="0" lang="ru-RU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topic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ru-RU" sz="1500" spc="-1" strike="noStrike">
                <a:solidFill>
                  <a:srgbClr val="001080"/>
                </a:solidFill>
                <a:latin typeface="Consolas"/>
                <a:ea typeface="Noto Serif CJK SC"/>
              </a:rPr>
              <a:t>payload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ru-RU" sz="1500" spc="-1" strike="noStrike">
                <a:solidFill>
                  <a:srgbClr val="098658"/>
                </a:solidFill>
                <a:latin typeface="Consolas"/>
                <a:ea typeface="Noto Serif CJK SC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);</a:t>
            </a:r>
            <a:endParaRPr b="0" lang="ru-RU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Consolas"/>
                <a:ea typeface="Noto Serif CJK SC"/>
              </a:rPr>
              <a:t>}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11160" y="663480"/>
            <a:ext cx="103626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Обработка сообщений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из топика в микроконтроллере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1737F58C-9A72-4D5F-8547-38C043A5FA91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911160" y="2049840"/>
            <a:ext cx="10378440" cy="30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erif CJK SC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erif CJK SC"/>
              </a:rPr>
              <a:t>on_mqtt_receive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erif CJK SC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erif CJK SC"/>
              </a:rPr>
              <a:t>*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topic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erif CJK SC"/>
              </a:rPr>
              <a:t>byte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erif CJK SC"/>
              </a:rPr>
              <a:t>*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payload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erif CJK SC"/>
              </a:rPr>
              <a:t>unsigned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erif CJK SC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length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    </a:t>
            </a:r>
            <a:r>
              <a:rPr b="0" lang="ru-RU" sz="1600" spc="-1" strike="noStrike">
                <a:solidFill>
                  <a:srgbClr val="0000ff"/>
                </a:solidFill>
                <a:latin typeface="Consolas"/>
                <a:ea typeface="Noto Serif CJK SC"/>
              </a:rPr>
              <a:t>char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ru-RU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value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= </a:t>
            </a:r>
            <a:r>
              <a:rPr b="0" lang="ru-RU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payload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[</a:t>
            </a:r>
            <a:r>
              <a:rPr b="0" lang="ru-RU" sz="1600" spc="-1" strike="noStrike">
                <a:solidFill>
                  <a:srgbClr val="098658"/>
                </a:solidFill>
                <a:latin typeface="Consolas"/>
                <a:ea typeface="Noto Serif CJK SC"/>
              </a:rPr>
              <a:t>0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];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 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    </a:t>
            </a:r>
            <a:r>
              <a:rPr b="0" lang="ru-RU" sz="1600" spc="-1" strike="noStrike">
                <a:solidFill>
                  <a:srgbClr val="008000"/>
                </a:solidFill>
                <a:latin typeface="Consolas"/>
                <a:ea typeface="Noto Serif CJK SC"/>
              </a:rPr>
              <a:t>// арифметика указателей, чтобы получить кусок строки, содержащий имя узла/команды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erif CJK SC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*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cmd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=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topic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+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erif CJK SC"/>
              </a:rPr>
              <a:t>strlen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</a:t>
            </a:r>
            <a:r>
              <a:rPr b="0" lang="en-US" sz="16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"iotmeetup/espdevice/command/"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 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erif CJK SC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command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=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nodes_list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erif CJK SC"/>
              </a:rPr>
              <a:t>set_value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cmd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value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 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    </a:t>
            </a:r>
            <a:r>
              <a:rPr b="0" lang="ru-RU" sz="1600" spc="-1" strike="noStrike">
                <a:solidFill>
                  <a:srgbClr val="795e26"/>
                </a:solidFill>
                <a:latin typeface="Consolas"/>
                <a:ea typeface="Noto Serif CJK SC"/>
              </a:rPr>
              <a:t>handle_command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</a:t>
            </a:r>
            <a:r>
              <a:rPr b="0" lang="ru-RU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command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ru-RU" sz="1600" spc="-1" strike="noStrike">
                <a:solidFill>
                  <a:srgbClr val="001080"/>
                </a:solidFill>
                <a:latin typeface="Consolas"/>
                <a:ea typeface="Noto Serif CJK SC"/>
              </a:rPr>
              <a:t>value</a:t>
            </a: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Noto Serif CJK SC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911160" y="663480"/>
            <a:ext cx="103626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Обработка сообщений из MQTT-топика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в управляющем клиенте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5A81C252-0A2C-46AD-894B-13FC86AACCB0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11160" y="1967760"/>
            <a:ext cx="10378440" cy="42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af00db"/>
                </a:solidFill>
                <a:latin typeface="Consolas"/>
                <a:ea typeface="Noto Serif CJK SC"/>
              </a:rPr>
              <a:t>def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300" spc="-1" strike="noStrike">
                <a:solidFill>
                  <a:srgbClr val="795e26"/>
                </a:solidFill>
                <a:latin typeface="Consolas"/>
                <a:ea typeface="Noto Serif CJK SC"/>
              </a:rPr>
              <a:t>handle_message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([</a:t>
            </a:r>
            <a:r>
              <a:rPr b="0" lang="en-US" sz="13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"iotmeetup"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</a:t>
            </a:r>
            <a:r>
              <a:rPr b="0" lang="en-US" sz="13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"espdevice"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 node], &lt;&lt;data&gt;&gt;, state) </a:t>
            </a:r>
            <a:r>
              <a:rPr b="0" lang="en-US" sz="1300" spc="-1" strike="noStrike">
                <a:solidFill>
                  <a:srgbClr val="af00db"/>
                </a:solidFill>
                <a:latin typeface="Consolas"/>
                <a:ea typeface="Noto Serif CJK SC"/>
              </a:rPr>
              <a:t>do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key = </a:t>
            </a: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String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.to_existing_atom(node)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 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new_state = </a:t>
            </a: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Map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.put(state, key, data)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BoardData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.store(new_state)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IotMeetupChannel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.broadcast_data(node, </a:t>
            </a: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Map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.put(%{}, key, data))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 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{:ok, new_state}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af00db"/>
                </a:solidFill>
                <a:latin typeface="Consolas"/>
                <a:ea typeface="Noto Serif CJK SC"/>
              </a:rPr>
              <a:t>end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af00db"/>
                </a:solidFill>
                <a:latin typeface="Consolas"/>
                <a:ea typeface="Noto Serif CJK SC"/>
              </a:rPr>
              <a:t> 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af00db"/>
                </a:solidFill>
                <a:latin typeface="Consolas"/>
                <a:ea typeface="Noto Serif CJK SC"/>
              </a:rPr>
              <a:t>def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300" spc="-1" strike="noStrike">
                <a:solidFill>
                  <a:srgbClr val="795e26"/>
                </a:solidFill>
                <a:latin typeface="Consolas"/>
                <a:ea typeface="Noto Serif CJK SC"/>
              </a:rPr>
              <a:t>handle_message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(topic, publish, state) </a:t>
            </a:r>
            <a:r>
              <a:rPr b="0" lang="en-US" sz="1300" spc="-1" strike="noStrike">
                <a:solidFill>
                  <a:srgbClr val="af00db"/>
                </a:solidFill>
                <a:latin typeface="Consolas"/>
                <a:ea typeface="Noto Serif CJK SC"/>
              </a:rPr>
              <a:t>do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Logger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.info(</a:t>
            </a:r>
            <a:r>
              <a:rPr b="0" lang="en-US" sz="13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"Unknown topic </a:t>
            </a:r>
            <a:r>
              <a:rPr b="0" lang="en-US" sz="1300" spc="-1" strike="noStrike">
                <a:solidFill>
                  <a:srgbClr val="0000ff"/>
                </a:solidFill>
                <a:latin typeface="Consolas"/>
                <a:ea typeface="Noto Serif CJK SC"/>
              </a:rPr>
              <a:t>#{</a:t>
            </a: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Enum</a:t>
            </a:r>
            <a:r>
              <a:rPr b="0" lang="en-US" sz="1300" spc="-1" strike="noStrike">
                <a:solidFill>
                  <a:srgbClr val="a31515"/>
                </a:solidFill>
                <a:latin typeface="Consolas"/>
                <a:ea typeface="Noto Serif CJK SC"/>
              </a:rPr>
              <a:t>.join(topic, "/")</a:t>
            </a:r>
            <a:r>
              <a:rPr b="0" lang="en-US" sz="1300" spc="-1" strike="noStrike">
                <a:solidFill>
                  <a:srgbClr val="0000ff"/>
                </a:solidFill>
                <a:latin typeface="Consolas"/>
                <a:ea typeface="Noto Serif CJK SC"/>
              </a:rPr>
              <a:t>}</a:t>
            </a:r>
            <a:r>
              <a:rPr b="0" lang="en-US" sz="1300" spc="-1" strike="noStrike">
                <a:solidFill>
                  <a:srgbClr val="a31515"/>
                </a:solidFill>
                <a:latin typeface="Consolas"/>
                <a:ea typeface="Noto Serif CJK SC"/>
              </a:rPr>
              <a:t> </a:t>
            </a:r>
            <a:r>
              <a:rPr b="0" lang="en-US" sz="1300" spc="-1" strike="noStrike">
                <a:solidFill>
                  <a:srgbClr val="0000ff"/>
                </a:solidFill>
                <a:latin typeface="Consolas"/>
                <a:ea typeface="Noto Serif CJK SC"/>
              </a:rPr>
              <a:t>#{</a:t>
            </a:r>
            <a:r>
              <a:rPr b="0" lang="en-US" sz="1300" spc="-1" strike="noStrike">
                <a:solidFill>
                  <a:srgbClr val="a31515"/>
                </a:solidFill>
                <a:latin typeface="Consolas"/>
                <a:ea typeface="Noto Serif CJK SC"/>
              </a:rPr>
              <a:t>inspect(publish)</a:t>
            </a:r>
            <a:r>
              <a:rPr b="0" lang="en-US" sz="1300" spc="-1" strike="noStrike">
                <a:solidFill>
                  <a:srgbClr val="0000ff"/>
                </a:solidFill>
                <a:latin typeface="Consolas"/>
                <a:ea typeface="Noto Serif CJK SC"/>
              </a:rPr>
              <a:t>}</a:t>
            </a:r>
            <a:r>
              <a:rPr b="0" lang="en-US" sz="13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</a:t>
            </a:r>
            <a:r>
              <a:rPr b="0" lang="en-US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3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ru-RU" sz="1300" spc="-1" strike="noStrike">
                <a:solidFill>
                  <a:srgbClr val="000000"/>
                </a:solidFill>
                <a:latin typeface="Consolas"/>
                <a:ea typeface="Noto Serif CJK SC"/>
              </a:rPr>
              <a:t>{:ok, state}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300" spc="-1" strike="noStrike">
                <a:solidFill>
                  <a:srgbClr val="af00db"/>
                </a:solidFill>
                <a:latin typeface="Consolas"/>
                <a:ea typeface="Noto Serif CJK SC"/>
              </a:rPr>
              <a:t>end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911160" y="663480"/>
            <a:ext cx="103626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Отправка команд в MQTT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из управляющего клиента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B7CDB59-75D7-4A25-852D-0E45D1D81F93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911160" y="1963800"/>
            <a:ext cx="10378440" cy="28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af00db"/>
                </a:solidFill>
                <a:latin typeface="Consolas"/>
                <a:ea typeface="Noto Serif CJK SC"/>
              </a:rPr>
              <a:t>def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Noto Serif CJK SC"/>
              </a:rPr>
              <a:t> </a:t>
            </a:r>
            <a:r>
              <a:rPr b="0" lang="en-US" sz="1700" spc="-1" strike="noStrike">
                <a:solidFill>
                  <a:srgbClr val="795e26"/>
                </a:solidFill>
                <a:latin typeface="Consolas"/>
                <a:ea typeface="Noto Serif CJK SC"/>
              </a:rPr>
              <a:t>command_to_board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Noto Serif CJK SC"/>
              </a:rPr>
              <a:t>(node, value) </a:t>
            </a:r>
            <a:r>
              <a:rPr b="0" lang="en-US" sz="1700" spc="-1" strike="noStrike">
                <a:solidFill>
                  <a:srgbClr val="af00db"/>
                </a:solidFill>
                <a:latin typeface="Consolas"/>
                <a:ea typeface="Noto Serif CJK SC"/>
              </a:rPr>
              <a:t>do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700" spc="-1" strike="noStrike">
                <a:solidFill>
                  <a:srgbClr val="267f99"/>
                </a:solidFill>
                <a:latin typeface="Consolas"/>
                <a:ea typeface="Noto Serif CJK SC"/>
              </a:rPr>
              <a:t>Tortoise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.publish(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  </a:t>
            </a:r>
            <a:r>
              <a:rPr b="0" lang="en-US" sz="1700" spc="-1" strike="noStrike">
                <a:solidFill>
                  <a:srgbClr val="267f99"/>
                </a:solidFill>
                <a:latin typeface="Consolas"/>
                <a:ea typeface="Noto Serif CJK SC"/>
              </a:rPr>
              <a:t>Application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Noto Serif CJK SC"/>
              </a:rPr>
              <a:t>.fetch_env!(:server, :client_id),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  </a:t>
            </a:r>
            <a:r>
              <a:rPr b="0" lang="en-US" sz="17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"iotmeetup/espdevice/command/</a:t>
            </a:r>
            <a:r>
              <a:rPr b="0" lang="en-US" sz="1700" spc="-1" strike="noStrike">
                <a:solidFill>
                  <a:srgbClr val="0000ff"/>
                </a:solidFill>
                <a:latin typeface="Consolas"/>
                <a:ea typeface="Noto Serif CJK SC"/>
              </a:rPr>
              <a:t>#{</a:t>
            </a:r>
            <a:r>
              <a:rPr b="0" lang="en-US" sz="1700" spc="-1" strike="noStrike">
                <a:solidFill>
                  <a:srgbClr val="267f99"/>
                </a:solidFill>
                <a:latin typeface="Consolas"/>
                <a:ea typeface="Noto Serif CJK SC"/>
              </a:rPr>
              <a:t>Atom</a:t>
            </a:r>
            <a:r>
              <a:rPr b="0" lang="en-US" sz="1700" spc="-1" strike="noStrike">
                <a:solidFill>
                  <a:srgbClr val="a31515"/>
                </a:solidFill>
                <a:latin typeface="Consolas"/>
                <a:ea typeface="Noto Serif CJK SC"/>
              </a:rPr>
              <a:t>.to_string(node)</a:t>
            </a:r>
            <a:r>
              <a:rPr b="0" lang="en-US" sz="1700" spc="-1" strike="noStrike">
                <a:solidFill>
                  <a:srgbClr val="0000ff"/>
                </a:solidFill>
                <a:latin typeface="Consolas"/>
                <a:ea typeface="Noto Serif CJK SC"/>
              </a:rPr>
              <a:t>}</a:t>
            </a:r>
            <a:r>
              <a:rPr b="0" lang="en-US" sz="1700" spc="-1" strike="noStrike">
                <a:solidFill>
                  <a:srgbClr val="a31515"/>
                </a:solidFill>
                <a:latin typeface="Consolas"/>
                <a:ea typeface="Noto Serif CJK SC"/>
              </a:rPr>
              <a:t>"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Noto Serif CJK SC"/>
              </a:rPr>
              <a:t>,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  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Noto Serif CJK SC"/>
              </a:rPr>
              <a:t>prepare_payload(value)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267f99"/>
                </a:solidFill>
                <a:latin typeface="Consolas"/>
                <a:ea typeface="Noto Serif CJK SC"/>
              </a:rPr>
              <a:t>  </a:t>
            </a:r>
            <a:r>
              <a:rPr b="0" lang="en-US" sz="1700" spc="-1" strike="noStrike">
                <a:solidFill>
                  <a:srgbClr val="000000"/>
                </a:solidFill>
                <a:latin typeface="Consolas"/>
                <a:ea typeface="Noto Serif CJK SC"/>
              </a:rPr>
              <a:t>)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700" spc="-1" strike="noStrike">
                <a:solidFill>
                  <a:srgbClr val="af00db"/>
                </a:solidFill>
                <a:latin typeface="Consolas"/>
                <a:ea typeface="Noto Serif CJK SC"/>
              </a:rPr>
              <a:t>end</a:t>
            </a:r>
            <a:endParaRPr b="0" lang="ru-RU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cc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Рисунок 1" descr=""/>
          <p:cNvPicPr/>
          <p:nvPr/>
        </p:nvPicPr>
        <p:blipFill>
          <a:blip r:embed="rId1"/>
          <a:stretch/>
        </p:blipFill>
        <p:spPr>
          <a:xfrm>
            <a:off x="0" y="-1368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1023840" y="1125360"/>
            <a:ext cx="10144440" cy="46080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5858640" y="1686960"/>
            <a:ext cx="484560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1" lang="ru-RU" sz="2600" spc="-1" strike="noStrike">
                <a:solidFill>
                  <a:srgbClr val="0d0d0d"/>
                </a:solidFill>
                <a:latin typeface="Open Sans"/>
                <a:ea typeface="Open Sans"/>
              </a:rPr>
              <a:t>Вадим Саттаров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Elixir/Erlang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разработчик в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FunBox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5869800" y="1552320"/>
            <a:ext cx="5637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700" spc="-1" strike="noStrike">
                <a:solidFill>
                  <a:srgbClr val="000000"/>
                </a:solidFill>
                <a:latin typeface="Open Sans"/>
                <a:ea typeface="Open Sans"/>
              </a:rPr>
              <a:t>ВЕЩАЕТ</a:t>
            </a:r>
            <a:endParaRPr b="0" lang="ru-RU" sz="7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6248160" y="3450960"/>
            <a:ext cx="154620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v.sattarov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5865120" y="3155760"/>
            <a:ext cx="11808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700" spc="-1" strike="noStrike">
                <a:solidFill>
                  <a:srgbClr val="000000"/>
                </a:solidFill>
                <a:latin typeface="Open Sans"/>
                <a:ea typeface="Open Sans"/>
              </a:rPr>
              <a:t>СВЯЗАТЬСЯ СО МНОЙ</a:t>
            </a:r>
            <a:endParaRPr b="0" lang="ru-RU" sz="700" spc="-1" strike="noStrike">
              <a:latin typeface="Arial"/>
            </a:endParaRPr>
          </a:p>
        </p:txBody>
      </p:sp>
      <p:sp>
        <p:nvSpPr>
          <p:cNvPr id="57" name="Line 6"/>
          <p:cNvSpPr/>
          <p:nvPr/>
        </p:nvSpPr>
        <p:spPr>
          <a:xfrm>
            <a:off x="5971320" y="2829960"/>
            <a:ext cx="4575960" cy="0"/>
          </a:xfrm>
          <a:prstGeom prst="line">
            <a:avLst/>
          </a:prstGeom>
          <a:ln w="6480">
            <a:solidFill>
              <a:srgbClr val="d9d9d9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Рисунок 37" descr="Изображение выглядит как рисунок, еда, часы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5971680" y="3461760"/>
            <a:ext cx="266040" cy="266040"/>
          </a:xfrm>
          <a:prstGeom prst="rect">
            <a:avLst/>
          </a:prstGeom>
          <a:ln>
            <a:noFill/>
          </a:ln>
        </p:spPr>
      </p:pic>
      <p:sp>
        <p:nvSpPr>
          <p:cNvPr id="59" name="TextShape 7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FE4BCD02-C513-49B5-8829-F544DC940687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8608680" y="3453840"/>
            <a:ext cx="154620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mayosx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61" name="Google Shape;113;p15" descr="Изображение выглядит как рисунок&#10;&#10;Автоматически созданное описание"/>
          <p:cNvPicPr/>
          <p:nvPr/>
        </p:nvPicPr>
        <p:blipFill>
          <a:blip r:embed="rId3"/>
          <a:stretch/>
        </p:blipFill>
        <p:spPr>
          <a:xfrm>
            <a:off x="8332200" y="3456360"/>
            <a:ext cx="266040" cy="266040"/>
          </a:xfrm>
          <a:prstGeom prst="rect">
            <a:avLst/>
          </a:prstGeom>
          <a:ln>
            <a:noFill/>
          </a:ln>
        </p:spPr>
      </p:pic>
      <p:pic>
        <p:nvPicPr>
          <p:cNvPr id="62" name="Рисунок 33" descr=""/>
          <p:cNvPicPr/>
          <p:nvPr/>
        </p:nvPicPr>
        <p:blipFill>
          <a:blip r:embed="rId4"/>
          <a:stretch/>
        </p:blipFill>
        <p:spPr>
          <a:xfrm>
            <a:off x="1233000" y="1326240"/>
            <a:ext cx="4190760" cy="4190760"/>
          </a:xfrm>
          <a:prstGeom prst="rect">
            <a:avLst/>
          </a:prstGeom>
          <a:ln>
            <a:noFill/>
          </a:ln>
        </p:spPr>
      </p:pic>
      <p:sp>
        <p:nvSpPr>
          <p:cNvPr id="63" name="CustomShape 9"/>
          <p:cNvSpPr/>
          <p:nvPr/>
        </p:nvSpPr>
        <p:spPr>
          <a:xfrm>
            <a:off x="5875560" y="4108320"/>
            <a:ext cx="120240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700" spc="-1" strike="noStrike">
                <a:solidFill>
                  <a:srgbClr val="000000"/>
                </a:solidFill>
                <a:latin typeface="Open Sans"/>
                <a:ea typeface="Open Sans"/>
              </a:rPr>
              <a:t>КОД ЭТОГО ДОКЛАДА</a:t>
            </a:r>
            <a:endParaRPr b="0" lang="ru-RU" sz="700" spc="-1" strike="noStrike">
              <a:latin typeface="Arial"/>
            </a:endParaRPr>
          </a:p>
        </p:txBody>
      </p:sp>
      <p:sp>
        <p:nvSpPr>
          <p:cNvPr id="64" name="TextShape 10"/>
          <p:cNvSpPr txBox="1"/>
          <p:nvPr/>
        </p:nvSpPr>
        <p:spPr>
          <a:xfrm>
            <a:off x="6284520" y="4494240"/>
            <a:ext cx="4533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400" spc="-1" strike="noStrike">
                <a:latin typeface="Open sans"/>
                <a:hlinkClick r:id="rId5"/>
              </a:rPr>
              <a:t>https://github.com/sattarovvadim/iotmeetup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5935680" y="4492080"/>
            <a:ext cx="348840" cy="34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cc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891000" y="2592360"/>
            <a:ext cx="7624080" cy="16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Реализация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веб-интерфейса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6840"/>
            <a:ext cx="4066920" cy="685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8124840" y="6840"/>
            <a:ext cx="4066920" cy="685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4612680" y="2556720"/>
            <a:ext cx="2969640" cy="260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Обменивается данными с бекендом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с помощью Phoenix Channel посредством веб-сокетов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8676720" y="2556720"/>
            <a:ext cx="296964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Страница обновляется в реальном времени по приходе данных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с платы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561240" y="5787720"/>
            <a:ext cx="29696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0000"/>
              </a:lnSpc>
            </a:pPr>
            <a:r>
              <a:rPr b="1" lang="ru-RU" sz="3200" spc="-1" strike="noStrike">
                <a:solidFill>
                  <a:srgbClr val="638e07"/>
                </a:solidFill>
                <a:latin typeface="Open Sans"/>
                <a:ea typeface="Open Sans"/>
              </a:rPr>
              <a:t>1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4612680" y="5787720"/>
            <a:ext cx="29696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0000"/>
              </a:lnSpc>
            </a:pPr>
            <a:r>
              <a:rPr b="1" lang="ru-RU" sz="3200" spc="-1" strike="noStrike">
                <a:solidFill>
                  <a:srgbClr val="638e07"/>
                </a:solidFill>
                <a:latin typeface="Open Sans"/>
                <a:ea typeface="Open Sans"/>
              </a:rPr>
              <a:t>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8676720" y="5787720"/>
            <a:ext cx="29696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0000"/>
              </a:lnSpc>
            </a:pPr>
            <a:r>
              <a:rPr b="1" lang="ru-RU" sz="3200" spc="-1" strike="noStrike">
                <a:solidFill>
                  <a:srgbClr val="638e07"/>
                </a:solidFill>
                <a:latin typeface="Open Sans"/>
                <a:ea typeface="Open Sans"/>
              </a:rPr>
              <a:t>3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561240" y="2556720"/>
            <a:ext cx="296964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Реализован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на ReactJS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Изображение1" descr=""/>
          <p:cNvPicPr/>
          <p:nvPr/>
        </p:nvPicPr>
        <p:blipFill>
          <a:blip r:embed="rId1"/>
          <a:stretch/>
        </p:blipFill>
        <p:spPr>
          <a:xfrm>
            <a:off x="490680" y="551520"/>
            <a:ext cx="11210400" cy="6306120"/>
          </a:xfrm>
          <a:prstGeom prst="rect">
            <a:avLst/>
          </a:prstGeom>
          <a:ln>
            <a:noFill/>
          </a:ln>
        </p:spPr>
      </p:pic>
      <p:sp>
        <p:nvSpPr>
          <p:cNvPr id="225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872B89D3-2503-4F16-BBAC-465D6638BB07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cc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891000" y="2592360"/>
            <a:ext cx="7624080" cy="16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Ещё несколько слов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об </a:t>
            </a:r>
            <a:r>
              <a:rPr b="1" lang="en-US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Elixir </a:t>
            </a: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для </a:t>
            </a:r>
            <a:r>
              <a:rPr b="1" lang="en-US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IoT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C27B72BD-2DE7-43B3-AFBB-1AE16E472E27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927000" y="66348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Несколько self-hosted MQTT-сервисов: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927000" y="1442880"/>
            <a:ext cx="1034640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1"/>
              </a:rPr>
              <a:t>https://mosquitto.org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— самый популярный self-hosted брокер, написан на C.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927000" y="236376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Написанные на </a:t>
            </a:r>
            <a:r>
              <a:rPr b="1" lang="en-US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Erlang</a:t>
            </a: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 брокеры: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927000" y="3143160"/>
            <a:ext cx="10346400" cy="22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https://vernemq.com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— на гитхабе —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https://github.com/vernemq/vernemq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https://www.emqx.io</a:t>
            </a:r>
            <a:r>
              <a:rPr b="0" lang="en-US" sz="1800" spc="-1" strike="noStrike">
                <a:solidFill>
                  <a:srgbClr val="638e07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— на гитхабе —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https://github.com/emqx/emqx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https://github.com/alekras/erl.mqtt.server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https://www.rabbitmq.com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638e07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— поддерживает MQTT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с плагином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8"/>
              </a:rPr>
              <a:t>https://www.rabbitmq.com/mqtt.html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5B430300-95B7-492C-9183-DCCE38254161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927000" y="66348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Облачные MQTT-брокеры: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27000" y="1442880"/>
            <a:ext cx="10346400" cy="19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1"/>
              </a:rPr>
              <a:t>https://cloudmqtt.com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638e07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— раньше был бесплатный пробный тариф с 5 активными подключениями, но недавно его убрали.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https://cloud.yandex.ru/docs/iot-core/concepts/mqtt-properties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638e07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— IoT Яндекса.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https://en.wikipedia.org/wiki/Comparison_of_MQTT_implementations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638e07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— сравнение брокеров.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C214F5F-1D11-493A-8ED3-A7A1D8B62B40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927000" y="663480"/>
            <a:ext cx="103464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MQTT-клиенты для разных платформ: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927000" y="1442880"/>
            <a:ext cx="10346400" cy="19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1"/>
              </a:rPr>
              <a:t>https://play.google.com/store/apps/details?id=ru.esp8266.iotmanager&amp;hl=ru</a:t>
            </a:r>
            <a:r>
              <a:rPr b="0" lang="en-US" sz="1800" spc="-1" strike="noStrike">
                <a:solidFill>
                  <a:srgbClr val="638e07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— Android -приложение с приятным интерфейсом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https://www.hivemq.com/blog/seven-best-mqtt-client-tools/</a:t>
            </a:r>
            <a:r>
              <a:rPr b="0" lang="ru-RU" sz="1800" spc="-1" strike="noStrike"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—</a:t>
            </a:r>
            <a:r>
              <a:rPr b="0" lang="ru-RU" sz="1800" spc="-1" strike="noStrike">
                <a:latin typeface="Open Sans"/>
                <a:ea typeface="Open Sans"/>
              </a:rPr>
              <a:t> несколько инструментов для работы с MQTT для компьютера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https://github.com/Johann-Angeli/wireshark-plugin-mqtt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 -</a:t>
            </a:r>
            <a:r>
              <a:rPr b="0" lang="ru-RU" sz="1800" spc="-1" strike="noStrike">
                <a:latin typeface="Open Sans"/>
                <a:ea typeface="Open Sans"/>
              </a:rPr>
              <a:t> плагин для WireShark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182049C8-114C-43F6-A415-85E930D9571E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927000" y="5786280"/>
            <a:ext cx="10346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Возможно, в следующем докладе мы попробуем запустить 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Erlang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 на RaspberriPi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927000" y="1771920"/>
            <a:ext cx="10346400" cy="28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1"/>
              </a:rPr>
              <a:t>https://nerves-project.org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нацелен на создание встраиваемой экосистемы на базе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Elixir;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https://hexdocs.pm/nerves/targets.html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тут указаны целевые платформы для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Nerves.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 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https://grisp.org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ещё более радикальный подход, предполагающий запуск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ERTS 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напрямую на железе (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bare metal Erlang system).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 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https://github.com/bettio/AtomVM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и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https://github.com/cloudozer/ling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попытки создать компактную версию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ERTS, </a:t>
            </a: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пригодную для применения в микроконтроллерах и слабых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SoC/SoM.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927000" y="663480"/>
            <a:ext cx="10346400" cy="8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Проекты реализации встраиваемых систем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c0c0c"/>
                </a:solidFill>
                <a:latin typeface="Open Sans"/>
                <a:ea typeface="Open Sans"/>
              </a:rPr>
              <a:t>на базе Erlang/Elixir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Рисунок 26" descr=""/>
          <p:cNvPicPr/>
          <p:nvPr/>
        </p:nvPicPr>
        <p:blipFill>
          <a:blip r:embed="rId1"/>
          <a:srcRect l="0" t="0" r="0" b="955370"/>
          <a:stretch/>
        </p:blipFill>
        <p:spPr>
          <a:xfrm>
            <a:off x="0" y="1857240"/>
            <a:ext cx="12191760" cy="500040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919440" y="1484640"/>
            <a:ext cx="10281600" cy="267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ESP8266 — голый 110 рублей, NodeMCU — от 300 до 400 рублей.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Arduino UNO — 500 рублей.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Arduino NANO — 200 рублей.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Сенсоры-шилды, сервопривод — примерно по 250 рублей.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Термистор, диоды, резисторы — от 20 до 50 рублей за штуку.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Электровентили для воды на 220В — от 1 000 до 3 000 рублей за штуку.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Экономика процесса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Рисунок 28" descr=""/>
          <p:cNvPicPr/>
          <p:nvPr/>
        </p:nvPicPr>
        <p:blipFill>
          <a:blip r:embed="rId1"/>
          <a:srcRect l="0" t="0" r="0" b="955370"/>
          <a:stretch/>
        </p:blipFill>
        <p:spPr>
          <a:xfrm>
            <a:off x="0" y="1857240"/>
            <a:ext cx="12191760" cy="5000400"/>
          </a:xfrm>
          <a:prstGeom prst="rect">
            <a:avLst/>
          </a:prstGeom>
          <a:ln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Полезные ссылки и использованные материалы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919440" y="1484640"/>
            <a:ext cx="10362600" cy="38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Этот митап: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  <a:hlinkClick r:id="rId2"/>
              </a:rPr>
              <a:t>https://github.com/sattarovvadim/iotmeetup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Статьи об MQTT: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https://habr.com/ru/post/463669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https://ipc2u.ru/articles/prostye-resheniya/chto-takoe-mqtt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 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Список библиотек MQTT для разных технологий: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https://github.com/mqtt/mqtt.github.io/wiki/libraries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 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Собирательная таблица 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MQTT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-брокеров: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https://github.com/mqtt/mqtt.github.io/wiki/server-support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 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Практически любой материал: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7"/>
              </a:rPr>
              <a:t>https://www.google.ru/search?q=elixir+iot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cc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891000" y="2460600"/>
            <a:ext cx="8649000" cy="25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Почему выбран </a:t>
            </a:r>
            <a:r>
              <a:rPr b="1" lang="en-US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Elixir,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Возможные </a:t>
            </a: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сценарии применения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6840"/>
            <a:ext cx="4066920" cy="685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"/>
          <p:cNvSpPr/>
          <p:nvPr/>
        </p:nvSpPr>
        <p:spPr>
          <a:xfrm>
            <a:off x="8124840" y="6840"/>
            <a:ext cx="4066920" cy="685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"/>
          <p:cNvSpPr/>
          <p:nvPr/>
        </p:nvSpPr>
        <p:spPr>
          <a:xfrm>
            <a:off x="4612680" y="2785320"/>
            <a:ext cx="296964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c0c0c"/>
                </a:solidFill>
                <a:latin typeface="Open Sans"/>
                <a:ea typeface="Open Sans"/>
              </a:rPr>
              <a:t>Тонкие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c0c0c"/>
                </a:solidFill>
                <a:latin typeface="Open Sans"/>
                <a:ea typeface="Open Sans"/>
              </a:rPr>
              <a:t>процессы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8676720" y="2785320"/>
            <a:ext cx="296964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c0c0c"/>
                </a:solidFill>
                <a:latin typeface="Open Sans"/>
                <a:ea typeface="Open Sans"/>
              </a:rPr>
              <a:t>Высокая надёжность приложения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c0c0c"/>
                </a:solidFill>
                <a:latin typeface="Open Sans"/>
                <a:ea typeface="Open Sans"/>
              </a:rPr>
              <a:t>в целом, ОТР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561240" y="5787720"/>
            <a:ext cx="29696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0000"/>
              </a:lnSpc>
            </a:pPr>
            <a:r>
              <a:rPr b="1" lang="ru-RU" sz="3200" spc="-1" strike="noStrike">
                <a:solidFill>
                  <a:srgbClr val="638e07"/>
                </a:solidFill>
                <a:latin typeface="Open Sans"/>
                <a:ea typeface="Open Sans"/>
              </a:rPr>
              <a:t>1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4612680" y="5787720"/>
            <a:ext cx="29696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0000"/>
              </a:lnSpc>
            </a:pPr>
            <a:r>
              <a:rPr b="1" lang="ru-RU" sz="3200" spc="-1" strike="noStrike">
                <a:solidFill>
                  <a:srgbClr val="638e07"/>
                </a:solidFill>
                <a:latin typeface="Open Sans"/>
                <a:ea typeface="Open Sans"/>
              </a:rPr>
              <a:t>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8676720" y="5787720"/>
            <a:ext cx="29696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10000"/>
              </a:lnSpc>
            </a:pPr>
            <a:r>
              <a:rPr b="1" lang="ru-RU" sz="3200" spc="-1" strike="noStrike">
                <a:solidFill>
                  <a:srgbClr val="638e07"/>
                </a:solidFill>
                <a:latin typeface="Open Sans"/>
                <a:ea typeface="Open Sans"/>
              </a:rPr>
              <a:t>3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75" name="CustomShape 8"/>
          <p:cNvSpPr/>
          <p:nvPr/>
        </p:nvSpPr>
        <p:spPr>
          <a:xfrm>
            <a:off x="561240" y="2785320"/>
            <a:ext cx="2969640" cy="15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latin typeface="Open Sans"/>
                <a:ea typeface="Open Sans"/>
              </a:rPr>
              <a:t>Функциональная семантика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Сценарии применения «Интернета вещей»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CE1ECDD-9CD8-41D8-A8F1-5D68C5B2E6EE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27000" y="1408320"/>
            <a:ext cx="10362600" cy="38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Автоматический сбор и отправка показаний счётчиков.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Защита от протечек воды и газа, пожарная сигнализация.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Защитная сигнализация.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Управление климатом.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Управление освещением, электроворотами, поливом и другими устройствами на участке.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Удалённый контроль за состоянием электрооборудования в доме.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Автополив цветов, кормление домашних животных.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Управляемые шторы.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Чем можно управлять: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E8E41991-F76F-4C9B-A53F-156E2CD5F636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927000" y="1408320"/>
            <a:ext cx="10346400" cy="25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Нагрузка любого масштаба, в том числе на 220В, 380В.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Сервоприводы, электромагнитные устройства, двигатели.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ИК-светодиоды.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Индикация на ЖКИ, газоразрядных и прочих индикаторах.</a:t>
            </a:r>
            <a:endParaRPr b="0" lang="ru-RU" sz="1800" spc="-1" strike="noStrike">
              <a:latin typeface="Arial"/>
            </a:endParaRPr>
          </a:p>
          <a:p>
            <a:pPr marL="360000" indent="-359640">
              <a:lnSpc>
                <a:spcPct val="100000"/>
              </a:lnSpc>
              <a:spcBef>
                <a:spcPts val="901"/>
              </a:spcBef>
              <a:buClr>
                <a:srgbClr val="638e07"/>
              </a:buClr>
              <a:buFont typeface="NTR"/>
              <a:buChar char="–"/>
            </a:pP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Цифровые устройства, передача файлов, видео-</a:t>
            </a:r>
            <a:r>
              <a:rPr b="0" lang="en-US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0c0c0c"/>
                </a:solidFill>
                <a:latin typeface="Open Sans"/>
                <a:ea typeface="Open Sans"/>
              </a:rPr>
              <a:t>и аудиосигнала.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cc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Рисунок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891000" y="2048400"/>
            <a:ext cx="8166960" cy="33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0000"/>
              </a:lnSpc>
            </a:pP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Выбор железа, софта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ru-RU" sz="4800" spc="-1" strike="noStrike">
                <a:solidFill>
                  <a:srgbClr val="0d0d0d"/>
                </a:solidFill>
                <a:latin typeface="Open Sans"/>
                <a:ea typeface="Open Sans"/>
              </a:rPr>
              <a:t>и протокола сообщения между ними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11160" y="663480"/>
            <a:ext cx="10362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d0d0d"/>
                </a:solidFill>
                <a:latin typeface="Open Sans"/>
                <a:ea typeface="Open Sans"/>
              </a:rPr>
              <a:t>Микроконтроллеры: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172960" y="6308640"/>
            <a:ext cx="1018800" cy="549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C30615FD-BEB7-4070-9CE0-3EA29920DE5E}" type="slidenum">
              <a:rPr b="0" lang="ru-RU" sz="1000" spc="-1" strike="noStrike">
                <a:solidFill>
                  <a:srgbClr val="8b8b8b"/>
                </a:solidFill>
                <a:latin typeface="Open Sans"/>
                <a:ea typeface="Open Sans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pic>
        <p:nvPicPr>
          <p:cNvPr id="86" name="Изображение2" descr=""/>
          <p:cNvPicPr/>
          <p:nvPr/>
        </p:nvPicPr>
        <p:blipFill>
          <a:blip r:embed="rId1"/>
          <a:stretch/>
        </p:blipFill>
        <p:spPr>
          <a:xfrm>
            <a:off x="7065360" y="1674000"/>
            <a:ext cx="3171600" cy="2391120"/>
          </a:xfrm>
          <a:prstGeom prst="rect">
            <a:avLst/>
          </a:prstGeom>
          <a:ln>
            <a:noFill/>
          </a:ln>
        </p:spPr>
      </p:pic>
      <p:pic>
        <p:nvPicPr>
          <p:cNvPr id="87" name="Изображение3" descr=""/>
          <p:cNvPicPr/>
          <p:nvPr/>
        </p:nvPicPr>
        <p:blipFill>
          <a:blip r:embed="rId2"/>
          <a:stretch/>
        </p:blipFill>
        <p:spPr>
          <a:xfrm>
            <a:off x="1054080" y="1821240"/>
            <a:ext cx="3006360" cy="20966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1946880" y="4419360"/>
            <a:ext cx="12420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Arduino UNO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750440" y="4419360"/>
            <a:ext cx="1801080" cy="5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ESP8266 </a:t>
            </a: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в виде</a:t>
            </a:r>
            <a:endParaRPr b="0" lang="ru-RU" sz="13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NodeMCU v2 Amic</a:t>
            </a: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Open Sans"/>
              </a:rPr>
              <a:t>a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5677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2020-05-13T10:13:44Z</dcterms:created>
  <dc:creator>Александр Бизиков</dc:creator>
  <dc:description/>
  <dc:language>ru-RU</dc:language>
  <cp:lastModifiedBy/>
  <cp:lastPrinted>2018-08-31T11:31:23Z</cp:lastPrinted>
  <dcterms:modified xsi:type="dcterms:W3CDTF">2020-08-19T16:16:22Z</dcterms:modified>
  <cp:revision>344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38</vt:i4>
  </property>
</Properties>
</file>