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132300"/>
            <a:ext cx="8222100" cy="105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700">
                <a:latin typeface="Times New Roman"/>
                <a:ea typeface="Times New Roman"/>
                <a:cs typeface="Times New Roman"/>
                <a:sym typeface="Times New Roman"/>
              </a:rPr>
              <a:t>EXL_EQ_Case_Study_Round-2</a:t>
            </a:r>
            <a:endParaRPr sz="4700">
              <a:latin typeface="Times New Roman"/>
              <a:ea typeface="Times New Roman"/>
              <a:cs typeface="Times New Roman"/>
              <a:sym typeface="Times New Roman"/>
            </a:endParaRPr>
          </a:p>
        </p:txBody>
      </p:sp>
      <p:sp>
        <p:nvSpPr>
          <p:cNvPr id="68" name="Shape 68"/>
          <p:cNvSpPr txBox="1"/>
          <p:nvPr>
            <p:ph idx="1" type="subTitle"/>
          </p:nvPr>
        </p:nvSpPr>
        <p:spPr>
          <a:xfrm>
            <a:off x="4782125" y="2373000"/>
            <a:ext cx="3625800" cy="15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Times New Roman"/>
                <a:ea typeface="Times New Roman"/>
                <a:cs typeface="Times New Roman"/>
                <a:sym typeface="Times New Roman"/>
              </a:rPr>
              <a:t>Team : IIT Madras</a:t>
            </a:r>
            <a:endParaRPr sz="2400">
              <a:latin typeface="Times New Roman"/>
              <a:ea typeface="Times New Roman"/>
              <a:cs typeface="Times New Roman"/>
              <a:sym typeface="Times New Roman"/>
            </a:endParaRPr>
          </a:p>
          <a:p>
            <a:pPr indent="0" lvl="0" marL="0">
              <a:spcBef>
                <a:spcPts val="0"/>
              </a:spcBef>
              <a:spcAft>
                <a:spcPts val="0"/>
              </a:spcAft>
              <a:buNone/>
            </a:pPr>
            <a:r>
              <a:rPr lang="en" sz="2400">
                <a:latin typeface="Times New Roman"/>
                <a:ea typeface="Times New Roman"/>
                <a:cs typeface="Times New Roman"/>
                <a:sym typeface="Times New Roman"/>
              </a:rPr>
              <a:t>College : IIT Chennai</a:t>
            </a:r>
            <a:endParaRPr sz="2400">
              <a:latin typeface="Times New Roman"/>
              <a:ea typeface="Times New Roman"/>
              <a:cs typeface="Times New Roman"/>
              <a:sym typeface="Times New Roman"/>
            </a:endParaRPr>
          </a:p>
          <a:p>
            <a:pPr indent="0" lvl="0" marL="0">
              <a:spcBef>
                <a:spcPts val="0"/>
              </a:spcBef>
              <a:spcAft>
                <a:spcPts val="0"/>
              </a:spcAft>
              <a:buNone/>
            </a:pPr>
            <a:r>
              <a:rPr lang="en" sz="2400">
                <a:latin typeface="Times New Roman"/>
                <a:ea typeface="Times New Roman"/>
                <a:cs typeface="Times New Roman"/>
                <a:sym typeface="Times New Roman"/>
              </a:rPr>
              <a:t>Student 1 : Satish G</a:t>
            </a:r>
            <a:endParaRPr sz="2400">
              <a:latin typeface="Times New Roman"/>
              <a:ea typeface="Times New Roman"/>
              <a:cs typeface="Times New Roman"/>
              <a:sym typeface="Times New Roman"/>
            </a:endParaRPr>
          </a:p>
          <a:p>
            <a:pPr indent="0" lvl="0" marL="0">
              <a:spcBef>
                <a:spcPts val="0"/>
              </a:spcBef>
              <a:spcAft>
                <a:spcPts val="0"/>
              </a:spcAft>
              <a:buNone/>
            </a:pPr>
            <a:r>
              <a:rPr lang="en" sz="2400">
                <a:latin typeface="Times New Roman"/>
                <a:ea typeface="Times New Roman"/>
                <a:cs typeface="Times New Roman"/>
                <a:sym typeface="Times New Roman"/>
              </a:rPr>
              <a:t>Student 2 : Uday theja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0" y="60225"/>
            <a:ext cx="8597700" cy="63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Shopping-complex layout optimization </a:t>
            </a:r>
            <a:endParaRPr>
              <a:latin typeface="Times New Roman"/>
              <a:ea typeface="Times New Roman"/>
              <a:cs typeface="Times New Roman"/>
              <a:sym typeface="Times New Roman"/>
            </a:endParaRPr>
          </a:p>
        </p:txBody>
      </p:sp>
      <p:sp>
        <p:nvSpPr>
          <p:cNvPr id="74" name="Shape 74"/>
          <p:cNvSpPr txBox="1"/>
          <p:nvPr>
            <p:ph idx="1" type="body"/>
          </p:nvPr>
        </p:nvSpPr>
        <p:spPr>
          <a:xfrm>
            <a:off x="0" y="1686400"/>
            <a:ext cx="4203900" cy="345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p:txBody>
      </p:sp>
      <p:sp>
        <p:nvSpPr>
          <p:cNvPr id="75" name="Shape 7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76" name="Shape 76"/>
          <p:cNvSpPr txBox="1"/>
          <p:nvPr/>
        </p:nvSpPr>
        <p:spPr>
          <a:xfrm>
            <a:off x="0" y="891375"/>
            <a:ext cx="9144000" cy="443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77" name="Shape 77"/>
          <p:cNvPicPr preferRelativeResize="0"/>
          <p:nvPr/>
        </p:nvPicPr>
        <p:blipFill>
          <a:blip r:embed="rId3">
            <a:alphaModFix/>
          </a:blip>
          <a:stretch>
            <a:fillRect/>
          </a:stretch>
        </p:blipFill>
        <p:spPr>
          <a:xfrm>
            <a:off x="4625525" y="891375"/>
            <a:ext cx="4518476" cy="4252125"/>
          </a:xfrm>
          <a:prstGeom prst="rect">
            <a:avLst/>
          </a:prstGeom>
          <a:noFill/>
          <a:ln>
            <a:noFill/>
          </a:ln>
        </p:spPr>
      </p:pic>
      <p:sp>
        <p:nvSpPr>
          <p:cNvPr id="78" name="Shape 78"/>
          <p:cNvSpPr txBox="1"/>
          <p:nvPr/>
        </p:nvSpPr>
        <p:spPr>
          <a:xfrm>
            <a:off x="0" y="939550"/>
            <a:ext cx="4625400" cy="4384500"/>
          </a:xfrm>
          <a:prstGeom prst="rect">
            <a:avLst/>
          </a:prstGeom>
          <a:solidFill>
            <a:srgbClr val="FFFFFF"/>
          </a:solidFill>
          <a:ln>
            <a:noFill/>
          </a:ln>
        </p:spPr>
        <p:txBody>
          <a:bodyPr anchorCtr="0" anchor="t" bIns="91425" lIns="91425" spcFirstLastPara="1" rIns="91425" wrap="square" tIns="91425">
            <a:noAutofit/>
          </a:bodyPr>
          <a:lstStyle/>
          <a:p>
            <a:pPr indent="-311150" lvl="0" marL="457200" rtl="0">
              <a:lnSpc>
                <a:spcPct val="115000"/>
              </a:lnSpc>
              <a:spcBef>
                <a:spcPts val="0"/>
              </a:spcBef>
              <a:spcAft>
                <a:spcPts val="0"/>
              </a:spcAft>
              <a:buClr>
                <a:srgbClr val="666666"/>
              </a:buClr>
              <a:buSzPts val="1300"/>
              <a:buFont typeface="Times New Roman"/>
              <a:buAutoNum type="arabicPeriod"/>
            </a:pPr>
            <a:r>
              <a:rPr lang="en" sz="1300">
                <a:solidFill>
                  <a:srgbClr val="666666"/>
                </a:solidFill>
                <a:latin typeface="Times New Roman"/>
                <a:ea typeface="Times New Roman"/>
                <a:cs typeface="Times New Roman"/>
                <a:sym typeface="Times New Roman"/>
              </a:rPr>
              <a:t>Department_Stores, Furniture_and_Decor, Qsr_restaurants, Apparel_and_Accessories are the most visited categories with frequency over 10K.</a:t>
            </a:r>
            <a:endParaRPr sz="1300">
              <a:solidFill>
                <a:srgbClr val="666666"/>
              </a:solidFill>
              <a:latin typeface="Times New Roman"/>
              <a:ea typeface="Times New Roman"/>
              <a:cs typeface="Times New Roman"/>
              <a:sym typeface="Times New Roman"/>
            </a:endParaRPr>
          </a:p>
          <a:p>
            <a:pPr indent="-311150" lvl="0" marL="457200" rtl="0">
              <a:lnSpc>
                <a:spcPct val="115000"/>
              </a:lnSpc>
              <a:spcBef>
                <a:spcPts val="0"/>
              </a:spcBef>
              <a:spcAft>
                <a:spcPts val="0"/>
              </a:spcAft>
              <a:buClr>
                <a:srgbClr val="666666"/>
              </a:buClr>
              <a:buSzPts val="1300"/>
              <a:buFont typeface="Times New Roman"/>
              <a:buAutoNum type="arabicPeriod"/>
            </a:pPr>
            <a:r>
              <a:rPr lang="en" sz="1300">
                <a:solidFill>
                  <a:srgbClr val="666666"/>
                </a:solidFill>
                <a:latin typeface="Times New Roman"/>
                <a:ea typeface="Times New Roman"/>
                <a:cs typeface="Times New Roman"/>
                <a:sym typeface="Times New Roman"/>
              </a:rPr>
              <a:t>The  shops of above categories must be in the most accessible places of the mall. </a:t>
            </a:r>
            <a:endParaRPr sz="1300">
              <a:solidFill>
                <a:srgbClr val="666666"/>
              </a:solidFill>
              <a:latin typeface="Times New Roman"/>
              <a:ea typeface="Times New Roman"/>
              <a:cs typeface="Times New Roman"/>
              <a:sym typeface="Times New Roman"/>
            </a:endParaRPr>
          </a:p>
          <a:p>
            <a:pPr indent="-311150" lvl="0" marL="457200" rtl="0">
              <a:lnSpc>
                <a:spcPct val="115000"/>
              </a:lnSpc>
              <a:spcBef>
                <a:spcPts val="0"/>
              </a:spcBef>
              <a:spcAft>
                <a:spcPts val="0"/>
              </a:spcAft>
              <a:buClr>
                <a:srgbClr val="666666"/>
              </a:buClr>
              <a:buSzPts val="1300"/>
              <a:buFont typeface="Times New Roman"/>
              <a:buAutoNum type="arabicPeriod"/>
            </a:pPr>
            <a:r>
              <a:rPr lang="en" sz="1300">
                <a:solidFill>
                  <a:srgbClr val="666666"/>
                </a:solidFill>
                <a:latin typeface="Times New Roman"/>
                <a:ea typeface="Times New Roman"/>
                <a:cs typeface="Times New Roman"/>
                <a:sym typeface="Times New Roman"/>
              </a:rPr>
              <a:t>In particular the below shops which are most visited in their respective category must given as much visibility &amp; accessibility as possible:</a:t>
            </a:r>
            <a:endParaRPr sz="1300">
              <a:solidFill>
                <a:srgbClr val="666666"/>
              </a:solidFill>
              <a:latin typeface="Times New Roman"/>
              <a:ea typeface="Times New Roman"/>
              <a:cs typeface="Times New Roman"/>
              <a:sym typeface="Times New Roman"/>
            </a:endParaRPr>
          </a:p>
          <a:p>
            <a:pPr indent="-311150" lvl="0" marL="457200" rtl="0">
              <a:lnSpc>
                <a:spcPct val="115000"/>
              </a:lnSpc>
              <a:spcBef>
                <a:spcPts val="0"/>
              </a:spcBef>
              <a:spcAft>
                <a:spcPts val="0"/>
              </a:spcAft>
              <a:buClr>
                <a:srgbClr val="666666"/>
              </a:buClr>
              <a:buSzPts val="1300"/>
              <a:buFont typeface="Times New Roman"/>
              <a:buAutoNum type="arabicPeriod"/>
            </a:pPr>
            <a:r>
              <a:rPr lang="en" sz="1300">
                <a:solidFill>
                  <a:srgbClr val="666666"/>
                </a:solidFill>
                <a:latin typeface="Times New Roman"/>
                <a:ea typeface="Times New Roman"/>
                <a:cs typeface="Times New Roman"/>
                <a:sym typeface="Times New Roman"/>
              </a:rPr>
              <a:t>(i)Department_Stores : Bloomingdale's, Brookstone, Nordstrom;  (ii)Furniture_and_Decor : Kiehl's, Forever Flawless;  (iii)Qsr_restaurants : Cafe Bellini, TAP 415, M.Y. China, Nordstrom E-Bar;  (iv)Apparel_and_ Accessories : Claire's Boutique, OAK+FORT, Fossil, Victoria's Secret</a:t>
            </a:r>
            <a:endParaRPr sz="1300">
              <a:solidFill>
                <a:srgbClr val="666666"/>
              </a:solidFill>
              <a:latin typeface="Times New Roman"/>
              <a:ea typeface="Times New Roman"/>
              <a:cs typeface="Times New Roman"/>
              <a:sym typeface="Times New Roman"/>
            </a:endParaRPr>
          </a:p>
          <a:p>
            <a:pPr indent="-311150" lvl="0" marL="457200" rtl="0">
              <a:lnSpc>
                <a:spcPct val="115000"/>
              </a:lnSpc>
              <a:spcBef>
                <a:spcPts val="0"/>
              </a:spcBef>
              <a:spcAft>
                <a:spcPts val="0"/>
              </a:spcAft>
              <a:buClr>
                <a:srgbClr val="666666"/>
              </a:buClr>
              <a:buSzPts val="1300"/>
              <a:buFont typeface="Times New Roman"/>
              <a:buAutoNum type="arabicPeriod"/>
            </a:pPr>
            <a:r>
              <a:rPr lang="en" sz="1300">
                <a:solidFill>
                  <a:srgbClr val="666666"/>
                </a:solidFill>
                <a:latin typeface="Times New Roman"/>
                <a:ea typeface="Times New Roman"/>
                <a:cs typeface="Times New Roman"/>
                <a:sym typeface="Times New Roman"/>
              </a:rPr>
              <a:t>Casual_restaurants, Office_Supply_Stores Cellular_Phone_Stores are least visited categories with frequency less than 100. The shops of these categories can be in the least accessible places of the mall </a:t>
            </a:r>
            <a:endParaRPr sz="1300">
              <a:solidFill>
                <a:srgbClr val="666666"/>
              </a:solidFill>
              <a:latin typeface="Times New Roman"/>
              <a:ea typeface="Times New Roman"/>
              <a:cs typeface="Times New Roman"/>
              <a:sym typeface="Times New Roman"/>
            </a:endParaRPr>
          </a:p>
          <a:p>
            <a:pPr indent="0" lvl="0" marL="0">
              <a:spcBef>
                <a:spcPts val="1600"/>
              </a:spcBef>
              <a:spcAft>
                <a:spcPts val="0"/>
              </a:spcAft>
              <a:buNone/>
            </a:pPr>
            <a:r>
              <a:t/>
            </a:r>
            <a:endParaRPr sz="1300">
              <a:solidFill>
                <a:srgbClr val="66666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0" y="60225"/>
            <a:ext cx="8597700" cy="634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 Patterns* seen across the Mall</a:t>
            </a:r>
            <a:endParaRPr>
              <a:latin typeface="Times New Roman"/>
              <a:ea typeface="Times New Roman"/>
              <a:cs typeface="Times New Roman"/>
              <a:sym typeface="Times New Roman"/>
            </a:endParaRPr>
          </a:p>
        </p:txBody>
      </p:sp>
      <p:sp>
        <p:nvSpPr>
          <p:cNvPr id="84" name="Shape 84"/>
          <p:cNvSpPr txBox="1"/>
          <p:nvPr>
            <p:ph idx="1" type="body"/>
          </p:nvPr>
        </p:nvSpPr>
        <p:spPr>
          <a:xfrm>
            <a:off x="0" y="1686400"/>
            <a:ext cx="4203900" cy="345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p:txBody>
      </p:sp>
      <p:sp>
        <p:nvSpPr>
          <p:cNvPr id="85" name="Shape 8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86" name="Shape 86"/>
          <p:cNvSpPr txBox="1"/>
          <p:nvPr/>
        </p:nvSpPr>
        <p:spPr>
          <a:xfrm>
            <a:off x="0" y="891375"/>
            <a:ext cx="9144000" cy="443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7" name="Shape 87"/>
          <p:cNvSpPr txBox="1"/>
          <p:nvPr/>
        </p:nvSpPr>
        <p:spPr>
          <a:xfrm>
            <a:off x="36125" y="939550"/>
            <a:ext cx="4890600" cy="16185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gender ratio for Apparel And Accessories Category is equal.</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Hence the products must target both the genders equally</a:t>
            </a:r>
            <a:endParaRPr>
              <a:solidFill>
                <a:schemeClr val="lt2"/>
              </a:solidFill>
              <a:latin typeface="Times New Roman"/>
              <a:ea typeface="Times New Roman"/>
              <a:cs typeface="Times New Roman"/>
              <a:sym typeface="Times New Roman"/>
            </a:endParaRPr>
          </a:p>
        </p:txBody>
      </p:sp>
      <p:pic>
        <p:nvPicPr>
          <p:cNvPr id="88" name="Shape 88"/>
          <p:cNvPicPr preferRelativeResize="0"/>
          <p:nvPr/>
        </p:nvPicPr>
        <p:blipFill>
          <a:blip r:embed="rId3">
            <a:alphaModFix/>
          </a:blip>
          <a:stretch>
            <a:fillRect/>
          </a:stretch>
        </p:blipFill>
        <p:spPr>
          <a:xfrm>
            <a:off x="6083051" y="409550"/>
            <a:ext cx="3060950" cy="2628900"/>
          </a:xfrm>
          <a:prstGeom prst="rect">
            <a:avLst/>
          </a:prstGeom>
          <a:noFill/>
          <a:ln>
            <a:noFill/>
          </a:ln>
        </p:spPr>
      </p:pic>
      <p:sp>
        <p:nvSpPr>
          <p:cNvPr id="89" name="Shape 89"/>
          <p:cNvSpPr txBox="1"/>
          <p:nvPr/>
        </p:nvSpPr>
        <p:spPr>
          <a:xfrm>
            <a:off x="4818275" y="3188050"/>
            <a:ext cx="4276200" cy="16983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most frequent visitors are in the age group 30-70.</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In particular age group of 40-50 and 60-70 have a higher frequency</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products can target a wide range of 30-70 age group audience</a:t>
            </a:r>
            <a:endParaRPr>
              <a:solidFill>
                <a:schemeClr val="lt2"/>
              </a:solidFill>
              <a:latin typeface="Times New Roman"/>
              <a:ea typeface="Times New Roman"/>
              <a:cs typeface="Times New Roman"/>
              <a:sym typeface="Times New Roman"/>
            </a:endParaRPr>
          </a:p>
        </p:txBody>
      </p:sp>
      <p:pic>
        <p:nvPicPr>
          <p:cNvPr id="90" name="Shape 90"/>
          <p:cNvPicPr preferRelativeResize="0"/>
          <p:nvPr/>
        </p:nvPicPr>
        <p:blipFill>
          <a:blip r:embed="rId4">
            <a:alphaModFix/>
          </a:blip>
          <a:stretch>
            <a:fillRect/>
          </a:stretch>
        </p:blipFill>
        <p:spPr>
          <a:xfrm>
            <a:off x="0" y="2252550"/>
            <a:ext cx="4203900" cy="2830725"/>
          </a:xfrm>
          <a:prstGeom prst="rect">
            <a:avLst/>
          </a:prstGeom>
          <a:noFill/>
          <a:ln>
            <a:noFill/>
          </a:ln>
        </p:spPr>
      </p:pic>
      <p:sp>
        <p:nvSpPr>
          <p:cNvPr id="91" name="Shape 91"/>
          <p:cNvSpPr txBox="1"/>
          <p:nvPr/>
        </p:nvSpPr>
        <p:spPr>
          <a:xfrm>
            <a:off x="4731575" y="4842300"/>
            <a:ext cx="4449600" cy="301200"/>
          </a:xfrm>
          <a:prstGeom prst="rect">
            <a:avLst/>
          </a:prstGeom>
          <a:noFill/>
          <a:ln>
            <a:noFill/>
          </a:ln>
        </p:spPr>
        <p:txBody>
          <a:bodyPr anchorCtr="0" anchor="t" bIns="91425" lIns="91425" spcFirstLastPara="1" rIns="91425" wrap="square" tIns="91425">
            <a:noAutofit/>
          </a:bodyPr>
          <a:lstStyle/>
          <a:p>
            <a:pPr indent="457200" lvl="0" marL="0">
              <a:spcBef>
                <a:spcPts val="0"/>
              </a:spcBef>
              <a:spcAft>
                <a:spcPts val="0"/>
              </a:spcAft>
              <a:buNone/>
            </a:pPr>
            <a:r>
              <a:rPr lang="en" sz="1200">
                <a:solidFill>
                  <a:srgbClr val="666666"/>
                </a:solidFill>
                <a:latin typeface="Times New Roman"/>
                <a:ea typeface="Times New Roman"/>
                <a:cs typeface="Times New Roman"/>
                <a:sym typeface="Times New Roman"/>
              </a:rPr>
              <a:t>             </a:t>
            </a:r>
            <a:r>
              <a:rPr lang="en" sz="1200">
                <a:solidFill>
                  <a:srgbClr val="666666"/>
                </a:solidFill>
                <a:latin typeface="Times New Roman"/>
                <a:ea typeface="Times New Roman"/>
                <a:cs typeface="Times New Roman"/>
                <a:sym typeface="Times New Roman"/>
              </a:rPr>
              <a:t>*analysis only on the top 50% most visited customers</a:t>
            </a:r>
            <a:endParaRPr sz="1200">
              <a:solidFill>
                <a:srgbClr val="66666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0" y="60225"/>
            <a:ext cx="8597700" cy="634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 Patterns* seen across the Mall</a:t>
            </a:r>
            <a:endParaRPr>
              <a:latin typeface="Times New Roman"/>
              <a:ea typeface="Times New Roman"/>
              <a:cs typeface="Times New Roman"/>
              <a:sym typeface="Times New Roman"/>
            </a:endParaRPr>
          </a:p>
        </p:txBody>
      </p:sp>
      <p:sp>
        <p:nvSpPr>
          <p:cNvPr id="97" name="Shape 97"/>
          <p:cNvSpPr txBox="1"/>
          <p:nvPr>
            <p:ph idx="1" type="body"/>
          </p:nvPr>
        </p:nvSpPr>
        <p:spPr>
          <a:xfrm>
            <a:off x="0" y="1686400"/>
            <a:ext cx="4203900" cy="345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p:txBody>
      </p:sp>
      <p:sp>
        <p:nvSpPr>
          <p:cNvPr id="98" name="Shape 9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99" name="Shape 99"/>
          <p:cNvSpPr txBox="1"/>
          <p:nvPr/>
        </p:nvSpPr>
        <p:spPr>
          <a:xfrm>
            <a:off x="0" y="891375"/>
            <a:ext cx="9144000" cy="443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0" name="Shape 100"/>
          <p:cNvSpPr txBox="1"/>
          <p:nvPr/>
        </p:nvSpPr>
        <p:spPr>
          <a:xfrm>
            <a:off x="36125" y="863350"/>
            <a:ext cx="4890600" cy="16185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ratio of people owning a home for Furniture And Decor Category is more for those who own a home.</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However, almost 40% of people who don't own a home are also frequent visitors.</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Hence, the products must accommodate interests of mainly those who own a home</a:t>
            </a:r>
            <a:endParaRPr>
              <a:solidFill>
                <a:schemeClr val="lt2"/>
              </a:solidFill>
              <a:latin typeface="Times New Roman"/>
              <a:ea typeface="Times New Roman"/>
              <a:cs typeface="Times New Roman"/>
              <a:sym typeface="Times New Roman"/>
            </a:endParaRPr>
          </a:p>
        </p:txBody>
      </p:sp>
      <p:sp>
        <p:nvSpPr>
          <p:cNvPr id="101" name="Shape 101"/>
          <p:cNvSpPr txBox="1"/>
          <p:nvPr/>
        </p:nvSpPr>
        <p:spPr>
          <a:xfrm>
            <a:off x="4811600" y="3220013"/>
            <a:ext cx="4276200" cy="16983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Marital Status ratio of people owning a home is more for those who are Married, followed by Single.</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Hence, the products must accommodate interests of mainly those who are Married</a:t>
            </a:r>
            <a:endParaRPr>
              <a:solidFill>
                <a:schemeClr val="lt2"/>
              </a:solidFill>
              <a:latin typeface="Times New Roman"/>
              <a:ea typeface="Times New Roman"/>
              <a:cs typeface="Times New Roman"/>
              <a:sym typeface="Times New Roman"/>
            </a:endParaRPr>
          </a:p>
        </p:txBody>
      </p:sp>
      <p:sp>
        <p:nvSpPr>
          <p:cNvPr id="102" name="Shape 102"/>
          <p:cNvSpPr txBox="1"/>
          <p:nvPr/>
        </p:nvSpPr>
        <p:spPr>
          <a:xfrm>
            <a:off x="4724900" y="4842400"/>
            <a:ext cx="4449600" cy="3012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sz="1200">
                <a:solidFill>
                  <a:srgbClr val="666666"/>
                </a:solidFill>
                <a:latin typeface="Times New Roman"/>
                <a:ea typeface="Times New Roman"/>
                <a:cs typeface="Times New Roman"/>
                <a:sym typeface="Times New Roman"/>
              </a:rPr>
              <a:t>             *analysis only on the top 50% most visited customers</a:t>
            </a:r>
            <a:endParaRPr sz="1200">
              <a:solidFill>
                <a:srgbClr val="666666"/>
              </a:solidFill>
              <a:latin typeface="Times New Roman"/>
              <a:ea typeface="Times New Roman"/>
              <a:cs typeface="Times New Roman"/>
              <a:sym typeface="Times New Roman"/>
            </a:endParaRPr>
          </a:p>
          <a:p>
            <a:pPr indent="457200" lvl="0" marL="0" rtl="0">
              <a:spcBef>
                <a:spcPts val="0"/>
              </a:spcBef>
              <a:spcAft>
                <a:spcPts val="0"/>
              </a:spcAft>
              <a:buNone/>
            </a:pPr>
            <a:r>
              <a:t/>
            </a:r>
            <a:endParaRPr sz="1200">
              <a:latin typeface="Times New Roman"/>
              <a:ea typeface="Times New Roman"/>
              <a:cs typeface="Times New Roman"/>
              <a:sym typeface="Times New Roman"/>
            </a:endParaRPr>
          </a:p>
        </p:txBody>
      </p:sp>
      <p:pic>
        <p:nvPicPr>
          <p:cNvPr id="103" name="Shape 103"/>
          <p:cNvPicPr preferRelativeResize="0"/>
          <p:nvPr/>
        </p:nvPicPr>
        <p:blipFill>
          <a:blip r:embed="rId3">
            <a:alphaModFix/>
          </a:blip>
          <a:stretch>
            <a:fillRect/>
          </a:stretch>
        </p:blipFill>
        <p:spPr>
          <a:xfrm>
            <a:off x="6362700" y="570700"/>
            <a:ext cx="2781300" cy="2628900"/>
          </a:xfrm>
          <a:prstGeom prst="rect">
            <a:avLst/>
          </a:prstGeom>
          <a:noFill/>
          <a:ln>
            <a:noFill/>
          </a:ln>
        </p:spPr>
      </p:pic>
      <p:pic>
        <p:nvPicPr>
          <p:cNvPr id="104" name="Shape 104"/>
          <p:cNvPicPr preferRelativeResize="0"/>
          <p:nvPr/>
        </p:nvPicPr>
        <p:blipFill>
          <a:blip r:embed="rId4">
            <a:alphaModFix/>
          </a:blip>
          <a:stretch>
            <a:fillRect/>
          </a:stretch>
        </p:blipFill>
        <p:spPr>
          <a:xfrm>
            <a:off x="36113" y="2481850"/>
            <a:ext cx="3095625" cy="26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0" y="265000"/>
            <a:ext cx="8597700" cy="42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1400">
              <a:latin typeface="Times New Roman"/>
              <a:ea typeface="Times New Roman"/>
              <a:cs typeface="Times New Roman"/>
              <a:sym typeface="Times New Roman"/>
            </a:endParaRPr>
          </a:p>
          <a:p>
            <a:pPr indent="0" lvl="0" marL="0">
              <a:spcBef>
                <a:spcPts val="0"/>
              </a:spcBef>
              <a:spcAft>
                <a:spcPts val="0"/>
              </a:spcAft>
              <a:buNone/>
            </a:pPr>
            <a:r>
              <a:rPr lang="en" sz="3000">
                <a:latin typeface="Times New Roman"/>
                <a:ea typeface="Times New Roman"/>
                <a:cs typeface="Times New Roman"/>
                <a:sym typeface="Times New Roman"/>
              </a:rPr>
              <a:t> Patterns* seen across the Mall</a:t>
            </a:r>
            <a:endParaRPr sz="3000">
              <a:latin typeface="Times New Roman"/>
              <a:ea typeface="Times New Roman"/>
              <a:cs typeface="Times New Roman"/>
              <a:sym typeface="Times New Roman"/>
            </a:endParaRPr>
          </a:p>
          <a:p>
            <a:pPr indent="0" lvl="0" marL="0" rtl="0">
              <a:spcBef>
                <a:spcPts val="0"/>
              </a:spcBef>
              <a:spcAft>
                <a:spcPts val="0"/>
              </a:spcAft>
              <a:buNone/>
            </a:pPr>
            <a:r>
              <a:t/>
            </a:r>
            <a:endParaRPr sz="1400">
              <a:latin typeface="Times New Roman"/>
              <a:ea typeface="Times New Roman"/>
              <a:cs typeface="Times New Roman"/>
              <a:sym typeface="Times New Roman"/>
            </a:endParaRPr>
          </a:p>
        </p:txBody>
      </p:sp>
      <p:sp>
        <p:nvSpPr>
          <p:cNvPr id="110" name="Shape 110"/>
          <p:cNvSpPr txBox="1"/>
          <p:nvPr>
            <p:ph idx="1" type="body"/>
          </p:nvPr>
        </p:nvSpPr>
        <p:spPr>
          <a:xfrm>
            <a:off x="0" y="1686400"/>
            <a:ext cx="4203900" cy="345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p:txBody>
      </p:sp>
      <p:sp>
        <p:nvSpPr>
          <p:cNvPr id="111" name="Shape 11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12" name="Shape 112"/>
          <p:cNvSpPr txBox="1"/>
          <p:nvPr/>
        </p:nvSpPr>
        <p:spPr>
          <a:xfrm>
            <a:off x="0" y="915400"/>
            <a:ext cx="9144000" cy="443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3" name="Shape 113"/>
          <p:cNvSpPr txBox="1"/>
          <p:nvPr/>
        </p:nvSpPr>
        <p:spPr>
          <a:xfrm>
            <a:off x="36125" y="939550"/>
            <a:ext cx="4589400" cy="4384500"/>
          </a:xfrm>
          <a:prstGeom prst="rect">
            <a:avLst/>
          </a:prstGeom>
          <a:solidFill>
            <a:srgbClr val="FFFFFF"/>
          </a:solid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The Age Buckets for Qsr Restaurants shows that the most frequent customers are in the age group 30-50.</a:t>
            </a:r>
            <a:endParaRPr sz="1200">
              <a:solidFill>
                <a:schemeClr val="lt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Mainly, 40-50 age groups are the highest frequented customers.</a:t>
            </a:r>
            <a:endParaRPr sz="1200">
              <a:solidFill>
                <a:schemeClr val="lt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50-70 and 20-30 age groups are also significantly frequented.</a:t>
            </a:r>
            <a:endParaRPr sz="1200">
              <a:solidFill>
                <a:schemeClr val="lt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Hence the cuisines or menu could be tailored to serve mainly 30-50 age groups, followed by 50-70 and 20-30</a:t>
            </a:r>
            <a:endParaRPr sz="1200">
              <a:solidFill>
                <a:schemeClr val="lt2"/>
              </a:solidFill>
              <a:latin typeface="Times New Roman"/>
              <a:ea typeface="Times New Roman"/>
              <a:cs typeface="Times New Roman"/>
              <a:sym typeface="Times New Roman"/>
            </a:endParaRPr>
          </a:p>
          <a:p>
            <a:pPr indent="0" lvl="0" marL="0" rtl="0">
              <a:spcBef>
                <a:spcPts val="1600"/>
              </a:spcBef>
              <a:spcAft>
                <a:spcPts val="0"/>
              </a:spcAft>
              <a:buNone/>
            </a:pPr>
            <a:r>
              <a:t/>
            </a:r>
            <a:endParaRPr sz="1200">
              <a:solidFill>
                <a:schemeClr val="lt2"/>
              </a:solidFill>
              <a:latin typeface="Times New Roman"/>
              <a:ea typeface="Times New Roman"/>
              <a:cs typeface="Times New Roman"/>
              <a:sym typeface="Times New Roman"/>
            </a:endParaRPr>
          </a:p>
        </p:txBody>
      </p:sp>
      <p:pic>
        <p:nvPicPr>
          <p:cNvPr id="114" name="Shape 114"/>
          <p:cNvPicPr preferRelativeResize="0"/>
          <p:nvPr/>
        </p:nvPicPr>
        <p:blipFill>
          <a:blip r:embed="rId3">
            <a:alphaModFix/>
          </a:blip>
          <a:stretch>
            <a:fillRect/>
          </a:stretch>
        </p:blipFill>
        <p:spPr>
          <a:xfrm>
            <a:off x="4799450" y="694900"/>
            <a:ext cx="4343175" cy="2634025"/>
          </a:xfrm>
          <a:prstGeom prst="rect">
            <a:avLst/>
          </a:prstGeom>
          <a:noFill/>
          <a:ln>
            <a:noFill/>
          </a:ln>
        </p:spPr>
      </p:pic>
      <p:sp>
        <p:nvSpPr>
          <p:cNvPr id="115" name="Shape 115"/>
          <p:cNvSpPr txBox="1"/>
          <p:nvPr/>
        </p:nvSpPr>
        <p:spPr>
          <a:xfrm>
            <a:off x="4938725" y="4890550"/>
            <a:ext cx="4203900" cy="252900"/>
          </a:xfrm>
          <a:prstGeom prst="rect">
            <a:avLst/>
          </a:prstGeom>
          <a:solidFill>
            <a:srgbClr val="FFFFFF"/>
          </a:solid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sz="1200">
                <a:solidFill>
                  <a:srgbClr val="666666"/>
                </a:solidFill>
                <a:latin typeface="Times New Roman"/>
                <a:ea typeface="Times New Roman"/>
                <a:cs typeface="Times New Roman"/>
                <a:sym typeface="Times New Roman"/>
              </a:rPr>
              <a:t>      *analysis only on the top 50% most visited customers</a:t>
            </a:r>
            <a:endParaRPr sz="1200">
              <a:solidFill>
                <a:srgbClr val="666666"/>
              </a:solidFill>
              <a:latin typeface="Times New Roman"/>
              <a:ea typeface="Times New Roman"/>
              <a:cs typeface="Times New Roman"/>
              <a:sym typeface="Times New Roman"/>
            </a:endParaRPr>
          </a:p>
          <a:p>
            <a:pPr indent="0" lvl="0" marL="0">
              <a:spcBef>
                <a:spcPts val="0"/>
              </a:spcBef>
              <a:spcAft>
                <a:spcPts val="0"/>
              </a:spcAft>
              <a:buNone/>
            </a:pPr>
            <a:r>
              <a:t/>
            </a:r>
            <a:endParaRPr/>
          </a:p>
        </p:txBody>
      </p:sp>
      <p:pic>
        <p:nvPicPr>
          <p:cNvPr id="116" name="Shape 116"/>
          <p:cNvPicPr preferRelativeResize="0"/>
          <p:nvPr/>
        </p:nvPicPr>
        <p:blipFill>
          <a:blip r:embed="rId4">
            <a:alphaModFix/>
          </a:blip>
          <a:stretch>
            <a:fillRect/>
          </a:stretch>
        </p:blipFill>
        <p:spPr>
          <a:xfrm>
            <a:off x="0" y="2276500"/>
            <a:ext cx="4526125" cy="2867100"/>
          </a:xfrm>
          <a:prstGeom prst="rect">
            <a:avLst/>
          </a:prstGeom>
          <a:noFill/>
          <a:ln>
            <a:noFill/>
          </a:ln>
        </p:spPr>
      </p:pic>
      <p:sp>
        <p:nvSpPr>
          <p:cNvPr id="117" name="Shape 117"/>
          <p:cNvSpPr txBox="1"/>
          <p:nvPr/>
        </p:nvSpPr>
        <p:spPr>
          <a:xfrm>
            <a:off x="4589400" y="3469150"/>
            <a:ext cx="4526100" cy="1542000"/>
          </a:xfrm>
          <a:prstGeom prst="rect">
            <a:avLst/>
          </a:prstGeom>
          <a:solidFill>
            <a:srgbClr val="FFFFFF"/>
          </a:solid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The Number Of Children &lt; 18 yrs frequency of most frequent customers for Department Stores shows that customers with no children are most frequented.</a:t>
            </a:r>
            <a:endParaRPr sz="1200">
              <a:solidFill>
                <a:schemeClr val="lt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There is a huge margin between No Children group and the others</a:t>
            </a:r>
            <a:endParaRPr sz="1200">
              <a:solidFill>
                <a:schemeClr val="lt2"/>
              </a:solidFill>
              <a:latin typeface="Times New Roman"/>
              <a:ea typeface="Times New Roman"/>
              <a:cs typeface="Times New Roman"/>
              <a:sym typeface="Times New Roman"/>
            </a:endParaRPr>
          </a:p>
          <a:p>
            <a:pPr indent="-304800" lvl="0" marL="457200" rtl="0">
              <a:lnSpc>
                <a:spcPct val="115000"/>
              </a:lnSpc>
              <a:spcBef>
                <a:spcPts val="0"/>
              </a:spcBef>
              <a:spcAft>
                <a:spcPts val="0"/>
              </a:spcAft>
              <a:buClr>
                <a:schemeClr val="lt2"/>
              </a:buClr>
              <a:buSzPts val="1200"/>
              <a:buFont typeface="Times New Roman"/>
              <a:buAutoNum type="arabicPeriod"/>
            </a:pPr>
            <a:r>
              <a:rPr lang="en" sz="1200">
                <a:solidFill>
                  <a:schemeClr val="lt2"/>
                </a:solidFill>
                <a:latin typeface="Times New Roman"/>
                <a:ea typeface="Times New Roman"/>
                <a:cs typeface="Times New Roman"/>
                <a:sym typeface="Times New Roman"/>
              </a:rPr>
              <a:t>Hence, the Department Stores need not target Children's products</a:t>
            </a:r>
            <a:endParaRPr sz="1200">
              <a:solidFill>
                <a:schemeClr val="l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0" y="60225"/>
            <a:ext cx="8597700" cy="634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Times New Roman"/>
                <a:ea typeface="Times New Roman"/>
                <a:cs typeface="Times New Roman"/>
                <a:sym typeface="Times New Roman"/>
              </a:rPr>
              <a:t> Patterns* seen across the Mall</a:t>
            </a:r>
            <a:endParaRPr>
              <a:latin typeface="Times New Roman"/>
              <a:ea typeface="Times New Roman"/>
              <a:cs typeface="Times New Roman"/>
              <a:sym typeface="Times New Roman"/>
            </a:endParaRPr>
          </a:p>
        </p:txBody>
      </p:sp>
      <p:sp>
        <p:nvSpPr>
          <p:cNvPr id="123" name="Shape 123"/>
          <p:cNvSpPr txBox="1"/>
          <p:nvPr>
            <p:ph idx="1" type="body"/>
          </p:nvPr>
        </p:nvSpPr>
        <p:spPr>
          <a:xfrm>
            <a:off x="0" y="1686400"/>
            <a:ext cx="4203900" cy="345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p:txBody>
      </p:sp>
      <p:sp>
        <p:nvSpPr>
          <p:cNvPr id="124" name="Shape 12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25" name="Shape 125"/>
          <p:cNvSpPr txBox="1"/>
          <p:nvPr/>
        </p:nvSpPr>
        <p:spPr>
          <a:xfrm>
            <a:off x="0" y="891375"/>
            <a:ext cx="9144000" cy="443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6" name="Shape 126"/>
          <p:cNvSpPr txBox="1"/>
          <p:nvPr/>
        </p:nvSpPr>
        <p:spPr>
          <a:xfrm>
            <a:off x="36125" y="939550"/>
            <a:ext cx="4890600" cy="16185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Male ratio is high in Sports Stores</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However, almost 46% of female customers also frequent visitors.Hence, the products must accommodate interests of mainly Male customers but not show much bias against the Female customers</a:t>
            </a:r>
            <a:endParaRPr>
              <a:solidFill>
                <a:schemeClr val="lt2"/>
              </a:solidFill>
              <a:latin typeface="Times New Roman"/>
              <a:ea typeface="Times New Roman"/>
              <a:cs typeface="Times New Roman"/>
              <a:sym typeface="Times New Roman"/>
            </a:endParaRPr>
          </a:p>
        </p:txBody>
      </p:sp>
      <p:sp>
        <p:nvSpPr>
          <p:cNvPr id="127" name="Shape 127"/>
          <p:cNvSpPr txBox="1"/>
          <p:nvPr/>
        </p:nvSpPr>
        <p:spPr>
          <a:xfrm>
            <a:off x="4818275" y="3174100"/>
            <a:ext cx="4276200" cy="16983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 Customers with no children are most frequented.</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There is a huge margin between No Children group and the others</a:t>
            </a:r>
            <a:endParaRPr>
              <a:solidFill>
                <a:schemeClr val="lt2"/>
              </a:solidFill>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lt2"/>
              </a:buClr>
              <a:buSzPts val="1400"/>
              <a:buFont typeface="Times New Roman"/>
              <a:buAutoNum type="arabicPeriod"/>
            </a:pPr>
            <a:r>
              <a:rPr lang="en">
                <a:solidFill>
                  <a:schemeClr val="lt2"/>
                </a:solidFill>
                <a:latin typeface="Times New Roman"/>
                <a:ea typeface="Times New Roman"/>
                <a:cs typeface="Times New Roman"/>
                <a:sym typeface="Times New Roman"/>
              </a:rPr>
              <a:t>Hence, the Sports Stores need not target Children's products specifically.</a:t>
            </a:r>
            <a:endParaRPr>
              <a:solidFill>
                <a:schemeClr val="lt2"/>
              </a:solidFill>
              <a:latin typeface="Times New Roman"/>
              <a:ea typeface="Times New Roman"/>
              <a:cs typeface="Times New Roman"/>
              <a:sym typeface="Times New Roman"/>
            </a:endParaRPr>
          </a:p>
        </p:txBody>
      </p:sp>
      <p:sp>
        <p:nvSpPr>
          <p:cNvPr id="128" name="Shape 128"/>
          <p:cNvSpPr txBox="1"/>
          <p:nvPr/>
        </p:nvSpPr>
        <p:spPr>
          <a:xfrm>
            <a:off x="4731575" y="4842300"/>
            <a:ext cx="4449600" cy="3012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sz="1200">
                <a:solidFill>
                  <a:srgbClr val="666666"/>
                </a:solidFill>
                <a:latin typeface="Times New Roman"/>
                <a:ea typeface="Times New Roman"/>
                <a:cs typeface="Times New Roman"/>
                <a:sym typeface="Times New Roman"/>
              </a:rPr>
              <a:t>             *analysis only on the top 50% most visited customers</a:t>
            </a:r>
            <a:endParaRPr sz="1200">
              <a:solidFill>
                <a:srgbClr val="666666"/>
              </a:solidFill>
              <a:latin typeface="Times New Roman"/>
              <a:ea typeface="Times New Roman"/>
              <a:cs typeface="Times New Roman"/>
              <a:sym typeface="Times New Roman"/>
            </a:endParaRPr>
          </a:p>
        </p:txBody>
      </p:sp>
      <p:pic>
        <p:nvPicPr>
          <p:cNvPr id="129" name="Shape 129"/>
          <p:cNvPicPr preferRelativeResize="0"/>
          <p:nvPr/>
        </p:nvPicPr>
        <p:blipFill>
          <a:blip r:embed="rId3">
            <a:alphaModFix/>
          </a:blip>
          <a:stretch>
            <a:fillRect/>
          </a:stretch>
        </p:blipFill>
        <p:spPr>
          <a:xfrm>
            <a:off x="14450" y="2234550"/>
            <a:ext cx="4933950" cy="2908950"/>
          </a:xfrm>
          <a:prstGeom prst="rect">
            <a:avLst/>
          </a:prstGeom>
          <a:noFill/>
          <a:ln>
            <a:noFill/>
          </a:ln>
        </p:spPr>
      </p:pic>
      <p:pic>
        <p:nvPicPr>
          <p:cNvPr id="130" name="Shape 130"/>
          <p:cNvPicPr preferRelativeResize="0"/>
          <p:nvPr/>
        </p:nvPicPr>
        <p:blipFill>
          <a:blip r:embed="rId4">
            <a:alphaModFix/>
          </a:blip>
          <a:stretch>
            <a:fillRect/>
          </a:stretch>
        </p:blipFill>
        <p:spPr>
          <a:xfrm>
            <a:off x="5943600" y="507438"/>
            <a:ext cx="3200400" cy="260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Further Refinements</a:t>
            </a:r>
            <a:endParaRPr/>
          </a:p>
        </p:txBody>
      </p:sp>
      <p:sp>
        <p:nvSpPr>
          <p:cNvPr id="136" name="Shape 136"/>
          <p:cNvSpPr txBox="1"/>
          <p:nvPr>
            <p:ph idx="1" type="body"/>
          </p:nvPr>
        </p:nvSpPr>
        <p:spPr>
          <a:xfrm>
            <a:off x="471900" y="1919075"/>
            <a:ext cx="82566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The current inferences can further be refined by looking at the demographics like Number Of Children for each Customer to infer whether the products being bought by the customer are for himself or his/her children.</a:t>
            </a:r>
            <a:endParaRPr/>
          </a:p>
          <a:p>
            <a:pPr indent="-317500" lvl="0" marL="457200" rtl="0">
              <a:spcBef>
                <a:spcPts val="0"/>
              </a:spcBef>
              <a:spcAft>
                <a:spcPts val="0"/>
              </a:spcAft>
              <a:buSzPts val="1400"/>
              <a:buAutoNum type="arabicPeriod"/>
            </a:pPr>
            <a:r>
              <a:rPr lang="en"/>
              <a:t>We can analyse the timestamps of most frequented customers to infer if there is a seasonal pattern in his visits and reach out individually to prospective customers with attracting offers timely.</a:t>
            </a:r>
            <a:endParaRPr/>
          </a:p>
          <a:p>
            <a:pPr indent="-317500" lvl="0" marL="457200">
              <a:spcBef>
                <a:spcPts val="0"/>
              </a:spcBef>
              <a:spcAft>
                <a:spcPts val="0"/>
              </a:spcAft>
              <a:buSzPts val="1400"/>
              <a:buAutoNum type="arabicPeriod"/>
            </a:pPr>
            <a:r>
              <a:rPr lang="en"/>
              <a:t>We tried to find a common subset of categories or shops visited by all the customers and we inferred that there is no common subset across all the customers. Instead we could find a common subset across top 50% or so of most frequented customers and highlight those shops or categories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