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4" r:id="rId18"/>
    <p:sldId id="275" r:id="rId19"/>
    <p:sldId id="284" r:id="rId20"/>
    <p:sldId id="276" r:id="rId21"/>
    <p:sldId id="277" r:id="rId22"/>
    <p:sldId id="278" r:id="rId23"/>
    <p:sldId id="279" r:id="rId24"/>
    <p:sldId id="281" r:id="rId25"/>
    <p:sldId id="282" r:id="rId26"/>
    <p:sldId id="285" r:id="rId27"/>
    <p:sldId id="283" r:id="rId28"/>
    <p:sldId id="286" r:id="rId29"/>
    <p:sldId id="287" r:id="rId30"/>
    <p:sldId id="288" r:id="rId31"/>
    <p:sldId id="289" r:id="rId32"/>
    <p:sldId id="290" r:id="rId33"/>
    <p:sldId id="291" r:id="rId34"/>
    <p:sldId id="292" r:id="rId35"/>
    <p:sldId id="272" r:id="rId36"/>
    <p:sldId id="273" r:id="rId37"/>
    <p:sldId id="293" r:id="rId38"/>
    <p:sldId id="294"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820B-4C4C-0EC5-B960-9A91B30917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76292F-3E69-D82A-54E0-6A9B1AF23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B777A3-EE7D-0EDC-0319-8E52AE081B60}"/>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5" name="Footer Placeholder 4">
            <a:extLst>
              <a:ext uri="{FF2B5EF4-FFF2-40B4-BE49-F238E27FC236}">
                <a16:creationId xmlns:a16="http://schemas.microsoft.com/office/drawing/2014/main" id="{8791904E-5145-A498-331B-7721F3F23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C2300-7E2F-9BB3-E888-C83F5C710721}"/>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164866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D80A-C37F-FD0C-888E-77EF7FE89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69ECD-A9B4-8074-60DA-FD127E8813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BE9BE-4A8B-7480-F76A-9B016B444B59}"/>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5" name="Footer Placeholder 4">
            <a:extLst>
              <a:ext uri="{FF2B5EF4-FFF2-40B4-BE49-F238E27FC236}">
                <a16:creationId xmlns:a16="http://schemas.microsoft.com/office/drawing/2014/main" id="{DE21136A-1ED1-2A38-5E50-83DAEB0BB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F790D-9CA4-DE15-766B-3629DC03E150}"/>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288167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2953D-828E-9534-4738-5471251417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A48C49-0EBF-4153-FA1D-3345FAFD84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56BE1-8F4A-89FD-146B-F938C5EBC432}"/>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5" name="Footer Placeholder 4">
            <a:extLst>
              <a:ext uri="{FF2B5EF4-FFF2-40B4-BE49-F238E27FC236}">
                <a16:creationId xmlns:a16="http://schemas.microsoft.com/office/drawing/2014/main" id="{7EA91147-1701-1519-BF8D-FDCBC74CA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8C2D9-9316-ACF2-ADD3-AAB64DB291E1}"/>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254307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AFC6-7798-F329-D62F-9BAB3B0AD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23B2F3-DF67-81DD-B7B3-BA4268D0C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9A920-3EA6-651F-2468-1EBB8FDD0E7A}"/>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5" name="Footer Placeholder 4">
            <a:extLst>
              <a:ext uri="{FF2B5EF4-FFF2-40B4-BE49-F238E27FC236}">
                <a16:creationId xmlns:a16="http://schemas.microsoft.com/office/drawing/2014/main" id="{8AF40740-EE35-B5E5-665A-381032352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456DEF-0C86-1260-6586-9757FDB7BFA6}"/>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402594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DB3C-2037-4176-14CA-B5883C8D6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8E7FB5-F42D-0C4C-AB91-989713075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73524-F57F-1D14-96A8-BBBCA9AD82A2}"/>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5" name="Footer Placeholder 4">
            <a:extLst>
              <a:ext uri="{FF2B5EF4-FFF2-40B4-BE49-F238E27FC236}">
                <a16:creationId xmlns:a16="http://schemas.microsoft.com/office/drawing/2014/main" id="{1511B794-1ECC-7335-6D06-3C703CEF0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B085D-E3F7-18B0-0F17-5E0D089DA943}"/>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12601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B2A5-F24F-55A8-350C-3C469956EA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1FDBB-CA30-E0EC-4BA1-4810007D67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FA173B-DEA9-224C-95AA-0C105F253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A9EDBD-145F-8CAA-B8E5-758CB4EB5B6E}"/>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6" name="Footer Placeholder 5">
            <a:extLst>
              <a:ext uri="{FF2B5EF4-FFF2-40B4-BE49-F238E27FC236}">
                <a16:creationId xmlns:a16="http://schemas.microsoft.com/office/drawing/2014/main" id="{1D302FF9-8BDD-2414-133F-8DD69954C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3B5C8-1257-4010-BC8E-18E2C06552C7}"/>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128623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F791-46C3-98D6-2A27-D2D0A68B98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F79155-C99D-F8DC-6D2E-22840F596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C56362-DC13-6D76-126A-D9A50712ED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3B643B-48DF-060A-1BE6-6930BBABE2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B1F7D-9B11-1E37-933C-C59E16283B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D81848-3A8B-D47C-7150-93FED93A4A61}"/>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8" name="Footer Placeholder 7">
            <a:extLst>
              <a:ext uri="{FF2B5EF4-FFF2-40B4-BE49-F238E27FC236}">
                <a16:creationId xmlns:a16="http://schemas.microsoft.com/office/drawing/2014/main" id="{467B3111-F041-6200-A7FE-8B359CA400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AC373C-5C97-8A0D-D49F-7499303E39B3}"/>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406329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C6AC-B5D8-25DA-7CBD-79B8920054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9F9659-FCBA-59CF-4EEA-C5DDA9BF6B2E}"/>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4" name="Footer Placeholder 3">
            <a:extLst>
              <a:ext uri="{FF2B5EF4-FFF2-40B4-BE49-F238E27FC236}">
                <a16:creationId xmlns:a16="http://schemas.microsoft.com/office/drawing/2014/main" id="{05C13AAE-ED5C-352E-9AE6-286DC23318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04A193-3374-82E4-2C15-CBB6F78F5D75}"/>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216796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85FCD0-9123-AD24-7211-C0A0747A16BA}"/>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3" name="Footer Placeholder 2">
            <a:extLst>
              <a:ext uri="{FF2B5EF4-FFF2-40B4-BE49-F238E27FC236}">
                <a16:creationId xmlns:a16="http://schemas.microsoft.com/office/drawing/2014/main" id="{41FE2140-6E6D-20AC-FB5B-6CEECFC549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DCFDAE-849A-7D2D-8801-E4FC6E44A180}"/>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32644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241A-4B24-CFB5-D0C7-EF4C2E7A6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A48431-B82F-9FAE-BFBA-2C088EA1F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51D27-14D4-E098-43B8-E0F7B5D32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7229C-A019-A465-E381-0D929E4E2D88}"/>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6" name="Footer Placeholder 5">
            <a:extLst>
              <a:ext uri="{FF2B5EF4-FFF2-40B4-BE49-F238E27FC236}">
                <a16:creationId xmlns:a16="http://schemas.microsoft.com/office/drawing/2014/main" id="{AB1D5082-3C89-6D14-5991-27961BBB4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D8CF2-E285-8054-62B7-472B5E475F76}"/>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340261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3195-DE90-1407-CFA2-A58A21675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F43E8D-6DAB-EDCC-1491-750BA5967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6509D0-9342-44FC-9AB4-157D040A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F5C82-0E4C-2544-04CE-850065530CF5}"/>
              </a:ext>
            </a:extLst>
          </p:cNvPr>
          <p:cNvSpPr>
            <a:spLocks noGrp="1"/>
          </p:cNvSpPr>
          <p:nvPr>
            <p:ph type="dt" sz="half" idx="10"/>
          </p:nvPr>
        </p:nvSpPr>
        <p:spPr/>
        <p:txBody>
          <a:bodyPr/>
          <a:lstStyle/>
          <a:p>
            <a:fld id="{BCDC2578-1801-462A-A24E-8AC5F8457ED5}" type="datetimeFigureOut">
              <a:rPr lang="en-IN" smtClean="0"/>
              <a:t>29-09-2022</a:t>
            </a:fld>
            <a:endParaRPr lang="en-IN"/>
          </a:p>
        </p:txBody>
      </p:sp>
      <p:sp>
        <p:nvSpPr>
          <p:cNvPr id="6" name="Footer Placeholder 5">
            <a:extLst>
              <a:ext uri="{FF2B5EF4-FFF2-40B4-BE49-F238E27FC236}">
                <a16:creationId xmlns:a16="http://schemas.microsoft.com/office/drawing/2014/main" id="{B7F7182A-D816-EECD-7E15-3CC874E5E9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65EE9B-F2B0-834A-11BC-84B81E9D826E}"/>
              </a:ext>
            </a:extLst>
          </p:cNvPr>
          <p:cNvSpPr>
            <a:spLocks noGrp="1"/>
          </p:cNvSpPr>
          <p:nvPr>
            <p:ph type="sldNum" sz="quarter" idx="12"/>
          </p:nvPr>
        </p:nvSpPr>
        <p:spPr/>
        <p:txBody>
          <a:bodyPr/>
          <a:lstStyle/>
          <a:p>
            <a:fld id="{66CCBCED-6EE1-4E32-92D0-D798FDB08D7B}" type="slidenum">
              <a:rPr lang="en-IN" smtClean="0"/>
              <a:t>‹#›</a:t>
            </a:fld>
            <a:endParaRPr lang="en-IN"/>
          </a:p>
        </p:txBody>
      </p:sp>
    </p:spTree>
    <p:extLst>
      <p:ext uri="{BB962C8B-B14F-4D97-AF65-F5344CB8AC3E}">
        <p14:creationId xmlns:p14="http://schemas.microsoft.com/office/powerpoint/2010/main" val="77247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E520C-B0A9-5658-DC03-1B9144B3B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6A4EEC-0FDF-3019-E7D5-9AB5674E5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F03C2-6A21-7DAF-95AD-178360988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C2578-1801-462A-A24E-8AC5F8457ED5}" type="datetimeFigureOut">
              <a:rPr lang="en-IN" smtClean="0"/>
              <a:t>29-09-2022</a:t>
            </a:fld>
            <a:endParaRPr lang="en-IN"/>
          </a:p>
        </p:txBody>
      </p:sp>
      <p:sp>
        <p:nvSpPr>
          <p:cNvPr id="5" name="Footer Placeholder 4">
            <a:extLst>
              <a:ext uri="{FF2B5EF4-FFF2-40B4-BE49-F238E27FC236}">
                <a16:creationId xmlns:a16="http://schemas.microsoft.com/office/drawing/2014/main" id="{24355B37-8450-B422-CBDC-651EFF53A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4161F8-F183-27C5-FA04-4B2F6DA10E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CBCED-6EE1-4E32-92D0-D798FDB08D7B}" type="slidenum">
              <a:rPr lang="en-IN" smtClean="0"/>
              <a:t>‹#›</a:t>
            </a:fld>
            <a:endParaRPr lang="en-IN"/>
          </a:p>
        </p:txBody>
      </p:sp>
    </p:spTree>
    <p:extLst>
      <p:ext uri="{BB962C8B-B14F-4D97-AF65-F5344CB8AC3E}">
        <p14:creationId xmlns:p14="http://schemas.microsoft.com/office/powerpoint/2010/main" val="181488107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F3B465-39BC-007D-4D21-F698859E74F4}"/>
              </a:ext>
            </a:extLst>
          </p:cNvPr>
          <p:cNvPicPr>
            <a:picLocks noChangeAspect="1"/>
          </p:cNvPicPr>
          <p:nvPr/>
        </p:nvPicPr>
        <p:blipFill rotWithShape="1">
          <a:blip r:embed="rId2">
            <a:extLst>
              <a:ext uri="{28A0092B-C50C-407E-A947-70E740481C1C}">
                <a14:useLocalDpi xmlns:a14="http://schemas.microsoft.com/office/drawing/2010/main" val="0"/>
              </a:ext>
            </a:extLst>
          </a:blip>
          <a:srcRect t="30946" r="48798" b="19769"/>
          <a:stretch/>
        </p:blipFill>
        <p:spPr>
          <a:xfrm>
            <a:off x="1557758" y="1711842"/>
            <a:ext cx="7650395" cy="4136065"/>
          </a:xfrm>
          <a:prstGeom prst="rect">
            <a:avLst/>
          </a:prstGeom>
        </p:spPr>
      </p:pic>
    </p:spTree>
    <p:extLst>
      <p:ext uri="{BB962C8B-B14F-4D97-AF65-F5344CB8AC3E}">
        <p14:creationId xmlns:p14="http://schemas.microsoft.com/office/powerpoint/2010/main" val="91138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6BCD39-D8F0-4165-ECA7-2355CBC00306}"/>
              </a:ext>
            </a:extLst>
          </p:cNvPr>
          <p:cNvSpPr txBox="1"/>
          <p:nvPr/>
        </p:nvSpPr>
        <p:spPr>
          <a:xfrm>
            <a:off x="1148135" y="532191"/>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History of Git</a:t>
            </a:r>
          </a:p>
        </p:txBody>
      </p:sp>
      <p:sp>
        <p:nvSpPr>
          <p:cNvPr id="3" name="TextBox 2">
            <a:extLst>
              <a:ext uri="{FF2B5EF4-FFF2-40B4-BE49-F238E27FC236}">
                <a16:creationId xmlns:a16="http://schemas.microsoft.com/office/drawing/2014/main" id="{F56245BD-661D-C042-1999-2F5A9FE64677}"/>
              </a:ext>
            </a:extLst>
          </p:cNvPr>
          <p:cNvSpPr txBox="1"/>
          <p:nvPr/>
        </p:nvSpPr>
        <p:spPr>
          <a:xfrm>
            <a:off x="850258" y="1498911"/>
            <a:ext cx="10299700" cy="170168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273239"/>
                </a:solidFill>
                <a:effectLst/>
                <a:latin typeface="Century Gothic" panose="020B0502020202020204" pitchFamily="34" charset="0"/>
              </a:rPr>
              <a:t>Git was created by </a:t>
            </a:r>
            <a:r>
              <a:rPr lang="en-US" b="1" i="0" dirty="0">
                <a:solidFill>
                  <a:srgbClr val="273239"/>
                </a:solidFill>
                <a:effectLst/>
                <a:latin typeface="Century Gothic" panose="020B0502020202020204" pitchFamily="34" charset="0"/>
              </a:rPr>
              <a:t>Linus Torvalds</a:t>
            </a:r>
            <a:r>
              <a:rPr lang="en-US" b="0" i="0" dirty="0">
                <a:solidFill>
                  <a:srgbClr val="273239"/>
                </a:solidFill>
                <a:effectLst/>
                <a:latin typeface="Century Gothic" panose="020B0502020202020204" pitchFamily="34" charset="0"/>
              </a:rPr>
              <a:t> in 2005 to develop Linux Kernel. It is also used as an important distributed version-control tool for </a:t>
            </a:r>
            <a:r>
              <a:rPr lang="en-US" b="1" i="0" dirty="0">
                <a:solidFill>
                  <a:srgbClr val="273239"/>
                </a:solidFill>
                <a:effectLst/>
                <a:latin typeface="Century Gothic" panose="020B0502020202020204" pitchFamily="34" charset="0"/>
              </a:rPr>
              <a:t>DevOps</a:t>
            </a:r>
            <a:r>
              <a:rPr lang="en-US" b="0" i="0" dirty="0">
                <a:solidFill>
                  <a:srgbClr val="273239"/>
                </a:solidFill>
                <a:effectLst/>
                <a:latin typeface="Century Gothic" panose="020B0502020202020204" pitchFamily="34" charset="0"/>
              </a:rPr>
              <a:t>.</a:t>
            </a:r>
          </a:p>
          <a:p>
            <a:pPr marL="285750" indent="-285750" algn="just">
              <a:lnSpc>
                <a:spcPct val="150000"/>
              </a:lnSpc>
              <a:buFont typeface="Arial" panose="020B0604020202020204" pitchFamily="34" charset="0"/>
              <a:buChar char="•"/>
            </a:pPr>
            <a:r>
              <a:rPr lang="en-US" dirty="0">
                <a:solidFill>
                  <a:srgbClr val="273239"/>
                </a:solidFill>
                <a:latin typeface="Century Gothic" panose="020B0502020202020204" pitchFamily="34" charset="0"/>
              </a:rPr>
              <a:t>Git is easy to learn and has fast performance. It is superior to other SCM tools like subversion, CVS, Perforce, and ClearCase. </a:t>
            </a:r>
            <a:endParaRPr lang="en-IN" dirty="0">
              <a:latin typeface="Century Gothic" panose="020B0502020202020204" pitchFamily="34" charset="0"/>
            </a:endParaRPr>
          </a:p>
        </p:txBody>
      </p:sp>
      <p:sp>
        <p:nvSpPr>
          <p:cNvPr id="5" name="TextBox 4">
            <a:extLst>
              <a:ext uri="{FF2B5EF4-FFF2-40B4-BE49-F238E27FC236}">
                <a16:creationId xmlns:a16="http://schemas.microsoft.com/office/drawing/2014/main" id="{4E146B7E-EE75-A386-14FA-DFAA344C354D}"/>
              </a:ext>
            </a:extLst>
          </p:cNvPr>
          <p:cNvSpPr txBox="1"/>
          <p:nvPr/>
        </p:nvSpPr>
        <p:spPr>
          <a:xfrm>
            <a:off x="1148134" y="3289516"/>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Introduction to Git</a:t>
            </a:r>
          </a:p>
        </p:txBody>
      </p:sp>
      <p:sp>
        <p:nvSpPr>
          <p:cNvPr id="8" name="TextBox 7">
            <a:extLst>
              <a:ext uri="{FF2B5EF4-FFF2-40B4-BE49-F238E27FC236}">
                <a16:creationId xmlns:a16="http://schemas.microsoft.com/office/drawing/2014/main" id="{9F23E8C7-15E3-9B75-D747-F57A2FA39F0D}"/>
              </a:ext>
            </a:extLst>
          </p:cNvPr>
          <p:cNvSpPr txBox="1"/>
          <p:nvPr/>
        </p:nvSpPr>
        <p:spPr>
          <a:xfrm>
            <a:off x="850258" y="4114216"/>
            <a:ext cx="10299700" cy="1286186"/>
          </a:xfrm>
          <a:prstGeom prst="rect">
            <a:avLst/>
          </a:prstGeom>
          <a:noFill/>
        </p:spPr>
        <p:txBody>
          <a:bodyPr wrap="square">
            <a:spAutoFit/>
          </a:bodyPr>
          <a:lstStyle/>
          <a:p>
            <a:pPr algn="just">
              <a:lnSpc>
                <a:spcPct val="150000"/>
              </a:lnSpc>
            </a:pPr>
            <a:r>
              <a:rPr lang="en-US" b="1" i="0" dirty="0">
                <a:solidFill>
                  <a:srgbClr val="333333"/>
                </a:solidFill>
                <a:effectLst/>
                <a:latin typeface="Century Gothic" panose="020B0502020202020204" pitchFamily="34" charset="0"/>
              </a:rPr>
              <a:t>Git</a:t>
            </a:r>
            <a:r>
              <a:rPr lang="en-US" b="0" i="0" dirty="0">
                <a:solidFill>
                  <a:srgbClr val="333333"/>
                </a:solidFill>
                <a:effectLst/>
                <a:latin typeface="Century Gothic" panose="020B0502020202020204" pitchFamily="34" charset="0"/>
              </a:rPr>
              <a:t> is an </a:t>
            </a:r>
            <a:r>
              <a:rPr lang="en-US" b="1" i="0" dirty="0">
                <a:solidFill>
                  <a:srgbClr val="333333"/>
                </a:solidFill>
                <a:effectLst/>
                <a:latin typeface="Century Gothic" panose="020B0502020202020204" pitchFamily="34" charset="0"/>
              </a:rPr>
              <a:t>open-source distributed version control system</a:t>
            </a:r>
            <a:r>
              <a:rPr lang="en-US" b="0" i="0" dirty="0">
                <a:solidFill>
                  <a:srgbClr val="333333"/>
                </a:solidFill>
                <a:effectLst/>
                <a:latin typeface="Century Gothic" panose="020B0502020202020204" pitchFamily="34" charset="0"/>
              </a:rPr>
              <a:t>. It is designed to handle minor to major projects with high speed and efficiency. It is developed to co-ordinate the work among the developers.</a:t>
            </a:r>
            <a:endParaRPr lang="en-IN" dirty="0">
              <a:latin typeface="Century Gothic" panose="020B0502020202020204" pitchFamily="34" charset="0"/>
            </a:endParaRPr>
          </a:p>
        </p:txBody>
      </p:sp>
    </p:spTree>
    <p:extLst>
      <p:ext uri="{BB962C8B-B14F-4D97-AF65-F5344CB8AC3E}">
        <p14:creationId xmlns:p14="http://schemas.microsoft.com/office/powerpoint/2010/main" val="30329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6BCD39-D8F0-4165-ECA7-2355CBC00306}"/>
              </a:ext>
            </a:extLst>
          </p:cNvPr>
          <p:cNvSpPr txBox="1"/>
          <p:nvPr/>
        </p:nvSpPr>
        <p:spPr>
          <a:xfrm>
            <a:off x="1195224" y="671565"/>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Why Git?</a:t>
            </a:r>
          </a:p>
        </p:txBody>
      </p:sp>
      <p:sp>
        <p:nvSpPr>
          <p:cNvPr id="4" name="TextBox 3">
            <a:extLst>
              <a:ext uri="{FF2B5EF4-FFF2-40B4-BE49-F238E27FC236}">
                <a16:creationId xmlns:a16="http://schemas.microsoft.com/office/drawing/2014/main" id="{8C6BA3B0-5613-9B24-C2E8-8772B31F1E10}"/>
              </a:ext>
            </a:extLst>
          </p:cNvPr>
          <p:cNvSpPr txBox="1"/>
          <p:nvPr/>
        </p:nvSpPr>
        <p:spPr>
          <a:xfrm>
            <a:off x="1005255" y="2069354"/>
            <a:ext cx="4573613" cy="29481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Century Gothic" panose="020B0502020202020204" pitchFamily="34" charset="0"/>
              </a:rPr>
              <a:t>Over 70% of developers use Git!</a:t>
            </a:r>
          </a:p>
          <a:p>
            <a:pPr marL="285750" indent="-285750">
              <a:lnSpc>
                <a:spcPct val="150000"/>
              </a:lnSpc>
              <a:buFont typeface="Arial" panose="020B0604020202020204" pitchFamily="34" charset="0"/>
              <a:buChar char="•"/>
            </a:pPr>
            <a:r>
              <a:rPr lang="en-US" dirty="0">
                <a:latin typeface="Century Gothic" panose="020B0502020202020204" pitchFamily="34" charset="0"/>
              </a:rPr>
              <a:t>Developers can work together from anywhere in the world.</a:t>
            </a:r>
          </a:p>
          <a:p>
            <a:pPr marL="285750" indent="-285750">
              <a:lnSpc>
                <a:spcPct val="150000"/>
              </a:lnSpc>
              <a:buFont typeface="Arial" panose="020B0604020202020204" pitchFamily="34" charset="0"/>
              <a:buChar char="•"/>
            </a:pPr>
            <a:r>
              <a:rPr lang="en-US" dirty="0">
                <a:latin typeface="Century Gothic" panose="020B0502020202020204" pitchFamily="34" charset="0"/>
              </a:rPr>
              <a:t>Developers can see the full history of the project.</a:t>
            </a:r>
          </a:p>
          <a:p>
            <a:pPr marL="285750" indent="-285750">
              <a:lnSpc>
                <a:spcPct val="150000"/>
              </a:lnSpc>
              <a:buFont typeface="Arial" panose="020B0604020202020204" pitchFamily="34" charset="0"/>
              <a:buChar char="•"/>
            </a:pPr>
            <a:r>
              <a:rPr lang="en-US" dirty="0">
                <a:latin typeface="Century Gothic" panose="020B0502020202020204" pitchFamily="34" charset="0"/>
              </a:rPr>
              <a:t>Developers can revert to earlier versions of a project.</a:t>
            </a:r>
            <a:endParaRPr lang="en-IN" dirty="0">
              <a:latin typeface="Century Gothic" panose="020B0502020202020204" pitchFamily="34" charset="0"/>
            </a:endParaRPr>
          </a:p>
        </p:txBody>
      </p:sp>
      <p:pic>
        <p:nvPicPr>
          <p:cNvPr id="12" name="Picture 11">
            <a:extLst>
              <a:ext uri="{FF2B5EF4-FFF2-40B4-BE49-F238E27FC236}">
                <a16:creationId xmlns:a16="http://schemas.microsoft.com/office/drawing/2014/main" id="{B7CAB798-E15E-04BD-203D-915DD65CB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197" y="1407344"/>
            <a:ext cx="5139548" cy="4282957"/>
          </a:xfrm>
          <a:prstGeom prst="rect">
            <a:avLst/>
          </a:prstGeom>
        </p:spPr>
      </p:pic>
    </p:spTree>
    <p:extLst>
      <p:ext uri="{BB962C8B-B14F-4D97-AF65-F5344CB8AC3E}">
        <p14:creationId xmlns:p14="http://schemas.microsoft.com/office/powerpoint/2010/main" val="48546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F6827-121B-050F-A5B3-4696B2ABC379}"/>
              </a:ext>
            </a:extLst>
          </p:cNvPr>
          <p:cNvSpPr txBox="1"/>
          <p:nvPr/>
        </p:nvSpPr>
        <p:spPr>
          <a:xfrm>
            <a:off x="870731" y="1178084"/>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Git Workflow</a:t>
            </a:r>
          </a:p>
        </p:txBody>
      </p:sp>
      <p:sp>
        <p:nvSpPr>
          <p:cNvPr id="8" name="TextBox 7">
            <a:extLst>
              <a:ext uri="{FF2B5EF4-FFF2-40B4-BE49-F238E27FC236}">
                <a16:creationId xmlns:a16="http://schemas.microsoft.com/office/drawing/2014/main" id="{2F63BFFB-6F98-C33F-AC71-3B66520CD760}"/>
              </a:ext>
            </a:extLst>
          </p:cNvPr>
          <p:cNvSpPr txBox="1"/>
          <p:nvPr/>
        </p:nvSpPr>
        <p:spPr>
          <a:xfrm>
            <a:off x="870731" y="2578158"/>
            <a:ext cx="7389688" cy="17016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Century Gothic" panose="020B0502020202020204" pitchFamily="34" charset="0"/>
              </a:rPr>
              <a:t>Working Directory (working Tree)</a:t>
            </a:r>
          </a:p>
          <a:p>
            <a:pPr marL="285750" indent="-285750">
              <a:lnSpc>
                <a:spcPct val="150000"/>
              </a:lnSpc>
              <a:buFont typeface="Arial" panose="020B0604020202020204" pitchFamily="34" charset="0"/>
              <a:buChar char="•"/>
            </a:pPr>
            <a:r>
              <a:rPr lang="en-US" dirty="0">
                <a:latin typeface="Century Gothic" panose="020B0502020202020204" pitchFamily="34" charset="0"/>
              </a:rPr>
              <a:t>Staging Area (Index)</a:t>
            </a:r>
          </a:p>
          <a:p>
            <a:pPr marL="285750" indent="-285750">
              <a:lnSpc>
                <a:spcPct val="150000"/>
              </a:lnSpc>
              <a:buFont typeface="Arial" panose="020B0604020202020204" pitchFamily="34" charset="0"/>
              <a:buChar char="•"/>
            </a:pPr>
            <a:r>
              <a:rPr lang="en-US" dirty="0">
                <a:latin typeface="Century Gothic" panose="020B0502020202020204" pitchFamily="34" charset="0"/>
              </a:rPr>
              <a:t>Local Repository </a:t>
            </a:r>
          </a:p>
          <a:p>
            <a:pPr marL="285750" indent="-285750">
              <a:lnSpc>
                <a:spcPct val="150000"/>
              </a:lnSpc>
              <a:buFont typeface="Arial" panose="020B0604020202020204" pitchFamily="34" charset="0"/>
              <a:buChar char="•"/>
            </a:pPr>
            <a:r>
              <a:rPr lang="en-US" dirty="0">
                <a:latin typeface="Century Gothic" panose="020B0502020202020204" pitchFamily="34" charset="0"/>
              </a:rPr>
              <a:t>Central Repository </a:t>
            </a:r>
            <a:endParaRPr lang="en-IN" dirty="0">
              <a:latin typeface="Century Gothic" panose="020B0502020202020204" pitchFamily="34" charset="0"/>
            </a:endParaRPr>
          </a:p>
        </p:txBody>
      </p:sp>
      <p:pic>
        <p:nvPicPr>
          <p:cNvPr id="10" name="Picture 9">
            <a:extLst>
              <a:ext uri="{FF2B5EF4-FFF2-40B4-BE49-F238E27FC236}">
                <a16:creationId xmlns:a16="http://schemas.microsoft.com/office/drawing/2014/main" id="{12F2D3B4-239A-9A33-7D45-6DA78FC7B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823" y="1249569"/>
            <a:ext cx="5022880" cy="4705821"/>
          </a:xfrm>
          <a:prstGeom prst="rect">
            <a:avLst/>
          </a:prstGeom>
        </p:spPr>
      </p:pic>
    </p:spTree>
    <p:extLst>
      <p:ext uri="{BB962C8B-B14F-4D97-AF65-F5344CB8AC3E}">
        <p14:creationId xmlns:p14="http://schemas.microsoft.com/office/powerpoint/2010/main" val="192293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F63BFFB-6F98-C33F-AC71-3B66520CD760}"/>
              </a:ext>
            </a:extLst>
          </p:cNvPr>
          <p:cNvSpPr txBox="1"/>
          <p:nvPr/>
        </p:nvSpPr>
        <p:spPr>
          <a:xfrm>
            <a:off x="875443" y="420603"/>
            <a:ext cx="10441114" cy="585647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Century Gothic" panose="020B0502020202020204" pitchFamily="34" charset="0"/>
              </a:rPr>
              <a:t>Working Directory (working Tree): </a:t>
            </a:r>
            <a:r>
              <a:rPr lang="en-US" b="0" i="0" dirty="0">
                <a:solidFill>
                  <a:srgbClr val="202124"/>
                </a:solidFill>
                <a:effectLst/>
                <a:latin typeface="Century Gothic" panose="020B0502020202020204" pitchFamily="34" charset="0"/>
              </a:rPr>
              <a:t>working directory, </a:t>
            </a:r>
            <a:r>
              <a:rPr lang="en-US" i="0" dirty="0">
                <a:solidFill>
                  <a:srgbClr val="202124"/>
                </a:solidFill>
                <a:effectLst/>
                <a:latin typeface="Century Gothic" panose="020B0502020202020204" pitchFamily="34" charset="0"/>
              </a:rPr>
              <a:t>consists of files that you are currently working on</a:t>
            </a:r>
            <a:r>
              <a:rPr lang="en-US" b="0" i="0" dirty="0">
                <a:solidFill>
                  <a:srgbClr val="202124"/>
                </a:solidFill>
                <a:effectLst/>
                <a:latin typeface="Century Gothic" panose="020B0502020202020204" pitchFamily="34" charset="0"/>
              </a:rPr>
              <a:t>. It is a file system where you can view and modify files. This is a Local repository where we can make add codes and make projects. </a:t>
            </a:r>
          </a:p>
          <a:p>
            <a:pPr algn="just">
              <a:lnSpc>
                <a:spcPct val="150000"/>
              </a:lnSpc>
            </a:pPr>
            <a:endParaRPr lang="en-US" b="1" dirty="0">
              <a:latin typeface="Century Gothic" panose="020B0502020202020204" pitchFamily="34" charset="0"/>
            </a:endParaRPr>
          </a:p>
          <a:p>
            <a:pPr marL="285750" indent="-285750" algn="just">
              <a:lnSpc>
                <a:spcPct val="150000"/>
              </a:lnSpc>
              <a:buFont typeface="Arial" panose="020B0604020202020204" pitchFamily="34" charset="0"/>
              <a:buChar char="•"/>
            </a:pPr>
            <a:r>
              <a:rPr lang="en-US" b="1" dirty="0">
                <a:latin typeface="Century Gothic" panose="020B0502020202020204" pitchFamily="34" charset="0"/>
              </a:rPr>
              <a:t>Staging Area (Index): </a:t>
            </a:r>
            <a:r>
              <a:rPr lang="en-US" b="0" i="0" dirty="0">
                <a:solidFill>
                  <a:srgbClr val="333333"/>
                </a:solidFill>
                <a:effectLst/>
                <a:latin typeface="Century Gothic" panose="020B0502020202020204" pitchFamily="34" charset="0"/>
              </a:rPr>
              <a:t>The staging area can be described as a preview of your next commit. When you create a git commit, Git takes changes that are in the staging area and makes them a new commit. You are allowed to add and remove changes from the staging area.</a:t>
            </a:r>
          </a:p>
          <a:p>
            <a:pPr algn="just">
              <a:lnSpc>
                <a:spcPct val="150000"/>
              </a:lnSpc>
            </a:pPr>
            <a:endParaRPr lang="en-US" b="1" dirty="0">
              <a:latin typeface="Century Gothic" panose="020B0502020202020204" pitchFamily="34" charset="0"/>
            </a:endParaRPr>
          </a:p>
          <a:p>
            <a:pPr marL="285750" indent="-285750">
              <a:lnSpc>
                <a:spcPct val="150000"/>
              </a:lnSpc>
              <a:buFont typeface="Arial" panose="020B0604020202020204" pitchFamily="34" charset="0"/>
              <a:buChar char="•"/>
            </a:pPr>
            <a:r>
              <a:rPr lang="en-US" b="1" dirty="0">
                <a:latin typeface="Century Gothic" panose="020B0502020202020204" pitchFamily="34" charset="0"/>
              </a:rPr>
              <a:t>Local Repository: </a:t>
            </a:r>
            <a:r>
              <a:rPr lang="en-US" dirty="0">
                <a:latin typeface="Century Gothic" panose="020B0502020202020204" pitchFamily="34" charset="0"/>
              </a:rPr>
              <a:t>This is your local repository where you commit changes to the project before pushing them to the central repository. </a:t>
            </a:r>
          </a:p>
          <a:p>
            <a:pPr>
              <a:lnSpc>
                <a:spcPct val="150000"/>
              </a:lnSpc>
            </a:pPr>
            <a:endParaRPr lang="en-US" b="1" dirty="0">
              <a:latin typeface="Century Gothic" panose="020B0502020202020204" pitchFamily="34" charset="0"/>
            </a:endParaRPr>
          </a:p>
          <a:p>
            <a:pPr marL="285750" indent="-285750">
              <a:lnSpc>
                <a:spcPct val="150000"/>
              </a:lnSpc>
              <a:buFont typeface="Arial" panose="020B0604020202020204" pitchFamily="34" charset="0"/>
              <a:buChar char="•"/>
            </a:pPr>
            <a:r>
              <a:rPr lang="en-US" b="1" dirty="0">
                <a:latin typeface="Century Gothic" panose="020B0502020202020204" pitchFamily="34" charset="0"/>
              </a:rPr>
              <a:t>Central Repository: </a:t>
            </a:r>
            <a:r>
              <a:rPr lang="en-US" dirty="0">
                <a:latin typeface="Century Gothic" panose="020B0502020202020204" pitchFamily="34" charset="0"/>
              </a:rPr>
              <a:t>This is the main project on the central server, a copy of which is with every team member as a local repository.</a:t>
            </a:r>
            <a:endParaRPr lang="en-IN" b="1" dirty="0">
              <a:latin typeface="Century Gothic" panose="020B0502020202020204" pitchFamily="34" charset="0"/>
            </a:endParaRPr>
          </a:p>
        </p:txBody>
      </p:sp>
    </p:spTree>
    <p:extLst>
      <p:ext uri="{BB962C8B-B14F-4D97-AF65-F5344CB8AC3E}">
        <p14:creationId xmlns:p14="http://schemas.microsoft.com/office/powerpoint/2010/main" val="362669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201AE-59AC-3CC4-A24E-D9F9DB85AF4C}"/>
              </a:ext>
            </a:extLst>
          </p:cNvPr>
          <p:cNvSpPr txBox="1"/>
          <p:nvPr/>
        </p:nvSpPr>
        <p:spPr>
          <a:xfrm>
            <a:off x="819362" y="203418"/>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Features of Git</a:t>
            </a:r>
          </a:p>
        </p:txBody>
      </p:sp>
      <p:pic>
        <p:nvPicPr>
          <p:cNvPr id="4" name="Picture 3">
            <a:extLst>
              <a:ext uri="{FF2B5EF4-FFF2-40B4-BE49-F238E27FC236}">
                <a16:creationId xmlns:a16="http://schemas.microsoft.com/office/drawing/2014/main" id="{7AEF1379-AE4A-8D75-AEBD-D5862B07F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885" y="1475618"/>
            <a:ext cx="5058027" cy="3338298"/>
          </a:xfrm>
          <a:prstGeom prst="rect">
            <a:avLst/>
          </a:prstGeom>
        </p:spPr>
      </p:pic>
      <p:sp>
        <p:nvSpPr>
          <p:cNvPr id="6" name="TextBox 5">
            <a:extLst>
              <a:ext uri="{FF2B5EF4-FFF2-40B4-BE49-F238E27FC236}">
                <a16:creationId xmlns:a16="http://schemas.microsoft.com/office/drawing/2014/main" id="{3EFDBA49-DB95-3969-CDA0-BE6ED994703F}"/>
              </a:ext>
            </a:extLst>
          </p:cNvPr>
          <p:cNvSpPr txBox="1"/>
          <p:nvPr/>
        </p:nvSpPr>
        <p:spPr>
          <a:xfrm>
            <a:off x="709771" y="1133235"/>
            <a:ext cx="5550721" cy="128618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000000"/>
                </a:solidFill>
                <a:effectLst/>
                <a:latin typeface="Century Gothic" panose="020B0502020202020204" pitchFamily="34" charset="0"/>
              </a:rPr>
              <a:t>Open Source</a:t>
            </a:r>
            <a:r>
              <a:rPr lang="en-US" dirty="0">
                <a:solidFill>
                  <a:srgbClr val="000000"/>
                </a:solidFill>
                <a:latin typeface="Century Gothic" panose="020B0502020202020204" pitchFamily="34" charset="0"/>
              </a:rPr>
              <a:t>: </a:t>
            </a:r>
            <a:r>
              <a:rPr lang="en-US" b="0" i="0" dirty="0">
                <a:solidFill>
                  <a:srgbClr val="000000"/>
                </a:solidFill>
                <a:effectLst/>
                <a:latin typeface="Century Gothic" panose="020B0502020202020204" pitchFamily="34" charset="0"/>
              </a:rPr>
              <a:t>Git is an </a:t>
            </a:r>
            <a:r>
              <a:rPr lang="en-US" b="1" i="0" dirty="0">
                <a:solidFill>
                  <a:srgbClr val="000000"/>
                </a:solidFill>
                <a:effectLst/>
                <a:latin typeface="Century Gothic" panose="020B0502020202020204" pitchFamily="34" charset="0"/>
              </a:rPr>
              <a:t>open-source tool</a:t>
            </a:r>
            <a:r>
              <a:rPr lang="en-US" b="0" i="0" dirty="0">
                <a:solidFill>
                  <a:srgbClr val="000000"/>
                </a:solidFill>
                <a:effectLst/>
                <a:latin typeface="Century Gothic" panose="020B0502020202020204" pitchFamily="34" charset="0"/>
              </a:rPr>
              <a:t>. It is released under the </a:t>
            </a:r>
            <a:r>
              <a:rPr lang="en-US" b="1" i="0" dirty="0">
                <a:solidFill>
                  <a:srgbClr val="000000"/>
                </a:solidFill>
                <a:effectLst/>
                <a:latin typeface="Century Gothic" panose="020B0502020202020204" pitchFamily="34" charset="0"/>
              </a:rPr>
              <a:t>GPL</a:t>
            </a:r>
            <a:r>
              <a:rPr lang="en-US" b="0" i="0" dirty="0">
                <a:solidFill>
                  <a:srgbClr val="000000"/>
                </a:solidFill>
                <a:effectLst/>
                <a:latin typeface="Century Gothic" panose="020B0502020202020204" pitchFamily="34" charset="0"/>
              </a:rPr>
              <a:t> (General Public License) license.</a:t>
            </a:r>
          </a:p>
        </p:txBody>
      </p:sp>
      <p:sp>
        <p:nvSpPr>
          <p:cNvPr id="9" name="TextBox 8">
            <a:extLst>
              <a:ext uri="{FF2B5EF4-FFF2-40B4-BE49-F238E27FC236}">
                <a16:creationId xmlns:a16="http://schemas.microsoft.com/office/drawing/2014/main" id="{802224BC-DC82-CA54-D2A7-39173AB469E9}"/>
              </a:ext>
            </a:extLst>
          </p:cNvPr>
          <p:cNvSpPr txBox="1"/>
          <p:nvPr/>
        </p:nvSpPr>
        <p:spPr>
          <a:xfrm>
            <a:off x="709772" y="2501674"/>
            <a:ext cx="5550721" cy="128618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000000"/>
                </a:solidFill>
                <a:effectLst/>
                <a:latin typeface="Century Gothic" panose="020B0502020202020204" pitchFamily="34" charset="0"/>
              </a:rPr>
              <a:t>Scalable</a:t>
            </a:r>
            <a:r>
              <a:rPr lang="en-US" dirty="0">
                <a:solidFill>
                  <a:srgbClr val="000000"/>
                </a:solidFill>
                <a:latin typeface="Century Gothic" panose="020B0502020202020204" pitchFamily="34" charset="0"/>
              </a:rPr>
              <a:t>: </a:t>
            </a:r>
            <a:r>
              <a:rPr lang="en-US" b="0" i="0" dirty="0">
                <a:solidFill>
                  <a:srgbClr val="000000"/>
                </a:solidFill>
                <a:effectLst/>
                <a:latin typeface="Century Gothic" panose="020B0502020202020204" pitchFamily="34" charset="0"/>
              </a:rPr>
              <a:t>Git is </a:t>
            </a:r>
            <a:r>
              <a:rPr lang="en-US" b="1" i="0" dirty="0">
                <a:solidFill>
                  <a:srgbClr val="000000"/>
                </a:solidFill>
                <a:effectLst/>
                <a:latin typeface="Century Gothic" panose="020B0502020202020204" pitchFamily="34" charset="0"/>
              </a:rPr>
              <a:t>scalable</a:t>
            </a:r>
            <a:r>
              <a:rPr lang="en-US" b="0" i="0" dirty="0">
                <a:solidFill>
                  <a:srgbClr val="000000"/>
                </a:solidFill>
                <a:effectLst/>
                <a:latin typeface="Century Gothic" panose="020B0502020202020204" pitchFamily="34" charset="0"/>
              </a:rPr>
              <a:t>, which means when the number of users increases, Git can easily handle such situations.</a:t>
            </a:r>
          </a:p>
        </p:txBody>
      </p:sp>
      <p:sp>
        <p:nvSpPr>
          <p:cNvPr id="11" name="TextBox 10">
            <a:extLst>
              <a:ext uri="{FF2B5EF4-FFF2-40B4-BE49-F238E27FC236}">
                <a16:creationId xmlns:a16="http://schemas.microsoft.com/office/drawing/2014/main" id="{FA530BB1-571A-BE6F-8ED5-FE8C0664204B}"/>
              </a:ext>
            </a:extLst>
          </p:cNvPr>
          <p:cNvSpPr txBox="1"/>
          <p:nvPr/>
        </p:nvSpPr>
        <p:spPr>
          <a:xfrm>
            <a:off x="709772" y="4005280"/>
            <a:ext cx="5869113" cy="128618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000000"/>
                </a:solidFill>
                <a:effectLst/>
                <a:latin typeface="Century Gothic" panose="020B0502020202020204" pitchFamily="34" charset="0"/>
              </a:rPr>
              <a:t>Security: </a:t>
            </a:r>
            <a:r>
              <a:rPr lang="en-US" b="0" i="0" dirty="0">
                <a:solidFill>
                  <a:srgbClr val="000000"/>
                </a:solidFill>
                <a:effectLst/>
                <a:latin typeface="Century Gothic" panose="020B0502020202020204" pitchFamily="34" charset="0"/>
              </a:rPr>
              <a:t>Git is secure. It uses the </a:t>
            </a:r>
            <a:r>
              <a:rPr lang="en-US" i="0" dirty="0">
                <a:solidFill>
                  <a:srgbClr val="000000"/>
                </a:solidFill>
                <a:effectLst/>
                <a:latin typeface="Century Gothic" panose="020B0502020202020204" pitchFamily="34" charset="0"/>
              </a:rPr>
              <a:t>SHA1 (Secure Hash Function) </a:t>
            </a:r>
            <a:r>
              <a:rPr lang="en-US" b="0" i="0" dirty="0">
                <a:solidFill>
                  <a:srgbClr val="000000"/>
                </a:solidFill>
                <a:effectLst/>
                <a:latin typeface="Century Gothic" panose="020B0502020202020204" pitchFamily="34" charset="0"/>
              </a:rPr>
              <a:t>to name and identify objects within its repository.</a:t>
            </a:r>
            <a:endParaRPr lang="en-IN" dirty="0">
              <a:latin typeface="Century Gothic" panose="020B0502020202020204" pitchFamily="34" charset="0"/>
            </a:endParaRPr>
          </a:p>
        </p:txBody>
      </p:sp>
      <p:sp>
        <p:nvSpPr>
          <p:cNvPr id="13" name="TextBox 12">
            <a:extLst>
              <a:ext uri="{FF2B5EF4-FFF2-40B4-BE49-F238E27FC236}">
                <a16:creationId xmlns:a16="http://schemas.microsoft.com/office/drawing/2014/main" id="{51870E6A-2A15-31B5-4690-AB0E37FC3711}"/>
              </a:ext>
            </a:extLst>
          </p:cNvPr>
          <p:cNvSpPr txBox="1"/>
          <p:nvPr/>
        </p:nvSpPr>
        <p:spPr>
          <a:xfrm>
            <a:off x="709772" y="5455972"/>
            <a:ext cx="10427415" cy="87049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000000"/>
                </a:solidFill>
                <a:effectLst/>
                <a:latin typeface="Century Gothic" panose="020B0502020202020204" pitchFamily="34" charset="0"/>
              </a:rPr>
              <a:t>Speed: </a:t>
            </a:r>
            <a:r>
              <a:rPr lang="en-US" b="0" i="0" dirty="0">
                <a:solidFill>
                  <a:srgbClr val="000000"/>
                </a:solidFill>
                <a:effectLst/>
                <a:latin typeface="Century Gothic" panose="020B0502020202020204" pitchFamily="34" charset="0"/>
              </a:rPr>
              <a:t>Git is very </a:t>
            </a:r>
            <a:r>
              <a:rPr lang="en-US" b="1" i="0" dirty="0">
                <a:solidFill>
                  <a:srgbClr val="000000"/>
                </a:solidFill>
                <a:effectLst/>
                <a:latin typeface="Century Gothic" panose="020B0502020202020204" pitchFamily="34" charset="0"/>
              </a:rPr>
              <a:t>fast</a:t>
            </a:r>
            <a:r>
              <a:rPr lang="en-US" b="0" i="0" dirty="0">
                <a:solidFill>
                  <a:srgbClr val="000000"/>
                </a:solidFill>
                <a:effectLst/>
                <a:latin typeface="Century Gothic" panose="020B0502020202020204" pitchFamily="34" charset="0"/>
              </a:rPr>
              <a:t>, so it can complete all the tasks in a while. Most of the git operations are done on the local repository, so it provides a </a:t>
            </a:r>
            <a:r>
              <a:rPr lang="en-US" i="0" dirty="0">
                <a:solidFill>
                  <a:srgbClr val="000000"/>
                </a:solidFill>
                <a:effectLst/>
                <a:latin typeface="Century Gothic" panose="020B0502020202020204" pitchFamily="34" charset="0"/>
              </a:rPr>
              <a:t>huge speed</a:t>
            </a:r>
            <a:r>
              <a:rPr lang="en-US" b="0" i="0" dirty="0">
                <a:solidFill>
                  <a:srgbClr val="000000"/>
                </a:solidFill>
                <a:effectLst/>
                <a:latin typeface="Century Gothic" panose="020B0502020202020204" pitchFamily="34" charset="0"/>
              </a:rPr>
              <a:t>.</a:t>
            </a:r>
            <a:endParaRPr lang="en-IN" dirty="0">
              <a:latin typeface="Century Gothic" panose="020B0502020202020204" pitchFamily="34" charset="0"/>
            </a:endParaRPr>
          </a:p>
        </p:txBody>
      </p:sp>
    </p:spTree>
    <p:extLst>
      <p:ext uri="{BB962C8B-B14F-4D97-AF65-F5344CB8AC3E}">
        <p14:creationId xmlns:p14="http://schemas.microsoft.com/office/powerpoint/2010/main" val="193110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201AE-59AC-3CC4-A24E-D9F9DB85AF4C}"/>
              </a:ext>
            </a:extLst>
          </p:cNvPr>
          <p:cNvSpPr txBox="1"/>
          <p:nvPr/>
        </p:nvSpPr>
        <p:spPr>
          <a:xfrm>
            <a:off x="839910" y="460272"/>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Benefits of Git</a:t>
            </a:r>
          </a:p>
        </p:txBody>
      </p:sp>
      <p:pic>
        <p:nvPicPr>
          <p:cNvPr id="8" name="Picture 7">
            <a:extLst>
              <a:ext uri="{FF2B5EF4-FFF2-40B4-BE49-F238E27FC236}">
                <a16:creationId xmlns:a16="http://schemas.microsoft.com/office/drawing/2014/main" id="{2F358BBC-C933-31A6-1A7A-101B5676B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758" y="1049000"/>
            <a:ext cx="6611111" cy="4760000"/>
          </a:xfrm>
          <a:prstGeom prst="rect">
            <a:avLst/>
          </a:prstGeom>
        </p:spPr>
      </p:pic>
    </p:spTree>
    <p:extLst>
      <p:ext uri="{BB962C8B-B14F-4D97-AF65-F5344CB8AC3E}">
        <p14:creationId xmlns:p14="http://schemas.microsoft.com/office/powerpoint/2010/main" val="110441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B34AAE-7959-441C-4858-A29760E921AE}"/>
              </a:ext>
            </a:extLst>
          </p:cNvPr>
          <p:cNvSpPr txBox="1"/>
          <p:nvPr/>
        </p:nvSpPr>
        <p:spPr>
          <a:xfrm>
            <a:off x="860459" y="500666"/>
            <a:ext cx="10225357" cy="5856668"/>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effectLst/>
                <a:latin typeface="Century Gothic" panose="020B0502020202020204" pitchFamily="34" charset="0"/>
              </a:rPr>
              <a:t> Saves Time</a:t>
            </a:r>
            <a:r>
              <a:rPr lang="en-US" dirty="0">
                <a:latin typeface="Century Gothic" panose="020B0502020202020204" pitchFamily="34" charset="0"/>
              </a:rPr>
              <a:t>: </a:t>
            </a:r>
            <a:r>
              <a:rPr lang="en-US" b="0" i="0" dirty="0">
                <a:effectLst/>
                <a:latin typeface="Century Gothic" panose="020B0502020202020204" pitchFamily="34" charset="0"/>
              </a:rPr>
              <a:t>Git is lightning-fast technology. Each command takes only a few seconds to execute so we can save a lot of time as compared to login in to a GitHub account and finding out its features.</a:t>
            </a:r>
          </a:p>
          <a:p>
            <a:pPr algn="just">
              <a:lnSpc>
                <a:spcPct val="150000"/>
              </a:lnSpc>
            </a:pPr>
            <a:endParaRPr lang="en-US" b="0" i="0" dirty="0">
              <a:effectLst/>
              <a:latin typeface="Century Gothic" panose="020B0502020202020204" pitchFamily="34" charset="0"/>
            </a:endParaRPr>
          </a:p>
          <a:p>
            <a:pPr algn="just">
              <a:lnSpc>
                <a:spcPct val="150000"/>
              </a:lnSpc>
              <a:buFont typeface="Arial" panose="020B0604020202020204" pitchFamily="34" charset="0"/>
              <a:buChar char="•"/>
            </a:pPr>
            <a:r>
              <a:rPr lang="en-US" b="1" i="0" dirty="0">
                <a:effectLst/>
                <a:latin typeface="Century Gothic" panose="020B0502020202020204" pitchFamily="34" charset="0"/>
              </a:rPr>
              <a:t> Offline Working</a:t>
            </a:r>
            <a:r>
              <a:rPr lang="en-US" dirty="0">
                <a:latin typeface="Century Gothic" panose="020B0502020202020204" pitchFamily="34" charset="0"/>
              </a:rPr>
              <a:t>: </a:t>
            </a:r>
            <a:r>
              <a:rPr lang="en-US" b="0" i="0" dirty="0">
                <a:effectLst/>
                <a:latin typeface="Century Gothic" panose="020B0502020202020204" pitchFamily="34" charset="0"/>
              </a:rPr>
              <a:t>One of the most important benefits of Git is that it supports </a:t>
            </a:r>
            <a:r>
              <a:rPr lang="en-US" i="0" dirty="0">
                <a:effectLst/>
                <a:latin typeface="Century Gothic" panose="020B0502020202020204" pitchFamily="34" charset="0"/>
              </a:rPr>
              <a:t>offline working</a:t>
            </a:r>
            <a:r>
              <a:rPr lang="en-US" b="0" i="0" dirty="0">
                <a:effectLst/>
                <a:latin typeface="Century Gothic" panose="020B0502020202020204" pitchFamily="34" charset="0"/>
              </a:rPr>
              <a:t>. If we are facing internet connectivity issues, it will not affect our work. In Git, we can do almost everything locally. </a:t>
            </a:r>
          </a:p>
          <a:p>
            <a:pPr algn="just">
              <a:lnSpc>
                <a:spcPct val="150000"/>
              </a:lnSpc>
            </a:pPr>
            <a:endParaRPr lang="en-US" b="0" i="0" dirty="0">
              <a:effectLst/>
              <a:latin typeface="Century Gothic" panose="020B0502020202020204" pitchFamily="34" charset="0"/>
            </a:endParaRPr>
          </a:p>
          <a:p>
            <a:pPr algn="just">
              <a:lnSpc>
                <a:spcPct val="150000"/>
              </a:lnSpc>
              <a:buFont typeface="Arial" panose="020B0604020202020204" pitchFamily="34" charset="0"/>
              <a:buChar char="•"/>
            </a:pPr>
            <a:r>
              <a:rPr lang="en-US" dirty="0">
                <a:latin typeface="Century Gothic" panose="020B0502020202020204" pitchFamily="34" charset="0"/>
              </a:rPr>
              <a:t> </a:t>
            </a:r>
            <a:r>
              <a:rPr lang="en-US" b="1" i="0" dirty="0">
                <a:effectLst/>
                <a:latin typeface="Century Gothic" panose="020B0502020202020204" pitchFamily="34" charset="0"/>
              </a:rPr>
              <a:t>Undo Mistakes</a:t>
            </a:r>
            <a:r>
              <a:rPr lang="en-US" dirty="0">
                <a:latin typeface="Century Gothic" panose="020B0502020202020204" pitchFamily="34" charset="0"/>
              </a:rPr>
              <a:t>: </a:t>
            </a:r>
            <a:r>
              <a:rPr lang="en-US" b="0" i="0" dirty="0">
                <a:effectLst/>
                <a:latin typeface="Century Gothic" panose="020B0502020202020204" pitchFamily="34" charset="0"/>
              </a:rPr>
              <a:t>One additional benefit of Git is we can </a:t>
            </a:r>
            <a:r>
              <a:rPr lang="en-US" b="1" i="0" dirty="0">
                <a:effectLst/>
                <a:latin typeface="Century Gothic" panose="020B0502020202020204" pitchFamily="34" charset="0"/>
              </a:rPr>
              <a:t>Undo</a:t>
            </a:r>
            <a:r>
              <a:rPr lang="en-US" b="0" i="0" dirty="0">
                <a:effectLst/>
                <a:latin typeface="Century Gothic" panose="020B0502020202020204" pitchFamily="34" charset="0"/>
              </a:rPr>
              <a:t> mistakes. Sometimes the undo can be a savior option for us. </a:t>
            </a:r>
          </a:p>
          <a:p>
            <a:pPr algn="just">
              <a:lnSpc>
                <a:spcPct val="150000"/>
              </a:lnSpc>
            </a:pPr>
            <a:endParaRPr lang="en-US" b="0" i="0" dirty="0">
              <a:effectLst/>
              <a:latin typeface="Century Gothic" panose="020B0502020202020204" pitchFamily="34" charset="0"/>
            </a:endParaRPr>
          </a:p>
          <a:p>
            <a:pPr algn="just">
              <a:lnSpc>
                <a:spcPct val="150000"/>
              </a:lnSpc>
              <a:buFont typeface="Arial" panose="020B0604020202020204" pitchFamily="34" charset="0"/>
              <a:buChar char="•"/>
            </a:pPr>
            <a:r>
              <a:rPr lang="en-US" b="1" i="0" dirty="0">
                <a:effectLst/>
                <a:latin typeface="Century Gothic" panose="020B0502020202020204" pitchFamily="34" charset="0"/>
              </a:rPr>
              <a:t> Track the Changes</a:t>
            </a:r>
            <a:r>
              <a:rPr lang="en-US" dirty="0">
                <a:latin typeface="Century Gothic" panose="020B0502020202020204" pitchFamily="34" charset="0"/>
              </a:rPr>
              <a:t>: </a:t>
            </a:r>
            <a:r>
              <a:rPr lang="en-US" b="0" i="0" dirty="0">
                <a:effectLst/>
                <a:latin typeface="Century Gothic" panose="020B0502020202020204" pitchFamily="34" charset="0"/>
              </a:rPr>
              <a:t>Git facilitates with some exciting features such as </a:t>
            </a:r>
            <a:r>
              <a:rPr lang="en-US" b="1" i="0" dirty="0">
                <a:effectLst/>
                <a:latin typeface="Century Gothic" panose="020B0502020202020204" pitchFamily="34" charset="0"/>
              </a:rPr>
              <a:t>Diff, Log,</a:t>
            </a:r>
            <a:r>
              <a:rPr lang="en-US" b="0" i="0" dirty="0">
                <a:effectLst/>
                <a:latin typeface="Century Gothic" panose="020B0502020202020204" pitchFamily="34" charset="0"/>
              </a:rPr>
              <a:t> and </a:t>
            </a:r>
            <a:r>
              <a:rPr lang="en-US" b="1" i="0" dirty="0">
                <a:effectLst/>
                <a:latin typeface="Century Gothic" panose="020B0502020202020204" pitchFamily="34" charset="0"/>
              </a:rPr>
              <a:t>Status</a:t>
            </a:r>
            <a:r>
              <a:rPr lang="en-US" b="0" i="0" dirty="0">
                <a:effectLst/>
                <a:latin typeface="Century Gothic" panose="020B0502020202020204" pitchFamily="34" charset="0"/>
              </a:rPr>
              <a:t>, which allows us to track changes so we can </a:t>
            </a:r>
            <a:r>
              <a:rPr lang="en-US" i="0" dirty="0">
                <a:effectLst/>
                <a:latin typeface="Century Gothic" panose="020B0502020202020204" pitchFamily="34" charset="0"/>
              </a:rPr>
              <a:t>check the status, and compare </a:t>
            </a:r>
            <a:r>
              <a:rPr lang="en-US" b="0" i="0" dirty="0">
                <a:effectLst/>
                <a:latin typeface="Century Gothic" panose="020B0502020202020204" pitchFamily="34" charset="0"/>
              </a:rPr>
              <a:t>our files or branches.</a:t>
            </a:r>
          </a:p>
        </p:txBody>
      </p:sp>
    </p:spTree>
    <p:extLst>
      <p:ext uri="{BB962C8B-B14F-4D97-AF65-F5344CB8AC3E}">
        <p14:creationId xmlns:p14="http://schemas.microsoft.com/office/powerpoint/2010/main" val="40145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39910" y="460272"/>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Popular Git Commands</a:t>
            </a:r>
          </a:p>
        </p:txBody>
      </p:sp>
      <p:pic>
        <p:nvPicPr>
          <p:cNvPr id="5" name="Picture 4">
            <a:extLst>
              <a:ext uri="{FF2B5EF4-FFF2-40B4-BE49-F238E27FC236}">
                <a16:creationId xmlns:a16="http://schemas.microsoft.com/office/drawing/2014/main" id="{7DDD144E-E704-D2BB-599D-7934C11D2100}"/>
              </a:ext>
            </a:extLst>
          </p:cNvPr>
          <p:cNvPicPr>
            <a:picLocks noChangeAspect="1"/>
          </p:cNvPicPr>
          <p:nvPr/>
        </p:nvPicPr>
        <p:blipFill rotWithShape="1">
          <a:blip r:embed="rId2"/>
          <a:srcRect l="842" t="3754" r="6477"/>
          <a:stretch/>
        </p:blipFill>
        <p:spPr>
          <a:xfrm>
            <a:off x="1376737" y="1608669"/>
            <a:ext cx="9121551" cy="4155133"/>
          </a:xfrm>
          <a:prstGeom prst="rect">
            <a:avLst/>
          </a:prstGeom>
        </p:spPr>
      </p:pic>
    </p:spTree>
    <p:extLst>
      <p:ext uri="{BB962C8B-B14F-4D97-AF65-F5344CB8AC3E}">
        <p14:creationId xmlns:p14="http://schemas.microsoft.com/office/powerpoint/2010/main" val="207600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0732" y="480821"/>
            <a:ext cx="9146571" cy="1009187"/>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config: </a:t>
            </a:r>
            <a:r>
              <a:rPr lang="en-US" b="0" i="0" dirty="0">
                <a:solidFill>
                  <a:srgbClr val="273239"/>
                </a:solidFill>
                <a:effectLst/>
                <a:latin typeface="Century Gothic" panose="020B0502020202020204" pitchFamily="34" charset="0"/>
              </a:rPr>
              <a:t>This command allows you to specify the username and email address that will be used with your commits.</a:t>
            </a:r>
            <a:endParaRPr lang="en-US" sz="2400" b="0" i="0" dirty="0">
              <a:effectLst/>
              <a:latin typeface="Century Gothic" panose="020B0502020202020204" pitchFamily="34" charset="0"/>
            </a:endParaRPr>
          </a:p>
        </p:txBody>
      </p:sp>
      <p:pic>
        <p:nvPicPr>
          <p:cNvPr id="4" name="Picture 3">
            <a:extLst>
              <a:ext uri="{FF2B5EF4-FFF2-40B4-BE49-F238E27FC236}">
                <a16:creationId xmlns:a16="http://schemas.microsoft.com/office/drawing/2014/main" id="{C7A366A3-67CD-D92E-BA87-3B4438130C76}"/>
              </a:ext>
            </a:extLst>
          </p:cNvPr>
          <p:cNvPicPr>
            <a:picLocks noChangeAspect="1"/>
          </p:cNvPicPr>
          <p:nvPr/>
        </p:nvPicPr>
        <p:blipFill>
          <a:blip r:embed="rId2"/>
          <a:stretch>
            <a:fillRect/>
          </a:stretch>
        </p:blipFill>
        <p:spPr>
          <a:xfrm>
            <a:off x="2624003" y="1551166"/>
            <a:ext cx="6943994" cy="2811966"/>
          </a:xfrm>
          <a:prstGeom prst="rect">
            <a:avLst/>
          </a:prstGeom>
        </p:spPr>
      </p:pic>
      <p:sp>
        <p:nvSpPr>
          <p:cNvPr id="6" name="TextBox 5">
            <a:extLst>
              <a:ext uri="{FF2B5EF4-FFF2-40B4-BE49-F238E27FC236}">
                <a16:creationId xmlns:a16="http://schemas.microsoft.com/office/drawing/2014/main" id="{35718927-6B13-9935-9447-8705FB177CF6}"/>
              </a:ext>
            </a:extLst>
          </p:cNvPr>
          <p:cNvSpPr txBox="1"/>
          <p:nvPr/>
        </p:nvSpPr>
        <p:spPr>
          <a:xfrm>
            <a:off x="870732" y="4211917"/>
            <a:ext cx="9146571" cy="1009187"/>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a:t>
            </a:r>
            <a:r>
              <a:rPr lang="en-IN" sz="2400" b="1" dirty="0" err="1">
                <a:latin typeface="Century Gothic" panose="020B0502020202020204" pitchFamily="34" charset="0"/>
              </a:rPr>
              <a:t>init</a:t>
            </a:r>
            <a:r>
              <a:rPr lang="en-IN" sz="2400" b="1" dirty="0">
                <a:latin typeface="Century Gothic" panose="020B0502020202020204" pitchFamily="34" charset="0"/>
              </a:rPr>
              <a:t>: </a:t>
            </a:r>
            <a:r>
              <a:rPr lang="en-US" b="0" i="0" dirty="0">
                <a:solidFill>
                  <a:srgbClr val="273239"/>
                </a:solidFill>
                <a:effectLst/>
                <a:latin typeface="Century Gothic" panose="020B0502020202020204" pitchFamily="34" charset="0"/>
              </a:rPr>
              <a:t>A git repository must first be created before you can make commits or do anything else with it.</a:t>
            </a:r>
            <a:endParaRPr lang="en-US" sz="2400" b="0" i="0" dirty="0">
              <a:effectLst/>
              <a:latin typeface="Century Gothic" panose="020B0502020202020204" pitchFamily="34" charset="0"/>
            </a:endParaRPr>
          </a:p>
        </p:txBody>
      </p:sp>
      <p:pic>
        <p:nvPicPr>
          <p:cNvPr id="5" name="Picture 4">
            <a:extLst>
              <a:ext uri="{FF2B5EF4-FFF2-40B4-BE49-F238E27FC236}">
                <a16:creationId xmlns:a16="http://schemas.microsoft.com/office/drawing/2014/main" id="{C1DF63A3-7693-71C1-6665-C38403C0CD31}"/>
              </a:ext>
            </a:extLst>
          </p:cNvPr>
          <p:cNvPicPr>
            <a:picLocks noChangeAspect="1"/>
          </p:cNvPicPr>
          <p:nvPr/>
        </p:nvPicPr>
        <p:blipFill>
          <a:blip r:embed="rId3"/>
          <a:stretch>
            <a:fillRect/>
          </a:stretch>
        </p:blipFill>
        <p:spPr>
          <a:xfrm>
            <a:off x="2229345" y="5398157"/>
            <a:ext cx="7055213" cy="997001"/>
          </a:xfrm>
          <a:prstGeom prst="rect">
            <a:avLst/>
          </a:prstGeom>
        </p:spPr>
      </p:pic>
    </p:spTree>
    <p:extLst>
      <p:ext uri="{BB962C8B-B14F-4D97-AF65-F5344CB8AC3E}">
        <p14:creationId xmlns:p14="http://schemas.microsoft.com/office/powerpoint/2010/main" val="154696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0732" y="480821"/>
            <a:ext cx="9146571" cy="574901"/>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status: </a:t>
            </a:r>
            <a:r>
              <a:rPr lang="en-IN" dirty="0">
                <a:latin typeface="Century Gothic" panose="020B0502020202020204" pitchFamily="34" charset="0"/>
              </a:rPr>
              <a:t>It will display the status of the file, where are the files located</a:t>
            </a:r>
            <a:r>
              <a:rPr lang="en-US" i="0" dirty="0">
                <a:solidFill>
                  <a:srgbClr val="171717"/>
                </a:solidFill>
                <a:effectLst/>
                <a:latin typeface="Century Gothic" panose="020B0502020202020204" pitchFamily="34" charset="0"/>
              </a:rPr>
              <a:t>.</a:t>
            </a:r>
            <a:endParaRPr lang="en-US" sz="2400" i="0" dirty="0">
              <a:effectLst/>
              <a:latin typeface="Century Gothic" panose="020B0502020202020204" pitchFamily="34" charset="0"/>
            </a:endParaRPr>
          </a:p>
        </p:txBody>
      </p:sp>
      <p:pic>
        <p:nvPicPr>
          <p:cNvPr id="4" name="Picture 3">
            <a:extLst>
              <a:ext uri="{FF2B5EF4-FFF2-40B4-BE49-F238E27FC236}">
                <a16:creationId xmlns:a16="http://schemas.microsoft.com/office/drawing/2014/main" id="{65D4AFE3-0089-367A-EA99-421CAD952FB9}"/>
              </a:ext>
            </a:extLst>
          </p:cNvPr>
          <p:cNvPicPr>
            <a:picLocks noChangeAspect="1"/>
          </p:cNvPicPr>
          <p:nvPr/>
        </p:nvPicPr>
        <p:blipFill>
          <a:blip r:embed="rId2"/>
          <a:stretch>
            <a:fillRect/>
          </a:stretch>
        </p:blipFill>
        <p:spPr>
          <a:xfrm>
            <a:off x="1424172" y="1235916"/>
            <a:ext cx="8079423" cy="3175728"/>
          </a:xfrm>
          <a:prstGeom prst="rect">
            <a:avLst/>
          </a:prstGeom>
        </p:spPr>
      </p:pic>
      <p:sp>
        <p:nvSpPr>
          <p:cNvPr id="5" name="TextBox 4">
            <a:extLst>
              <a:ext uri="{FF2B5EF4-FFF2-40B4-BE49-F238E27FC236}">
                <a16:creationId xmlns:a16="http://schemas.microsoft.com/office/drawing/2014/main" id="{580EAA8D-6A3A-40C1-CFD8-4A26B401EDF7}"/>
              </a:ext>
            </a:extLst>
          </p:cNvPr>
          <p:cNvSpPr txBox="1"/>
          <p:nvPr/>
        </p:nvSpPr>
        <p:spPr>
          <a:xfrm>
            <a:off x="890597" y="4304387"/>
            <a:ext cx="9146571" cy="574901"/>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log: </a:t>
            </a:r>
            <a:r>
              <a:rPr lang="en-IN" dirty="0">
                <a:latin typeface="Century Gothic" panose="020B0502020202020204" pitchFamily="34" charset="0"/>
              </a:rPr>
              <a:t>To check what is done.</a:t>
            </a:r>
            <a:endParaRPr lang="en-US" sz="2400" i="0" dirty="0">
              <a:effectLst/>
              <a:latin typeface="Century Gothic" panose="020B0502020202020204" pitchFamily="34" charset="0"/>
            </a:endParaRPr>
          </a:p>
        </p:txBody>
      </p:sp>
      <p:pic>
        <p:nvPicPr>
          <p:cNvPr id="10" name="Picture 9">
            <a:extLst>
              <a:ext uri="{FF2B5EF4-FFF2-40B4-BE49-F238E27FC236}">
                <a16:creationId xmlns:a16="http://schemas.microsoft.com/office/drawing/2014/main" id="{D955C407-8C4D-80D1-4AA3-BA72421BCA3E}"/>
              </a:ext>
            </a:extLst>
          </p:cNvPr>
          <p:cNvPicPr>
            <a:picLocks noChangeAspect="1"/>
          </p:cNvPicPr>
          <p:nvPr/>
        </p:nvPicPr>
        <p:blipFill>
          <a:blip r:embed="rId3"/>
          <a:stretch>
            <a:fillRect/>
          </a:stretch>
        </p:blipFill>
        <p:spPr>
          <a:xfrm>
            <a:off x="2535839" y="4879288"/>
            <a:ext cx="5858147" cy="1557523"/>
          </a:xfrm>
          <a:prstGeom prst="rect">
            <a:avLst/>
          </a:prstGeom>
        </p:spPr>
      </p:pic>
    </p:spTree>
    <p:extLst>
      <p:ext uri="{BB962C8B-B14F-4D97-AF65-F5344CB8AC3E}">
        <p14:creationId xmlns:p14="http://schemas.microsoft.com/office/powerpoint/2010/main" val="345814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8ED626-C8B4-C7CE-4A15-92F95B82C770}"/>
              </a:ext>
            </a:extLst>
          </p:cNvPr>
          <p:cNvSpPr txBox="1"/>
          <p:nvPr/>
        </p:nvSpPr>
        <p:spPr>
          <a:xfrm>
            <a:off x="1374167" y="678363"/>
            <a:ext cx="7512978" cy="584775"/>
          </a:xfrm>
          <a:prstGeom prst="rect">
            <a:avLst/>
          </a:prstGeom>
          <a:noFill/>
        </p:spPr>
        <p:txBody>
          <a:bodyPr wrap="square">
            <a:spAutoFit/>
          </a:bodyPr>
          <a:lstStyle/>
          <a:p>
            <a:r>
              <a:rPr lang="en-IN" sz="3200" b="1" dirty="0">
                <a:latin typeface="Century Gothic" panose="020B0502020202020204" pitchFamily="34" charset="0"/>
              </a:rPr>
              <a:t>Source Code Management (SCM)</a:t>
            </a:r>
          </a:p>
        </p:txBody>
      </p:sp>
      <p:pic>
        <p:nvPicPr>
          <p:cNvPr id="6" name="Picture 5">
            <a:extLst>
              <a:ext uri="{FF2B5EF4-FFF2-40B4-BE49-F238E27FC236}">
                <a16:creationId xmlns:a16="http://schemas.microsoft.com/office/drawing/2014/main" id="{E65D4F53-F84F-7139-7349-18C58D6CA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466" y="1655079"/>
            <a:ext cx="6008460" cy="2593125"/>
          </a:xfrm>
          <a:prstGeom prst="rect">
            <a:avLst/>
          </a:prstGeom>
        </p:spPr>
      </p:pic>
      <p:sp>
        <p:nvSpPr>
          <p:cNvPr id="10" name="TextBox 9">
            <a:extLst>
              <a:ext uri="{FF2B5EF4-FFF2-40B4-BE49-F238E27FC236}">
                <a16:creationId xmlns:a16="http://schemas.microsoft.com/office/drawing/2014/main" id="{D916E18F-6C91-6406-9767-52977268FD02}"/>
              </a:ext>
            </a:extLst>
          </p:cNvPr>
          <p:cNvSpPr txBox="1"/>
          <p:nvPr/>
        </p:nvSpPr>
        <p:spPr>
          <a:xfrm>
            <a:off x="1117314" y="4357606"/>
            <a:ext cx="10400015" cy="1701684"/>
          </a:xfrm>
          <a:prstGeom prst="rect">
            <a:avLst/>
          </a:prstGeom>
          <a:noFill/>
        </p:spPr>
        <p:txBody>
          <a:bodyPr wrap="square">
            <a:spAutoFit/>
          </a:bodyPr>
          <a:lstStyle/>
          <a:p>
            <a:pPr algn="just">
              <a:lnSpc>
                <a:spcPct val="150000"/>
              </a:lnSpc>
            </a:pPr>
            <a:r>
              <a:rPr lang="en-US" dirty="0">
                <a:latin typeface="Century Gothic" panose="020B0502020202020204" pitchFamily="34" charset="0"/>
              </a:rPr>
              <a:t>Source code management (SCM) is used to track modifications to a source code repository. SCM tracks a running history of changes to a code base and helps resolve conflicts when merging updates from multiple contributors. SCM is also synonymous with Version control. </a:t>
            </a:r>
            <a:endParaRPr lang="en-IN" dirty="0">
              <a:latin typeface="Century Gothic" panose="020B0502020202020204" pitchFamily="34" charset="0"/>
            </a:endParaRPr>
          </a:p>
        </p:txBody>
      </p:sp>
    </p:spTree>
    <p:extLst>
      <p:ext uri="{BB962C8B-B14F-4D97-AF65-F5344CB8AC3E}">
        <p14:creationId xmlns:p14="http://schemas.microsoft.com/office/powerpoint/2010/main" val="10146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0732" y="480821"/>
            <a:ext cx="9146571" cy="1009187"/>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clone: </a:t>
            </a:r>
            <a:r>
              <a:rPr lang="en-IN" dirty="0">
                <a:latin typeface="Century Gothic" panose="020B0502020202020204" pitchFamily="34" charset="0"/>
              </a:rPr>
              <a:t>We</a:t>
            </a:r>
            <a:r>
              <a:rPr lang="en-IN" sz="2400" dirty="0">
                <a:latin typeface="Century Gothic" panose="020B0502020202020204" pitchFamily="34" charset="0"/>
              </a:rPr>
              <a:t> </a:t>
            </a:r>
            <a:r>
              <a:rPr lang="en-US" i="0" dirty="0">
                <a:solidFill>
                  <a:srgbClr val="171717"/>
                </a:solidFill>
                <a:effectLst/>
                <a:latin typeface="Century Gothic" panose="020B0502020202020204" pitchFamily="34" charset="0"/>
              </a:rPr>
              <a:t>can add the original location as a remote so you can easily fetch from it again and push it if you have permissions.</a:t>
            </a:r>
            <a:endParaRPr lang="en-US" sz="2400" i="0" dirty="0">
              <a:effectLst/>
              <a:latin typeface="Century Gothic" panose="020B0502020202020204" pitchFamily="34" charset="0"/>
            </a:endParaRPr>
          </a:p>
        </p:txBody>
      </p:sp>
      <p:sp>
        <p:nvSpPr>
          <p:cNvPr id="6" name="TextBox 5">
            <a:extLst>
              <a:ext uri="{FF2B5EF4-FFF2-40B4-BE49-F238E27FC236}">
                <a16:creationId xmlns:a16="http://schemas.microsoft.com/office/drawing/2014/main" id="{35718927-6B13-9935-9447-8705FB177CF6}"/>
              </a:ext>
            </a:extLst>
          </p:cNvPr>
          <p:cNvSpPr txBox="1"/>
          <p:nvPr/>
        </p:nvSpPr>
        <p:spPr>
          <a:xfrm>
            <a:off x="870732" y="4340819"/>
            <a:ext cx="10112342" cy="574901"/>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add: </a:t>
            </a:r>
            <a:r>
              <a:rPr lang="en-US" b="0" i="0" dirty="0">
                <a:effectLst/>
                <a:latin typeface="Century Gothic" panose="020B0502020202020204" pitchFamily="34" charset="0"/>
              </a:rPr>
              <a:t>This command adds a single file or more than one file to the staging area.</a:t>
            </a:r>
            <a:endParaRPr lang="en-US" sz="2400" b="0" i="0" dirty="0">
              <a:effectLst/>
              <a:latin typeface="Century Gothic" panose="020B0502020202020204" pitchFamily="34" charset="0"/>
            </a:endParaRPr>
          </a:p>
        </p:txBody>
      </p:sp>
      <p:sp>
        <p:nvSpPr>
          <p:cNvPr id="8" name="TextBox 7">
            <a:extLst>
              <a:ext uri="{FF2B5EF4-FFF2-40B4-BE49-F238E27FC236}">
                <a16:creationId xmlns:a16="http://schemas.microsoft.com/office/drawing/2014/main" id="{62D4B791-CFDC-A34F-51DD-EFFE7765BF30}"/>
              </a:ext>
            </a:extLst>
          </p:cNvPr>
          <p:cNvSpPr txBox="1"/>
          <p:nvPr/>
        </p:nvSpPr>
        <p:spPr>
          <a:xfrm>
            <a:off x="2726745" y="5427429"/>
            <a:ext cx="4574568" cy="400110"/>
          </a:xfrm>
          <a:prstGeom prst="rect">
            <a:avLst/>
          </a:prstGeom>
          <a:noFill/>
        </p:spPr>
        <p:txBody>
          <a:bodyPr wrap="square">
            <a:spAutoFit/>
          </a:bodyPr>
          <a:lstStyle/>
          <a:p>
            <a:r>
              <a:rPr lang="en-US" sz="2000" b="1" dirty="0">
                <a:latin typeface="Century Gothic" panose="020B0502020202020204" pitchFamily="34" charset="0"/>
              </a:rPr>
              <a:t>$ git add (file name)</a:t>
            </a:r>
            <a:endParaRPr lang="en-IN" sz="2000" b="1" dirty="0">
              <a:latin typeface="Century Gothic" panose="020B0502020202020204" pitchFamily="34" charset="0"/>
            </a:endParaRPr>
          </a:p>
        </p:txBody>
      </p:sp>
      <p:pic>
        <p:nvPicPr>
          <p:cNvPr id="7" name="Picture 6">
            <a:extLst>
              <a:ext uri="{FF2B5EF4-FFF2-40B4-BE49-F238E27FC236}">
                <a16:creationId xmlns:a16="http://schemas.microsoft.com/office/drawing/2014/main" id="{6AB53B4A-E525-2703-2C93-81A33F3994EA}"/>
              </a:ext>
            </a:extLst>
          </p:cNvPr>
          <p:cNvPicPr>
            <a:picLocks noChangeAspect="1"/>
          </p:cNvPicPr>
          <p:nvPr/>
        </p:nvPicPr>
        <p:blipFill>
          <a:blip r:embed="rId2"/>
          <a:stretch>
            <a:fillRect/>
          </a:stretch>
        </p:blipFill>
        <p:spPr>
          <a:xfrm>
            <a:off x="1610709" y="2419813"/>
            <a:ext cx="6806639" cy="1009187"/>
          </a:xfrm>
          <a:prstGeom prst="rect">
            <a:avLst/>
          </a:prstGeom>
        </p:spPr>
      </p:pic>
      <p:sp>
        <p:nvSpPr>
          <p:cNvPr id="11" name="TextBox 10">
            <a:extLst>
              <a:ext uri="{FF2B5EF4-FFF2-40B4-BE49-F238E27FC236}">
                <a16:creationId xmlns:a16="http://schemas.microsoft.com/office/drawing/2014/main" id="{30A8433D-2D40-14E9-2FFA-639D713AD105}"/>
              </a:ext>
            </a:extLst>
          </p:cNvPr>
          <p:cNvSpPr txBox="1"/>
          <p:nvPr/>
        </p:nvSpPr>
        <p:spPr>
          <a:xfrm>
            <a:off x="3505868" y="1769349"/>
            <a:ext cx="2812739" cy="400110"/>
          </a:xfrm>
          <a:prstGeom prst="rect">
            <a:avLst/>
          </a:prstGeom>
          <a:noFill/>
        </p:spPr>
        <p:txBody>
          <a:bodyPr wrap="square">
            <a:spAutoFit/>
          </a:bodyPr>
          <a:lstStyle/>
          <a:p>
            <a:r>
              <a:rPr lang="en-US" sz="2000" b="1" dirty="0">
                <a:latin typeface="Century Gothic" panose="020B0502020202020204" pitchFamily="34" charset="0"/>
              </a:rPr>
              <a:t>$ git clone (URL)</a:t>
            </a:r>
            <a:endParaRPr lang="en-IN" sz="2000" b="1" dirty="0">
              <a:latin typeface="Century Gothic" panose="020B0502020202020204" pitchFamily="34" charset="0"/>
            </a:endParaRPr>
          </a:p>
        </p:txBody>
      </p:sp>
      <p:sp>
        <p:nvSpPr>
          <p:cNvPr id="12" name="TextBox 11">
            <a:extLst>
              <a:ext uri="{FF2B5EF4-FFF2-40B4-BE49-F238E27FC236}">
                <a16:creationId xmlns:a16="http://schemas.microsoft.com/office/drawing/2014/main" id="{6BAB57CD-106A-137B-1F96-03D7FD57515D}"/>
              </a:ext>
            </a:extLst>
          </p:cNvPr>
          <p:cNvSpPr txBox="1"/>
          <p:nvPr/>
        </p:nvSpPr>
        <p:spPr>
          <a:xfrm>
            <a:off x="2726745" y="5879701"/>
            <a:ext cx="4574568" cy="400110"/>
          </a:xfrm>
          <a:prstGeom prst="rect">
            <a:avLst/>
          </a:prstGeom>
          <a:noFill/>
        </p:spPr>
        <p:txBody>
          <a:bodyPr wrap="square">
            <a:spAutoFit/>
          </a:bodyPr>
          <a:lstStyle/>
          <a:p>
            <a:r>
              <a:rPr lang="en-US" sz="2000" b="1" dirty="0">
                <a:latin typeface="Century Gothic" panose="020B0502020202020204" pitchFamily="34" charset="0"/>
              </a:rPr>
              <a:t>$ git add *</a:t>
            </a:r>
            <a:endParaRPr lang="en-IN" sz="2000" b="1" dirty="0">
              <a:latin typeface="Century Gothic" panose="020B0502020202020204" pitchFamily="34" charset="0"/>
            </a:endParaRPr>
          </a:p>
        </p:txBody>
      </p:sp>
    </p:spTree>
    <p:extLst>
      <p:ext uri="{BB962C8B-B14F-4D97-AF65-F5344CB8AC3E}">
        <p14:creationId xmlns:p14="http://schemas.microsoft.com/office/powerpoint/2010/main" val="9782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0732" y="480821"/>
            <a:ext cx="9146571" cy="1009187"/>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commit: </a:t>
            </a:r>
            <a:r>
              <a:rPr lang="en-US" b="0" i="0" dirty="0">
                <a:effectLst/>
                <a:latin typeface="Century Gothic" panose="020B0502020202020204" pitchFamily="34" charset="0"/>
              </a:rPr>
              <a:t>This command records or snapshots the file permanently in the version history.</a:t>
            </a:r>
            <a:endParaRPr lang="en-US" sz="2400" i="0" dirty="0">
              <a:effectLst/>
              <a:latin typeface="Century Gothic" panose="020B0502020202020204" pitchFamily="34" charset="0"/>
            </a:endParaRPr>
          </a:p>
        </p:txBody>
      </p:sp>
      <p:sp>
        <p:nvSpPr>
          <p:cNvPr id="6" name="TextBox 5">
            <a:extLst>
              <a:ext uri="{FF2B5EF4-FFF2-40B4-BE49-F238E27FC236}">
                <a16:creationId xmlns:a16="http://schemas.microsoft.com/office/drawing/2014/main" id="{35718927-6B13-9935-9447-8705FB177CF6}"/>
              </a:ext>
            </a:extLst>
          </p:cNvPr>
          <p:cNvSpPr txBox="1"/>
          <p:nvPr/>
        </p:nvSpPr>
        <p:spPr>
          <a:xfrm>
            <a:off x="870732" y="3682757"/>
            <a:ext cx="10112342" cy="574901"/>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diff: </a:t>
            </a:r>
            <a:r>
              <a:rPr lang="en-US" b="0" i="0" dirty="0">
                <a:effectLst/>
                <a:latin typeface="Century Gothic" panose="020B0502020202020204" pitchFamily="34" charset="0"/>
              </a:rPr>
              <a:t>This command shows the file differences which are not yet staged.</a:t>
            </a:r>
            <a:endParaRPr lang="en-US" sz="2400" b="0" i="0" dirty="0">
              <a:effectLst/>
              <a:latin typeface="Century Gothic" panose="020B0502020202020204" pitchFamily="34" charset="0"/>
            </a:endParaRPr>
          </a:p>
        </p:txBody>
      </p:sp>
      <p:sp>
        <p:nvSpPr>
          <p:cNvPr id="4" name="Rectangle 2">
            <a:extLst>
              <a:ext uri="{FF2B5EF4-FFF2-40B4-BE49-F238E27FC236}">
                <a16:creationId xmlns:a16="http://schemas.microsoft.com/office/drawing/2014/main" id="{B88A9B50-77A3-C91D-D1A6-421763E96419}"/>
              </a:ext>
            </a:extLst>
          </p:cNvPr>
          <p:cNvSpPr>
            <a:spLocks noChangeArrowheads="1"/>
          </p:cNvSpPr>
          <p:nvPr/>
        </p:nvSpPr>
        <p:spPr bwMode="auto">
          <a:xfrm>
            <a:off x="2587146" y="1667702"/>
            <a:ext cx="6130956"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entury Gothic" panose="020B0502020202020204" pitchFamily="34" charset="0"/>
              </a:rPr>
              <a:t>$</a:t>
            </a:r>
            <a:r>
              <a:rPr kumimoji="0" lang="en-US" altLang="en-US" sz="2800" b="0" i="0" u="none" strike="noStrike" cap="none" normalizeH="0" baseline="0" dirty="0">
                <a:ln>
                  <a:noFill/>
                </a:ln>
                <a:effectLst/>
                <a:latin typeface="Century Gothic" panose="020B0502020202020204" pitchFamily="34" charset="0"/>
              </a:rPr>
              <a:t> </a:t>
            </a:r>
            <a:r>
              <a:rPr kumimoji="0" lang="en-US" altLang="en-US" b="0" i="0" u="none" strike="noStrike" cap="none" normalizeH="0" baseline="0" dirty="0">
                <a:ln>
                  <a:noFill/>
                </a:ln>
                <a:effectLst/>
                <a:latin typeface="Century Gothic" panose="020B0502020202020204" pitchFamily="34" charset="0"/>
              </a:rPr>
              <a:t>git commit –m "&lt;Type your commit message here&gt;”</a:t>
            </a:r>
            <a:r>
              <a:rPr kumimoji="0" lang="en-US" altLang="en-US" sz="1400" b="0" i="0" u="none" strike="noStrike" cap="none" normalizeH="0" baseline="0" dirty="0">
                <a:ln>
                  <a:noFill/>
                </a:ln>
                <a:effectLst/>
                <a:latin typeface="Century Gothic" panose="020B0502020202020204" pitchFamily="34" charset="0"/>
              </a:rPr>
              <a:t> </a:t>
            </a:r>
            <a:endParaRPr kumimoji="0" lang="en-US" altLang="en-US" sz="4000" b="0" i="0" u="none" strike="noStrike" cap="none" normalizeH="0" baseline="0" dirty="0">
              <a:ln>
                <a:noFill/>
              </a:ln>
              <a:effectLst/>
              <a:latin typeface="Century Gothic" panose="020B0502020202020204" pitchFamily="34" charset="0"/>
            </a:endParaRPr>
          </a:p>
        </p:txBody>
      </p:sp>
      <p:pic>
        <p:nvPicPr>
          <p:cNvPr id="9" name="Picture 8">
            <a:extLst>
              <a:ext uri="{FF2B5EF4-FFF2-40B4-BE49-F238E27FC236}">
                <a16:creationId xmlns:a16="http://schemas.microsoft.com/office/drawing/2014/main" id="{C82D2C66-5B9F-A909-BE33-45468BC57D66}"/>
              </a:ext>
            </a:extLst>
          </p:cNvPr>
          <p:cNvPicPr>
            <a:picLocks noChangeAspect="1"/>
          </p:cNvPicPr>
          <p:nvPr/>
        </p:nvPicPr>
        <p:blipFill>
          <a:blip r:embed="rId2"/>
          <a:stretch>
            <a:fillRect/>
          </a:stretch>
        </p:blipFill>
        <p:spPr>
          <a:xfrm>
            <a:off x="2494679" y="2335349"/>
            <a:ext cx="6130956" cy="933175"/>
          </a:xfrm>
          <a:prstGeom prst="rect">
            <a:avLst/>
          </a:prstGeom>
        </p:spPr>
      </p:pic>
      <p:pic>
        <p:nvPicPr>
          <p:cNvPr id="13" name="Picture 12">
            <a:extLst>
              <a:ext uri="{FF2B5EF4-FFF2-40B4-BE49-F238E27FC236}">
                <a16:creationId xmlns:a16="http://schemas.microsoft.com/office/drawing/2014/main" id="{B461BBDA-26C6-41F4-6977-AB17DBB83B3C}"/>
              </a:ext>
            </a:extLst>
          </p:cNvPr>
          <p:cNvPicPr>
            <a:picLocks noChangeAspect="1"/>
          </p:cNvPicPr>
          <p:nvPr/>
        </p:nvPicPr>
        <p:blipFill>
          <a:blip r:embed="rId3"/>
          <a:stretch>
            <a:fillRect/>
          </a:stretch>
        </p:blipFill>
        <p:spPr>
          <a:xfrm>
            <a:off x="2517065" y="4476683"/>
            <a:ext cx="5988358" cy="1682836"/>
          </a:xfrm>
          <a:prstGeom prst="rect">
            <a:avLst/>
          </a:prstGeom>
        </p:spPr>
      </p:pic>
    </p:spTree>
    <p:extLst>
      <p:ext uri="{BB962C8B-B14F-4D97-AF65-F5344CB8AC3E}">
        <p14:creationId xmlns:p14="http://schemas.microsoft.com/office/powerpoint/2010/main" val="346740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0732" y="480821"/>
            <a:ext cx="9146571" cy="574901"/>
          </a:xfrm>
          <a:prstGeom prst="rect">
            <a:avLst/>
          </a:prstGeom>
          <a:noFill/>
        </p:spPr>
        <p:txBody>
          <a:bodyPr wrap="square">
            <a:spAutoFit/>
          </a:bodyPr>
          <a:lstStyle/>
          <a:p>
            <a:pPr algn="l">
              <a:lnSpc>
                <a:spcPct val="150000"/>
              </a:lnSpc>
            </a:pPr>
            <a:r>
              <a:rPr lang="en-IN" sz="2400" b="1" dirty="0">
                <a:latin typeface="Century Gothic" panose="020B0502020202020204" pitchFamily="34" charset="0"/>
              </a:rPr>
              <a:t>Git Branch: </a:t>
            </a:r>
            <a:r>
              <a:rPr lang="en-US" b="0" i="0" dirty="0">
                <a:effectLst/>
                <a:latin typeface="Century Gothic" panose="020B0502020202020204" pitchFamily="34" charset="0"/>
              </a:rPr>
              <a:t>We will discuss some of the commands used in the branch.</a:t>
            </a:r>
            <a:endParaRPr lang="en-US" sz="2400" i="0" dirty="0">
              <a:effectLst/>
              <a:latin typeface="Century Gothic" panose="020B0502020202020204" pitchFamily="34" charset="0"/>
            </a:endParaRPr>
          </a:p>
        </p:txBody>
      </p:sp>
      <p:sp>
        <p:nvSpPr>
          <p:cNvPr id="4" name="Rectangle 2">
            <a:extLst>
              <a:ext uri="{FF2B5EF4-FFF2-40B4-BE49-F238E27FC236}">
                <a16:creationId xmlns:a16="http://schemas.microsoft.com/office/drawing/2014/main" id="{B88A9B50-77A3-C91D-D1A6-421763E96419}"/>
              </a:ext>
            </a:extLst>
          </p:cNvPr>
          <p:cNvSpPr>
            <a:spLocks noChangeArrowheads="1"/>
          </p:cNvSpPr>
          <p:nvPr/>
        </p:nvSpPr>
        <p:spPr bwMode="auto">
          <a:xfrm>
            <a:off x="1039172" y="1066526"/>
            <a:ext cx="9684245" cy="527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latin typeface="Century Gothic" panose="020B0502020202020204" pitchFamily="34" charset="0"/>
              </a:rPr>
              <a:t>$</a:t>
            </a:r>
            <a:r>
              <a:rPr kumimoji="0" lang="en-US" altLang="en-US" sz="2800" b="1" i="0" u="none" strike="noStrike" cap="none" normalizeH="0" baseline="0" dirty="0">
                <a:ln>
                  <a:noFill/>
                </a:ln>
                <a:effectLst/>
                <a:latin typeface="Century Gothic" panose="020B0502020202020204" pitchFamily="34" charset="0"/>
              </a:rPr>
              <a:t> </a:t>
            </a:r>
            <a:r>
              <a:rPr kumimoji="0" lang="en-US" altLang="en-US" b="1" i="0" u="none" strike="noStrike" cap="none" normalizeH="0" baseline="0" dirty="0">
                <a:ln>
                  <a:noFill/>
                </a:ln>
                <a:effectLst/>
                <a:latin typeface="Century Gothic" panose="020B0502020202020204" pitchFamily="34" charset="0"/>
              </a:rPr>
              <a:t>git branch : </a:t>
            </a:r>
            <a:r>
              <a:rPr kumimoji="0" lang="en-US" altLang="en-US" i="0" u="none" strike="noStrike" cap="none" normalizeH="0" baseline="0" dirty="0">
                <a:ln>
                  <a:noFill/>
                </a:ln>
                <a:effectLst/>
                <a:latin typeface="Century Gothic" panose="020B0502020202020204" pitchFamily="34" charset="0"/>
              </a:rPr>
              <a:t>To list branches present in local repository</a:t>
            </a:r>
            <a:r>
              <a:rPr lang="en-US" altLang="en-US" dirty="0">
                <a:latin typeface="Century Gothic" panose="020B0502020202020204" pitchFamily="34"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latin typeface="Century Gothic" panose="020B0502020202020204" pitchFamily="34" charset="0"/>
              </a:rPr>
              <a:t>$ </a:t>
            </a:r>
            <a:r>
              <a:rPr lang="en-US" altLang="en-US" b="1" dirty="0">
                <a:latin typeface="Century Gothic" panose="020B0502020202020204" pitchFamily="34" charset="0"/>
              </a:rPr>
              <a:t>git branch --list : </a:t>
            </a:r>
            <a:r>
              <a:rPr lang="en-US" altLang="en-US" dirty="0">
                <a:latin typeface="Century Gothic" panose="020B0502020202020204" pitchFamily="34" charset="0"/>
              </a:rPr>
              <a:t>To list all the branches</a:t>
            </a:r>
            <a:endParaRPr kumimoji="0" lang="en-US" altLang="en-US" b="1" i="0" u="none" strike="noStrike" cap="none" normalizeH="0" baseline="0" dirty="0">
              <a:ln>
                <a:noFill/>
              </a:ln>
              <a:effectLst/>
              <a:latin typeface="Century Gothic" panose="020B0502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latin typeface="Century Gothic" panose="020B0502020202020204" pitchFamily="34" charset="0"/>
              </a:rPr>
              <a:t>$ git branch &lt;branch name&gt; : </a:t>
            </a:r>
            <a:r>
              <a:rPr kumimoji="0" lang="en-US" altLang="en-US" i="0" u="none" strike="noStrike" cap="none" normalizeH="0" baseline="0" dirty="0">
                <a:ln>
                  <a:noFill/>
                </a:ln>
                <a:effectLst/>
                <a:latin typeface="Century Gothic" panose="020B0502020202020204" pitchFamily="34" charset="0"/>
              </a:rPr>
              <a:t>To create a new branch.</a:t>
            </a:r>
            <a:endParaRPr kumimoji="0" lang="en-US" altLang="en-US" b="1" i="0" u="none" strike="noStrike" cap="none" normalizeH="0" baseline="0" dirty="0">
              <a:ln>
                <a:noFill/>
              </a:ln>
              <a:effectLst/>
              <a:latin typeface="Century Gothic" panose="020B0502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en-US" altLang="en-US" b="1" dirty="0">
                <a:latin typeface="Century Gothic" panose="020B0502020202020204" pitchFamily="34" charset="0"/>
              </a:rPr>
              <a:t>$ git checkout &lt;branch name&gt; : </a:t>
            </a:r>
            <a:r>
              <a:rPr lang="en-US" altLang="en-US" dirty="0">
                <a:latin typeface="Century Gothic" panose="020B0502020202020204" pitchFamily="34" charset="0"/>
              </a:rPr>
              <a:t>To switch particular branch.</a:t>
            </a:r>
            <a:endParaRPr lang="en-US" altLang="en-US" b="1" dirty="0">
              <a:latin typeface="Century Gothic" panose="020B0502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latin typeface="Century Gothic" panose="020B0502020202020204" pitchFamily="34" charset="0"/>
              </a:rPr>
              <a:t>$git checkout –b &lt;branch name&gt; : </a:t>
            </a:r>
            <a:r>
              <a:rPr kumimoji="0" lang="en-US" altLang="en-US" i="0" u="none" strike="noStrike" cap="none" normalizeH="0" baseline="0" dirty="0">
                <a:ln>
                  <a:noFill/>
                </a:ln>
                <a:effectLst/>
                <a:latin typeface="Century Gothic" panose="020B0502020202020204" pitchFamily="34" charset="0"/>
              </a:rPr>
              <a:t> Used create and switch branches.</a:t>
            </a:r>
            <a:endParaRPr kumimoji="0" lang="en-US" altLang="en-US" b="1" i="0" u="none" strike="noStrike" cap="none" normalizeH="0" baseline="0" dirty="0">
              <a:ln>
                <a:noFill/>
              </a:ln>
              <a:effectLst/>
              <a:latin typeface="Century Gothic" panose="020B0502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latin typeface="Century Gothic" panose="020B0502020202020204" pitchFamily="34" charset="0"/>
              </a:rPr>
              <a:t>$ git branch –d &lt;branch name&gt; : </a:t>
            </a:r>
            <a:r>
              <a:rPr kumimoji="0" lang="en-US" altLang="en-US" i="0" u="none" strike="noStrike" cap="none" normalizeH="0" baseline="0" dirty="0">
                <a:ln>
                  <a:noFill/>
                </a:ln>
                <a:effectLst/>
                <a:latin typeface="Century Gothic" panose="020B0502020202020204" pitchFamily="34" charset="0"/>
              </a:rPr>
              <a:t> To delete the specific branch </a:t>
            </a:r>
            <a:endParaRPr kumimoji="0" lang="en-US" altLang="en-US" b="1" i="0" u="none" strike="noStrike" cap="none" normalizeH="0" baseline="0" dirty="0">
              <a:ln>
                <a:noFill/>
              </a:ln>
              <a:effectLst/>
              <a:latin typeface="Century Gothic" panose="020B0502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en-US" altLang="en-US" b="1" dirty="0">
                <a:latin typeface="Century Gothic" panose="020B0502020202020204" pitchFamily="34" charset="0"/>
              </a:rPr>
              <a:t>$ git branch –m &lt;old name&gt; &lt;new name&gt; : </a:t>
            </a:r>
            <a:r>
              <a:rPr lang="en-US" altLang="en-US" dirty="0">
                <a:latin typeface="Century Gothic" panose="020B0502020202020204" pitchFamily="34" charset="0"/>
              </a:rPr>
              <a:t>To rename the branches. </a:t>
            </a:r>
            <a:endParaRPr lang="en-US" altLang="en-US" b="1" dirty="0">
              <a:latin typeface="Century Gothic" panose="020B0502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latin typeface="Century Gothic" panose="020B0502020202020204" pitchFamily="34" charset="0"/>
              </a:rPr>
              <a:t>$ git merge &lt;branch name&gt; : </a:t>
            </a:r>
            <a:r>
              <a:rPr kumimoji="0" lang="en-US" altLang="en-US" i="0" u="none" strike="noStrike" cap="none" normalizeH="0" baseline="0" dirty="0">
                <a:ln>
                  <a:noFill/>
                </a:ln>
                <a:effectLst/>
                <a:latin typeface="Century Gothic" panose="020B0502020202020204" pitchFamily="34" charset="0"/>
              </a:rPr>
              <a:t>To merge the branches</a:t>
            </a:r>
            <a:endParaRPr kumimoji="0" lang="en-US" altLang="en-US" b="1" i="0" u="none" strike="noStrike" cap="none" normalizeH="0" baseline="0" dirty="0">
              <a:ln>
                <a:noFill/>
              </a:ln>
              <a:effectLst/>
              <a:latin typeface="Century Gothic" panose="020B0502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en-US" altLang="en-US" b="1" dirty="0">
                <a:latin typeface="Century Gothic" panose="020B0502020202020204" pitchFamily="34" charset="0"/>
              </a:rPr>
              <a:t>$ git push origin -delete &lt;branch name&gt;   : </a:t>
            </a:r>
            <a:r>
              <a:rPr lang="en-US" altLang="en-US" dirty="0">
                <a:latin typeface="Century Gothic" panose="020B0502020202020204" pitchFamily="34" charset="0"/>
              </a:rPr>
              <a:t>Delete a remote branch</a:t>
            </a:r>
            <a:endParaRPr kumimoji="0" lang="en-US" altLang="en-US" b="1" i="0" u="none" strike="noStrike" cap="none" normalizeH="0" baseline="0" dirty="0">
              <a:ln>
                <a:noFill/>
              </a:ln>
              <a:effectLst/>
              <a:latin typeface="Century Gothic" panose="020B0502020202020204" pitchFamily="34" charset="0"/>
            </a:endParaRPr>
          </a:p>
        </p:txBody>
      </p:sp>
    </p:spTree>
    <p:extLst>
      <p:ext uri="{BB962C8B-B14F-4D97-AF65-F5344CB8AC3E}">
        <p14:creationId xmlns:p14="http://schemas.microsoft.com/office/powerpoint/2010/main" val="237910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0732" y="480821"/>
            <a:ext cx="9146571" cy="575863"/>
          </a:xfrm>
          <a:prstGeom prst="rect">
            <a:avLst/>
          </a:prstGeom>
          <a:noFill/>
        </p:spPr>
        <p:txBody>
          <a:bodyPr wrap="square">
            <a:spAutoFit/>
          </a:bodyPr>
          <a:lstStyle/>
          <a:p>
            <a:pPr algn="l">
              <a:lnSpc>
                <a:spcPct val="150000"/>
              </a:lnSpc>
            </a:pPr>
            <a:r>
              <a:rPr lang="en-IN" sz="2400" b="1" dirty="0">
                <a:latin typeface="Century Gothic" panose="020B0502020202020204" pitchFamily="34" charset="0"/>
              </a:rPr>
              <a:t>Git Merge :</a:t>
            </a:r>
            <a:endParaRPr lang="en-US" sz="2400" i="0" dirty="0">
              <a:effectLst/>
              <a:latin typeface="Century Gothic" panose="020B0502020202020204" pitchFamily="34" charset="0"/>
            </a:endParaRPr>
          </a:p>
        </p:txBody>
      </p:sp>
      <p:sp>
        <p:nvSpPr>
          <p:cNvPr id="4" name="Rectangle 2">
            <a:extLst>
              <a:ext uri="{FF2B5EF4-FFF2-40B4-BE49-F238E27FC236}">
                <a16:creationId xmlns:a16="http://schemas.microsoft.com/office/drawing/2014/main" id="{B88A9B50-77A3-C91D-D1A6-421763E96419}"/>
              </a:ext>
            </a:extLst>
          </p:cNvPr>
          <p:cNvSpPr>
            <a:spLocks noChangeArrowheads="1"/>
          </p:cNvSpPr>
          <p:nvPr/>
        </p:nvSpPr>
        <p:spPr bwMode="auto">
          <a:xfrm>
            <a:off x="1008349" y="1135750"/>
            <a:ext cx="9684245" cy="108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Century Gothic" panose="020B0502020202020204" pitchFamily="34" charset="0"/>
              </a:rPr>
              <a:t>Git 2-way merging</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en-US" altLang="en-US" dirty="0">
                <a:latin typeface="Century Gothic" panose="020B0502020202020204" pitchFamily="34" charset="0"/>
              </a:rPr>
              <a:t>Git 3-way merging</a:t>
            </a:r>
            <a:endParaRPr kumimoji="0" lang="en-US" altLang="en-US" i="0" u="none" strike="noStrike" cap="none" normalizeH="0" baseline="0" dirty="0">
              <a:ln>
                <a:noFill/>
              </a:ln>
              <a:effectLst/>
              <a:latin typeface="Century Gothic" panose="020B0502020202020204" pitchFamily="34" charset="0"/>
            </a:endParaRPr>
          </a:p>
        </p:txBody>
      </p:sp>
      <p:sp>
        <p:nvSpPr>
          <p:cNvPr id="5" name="TextBox 4">
            <a:extLst>
              <a:ext uri="{FF2B5EF4-FFF2-40B4-BE49-F238E27FC236}">
                <a16:creationId xmlns:a16="http://schemas.microsoft.com/office/drawing/2014/main" id="{632CC7C1-6783-C282-C13A-08DE01D5E6D9}"/>
              </a:ext>
            </a:extLst>
          </p:cNvPr>
          <p:cNvSpPr txBox="1"/>
          <p:nvPr/>
        </p:nvSpPr>
        <p:spPr>
          <a:xfrm>
            <a:off x="922103" y="2550874"/>
            <a:ext cx="10461663" cy="10166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b="1" dirty="0">
                <a:solidFill>
                  <a:srgbClr val="202124"/>
                </a:solidFill>
                <a:latin typeface="Century Gothic" panose="020B0502020202020204" pitchFamily="34" charset="0"/>
              </a:rPr>
              <a:t>2-way merge: </a:t>
            </a:r>
            <a:r>
              <a:rPr lang="en-US" b="0" i="0" dirty="0">
                <a:solidFill>
                  <a:srgbClr val="202124"/>
                </a:solidFill>
                <a:effectLst/>
                <a:latin typeface="Century Gothic" panose="020B0502020202020204" pitchFamily="34" charset="0"/>
              </a:rPr>
              <a:t>A two-way merge is </a:t>
            </a:r>
            <a:r>
              <a:rPr lang="en-US" i="0" dirty="0">
                <a:solidFill>
                  <a:srgbClr val="202124"/>
                </a:solidFill>
                <a:effectLst/>
                <a:latin typeface="Century Gothic" panose="020B0502020202020204" pitchFamily="34" charset="0"/>
              </a:rPr>
              <a:t>a simple case where merging involves only two snapshot.</a:t>
            </a:r>
            <a:endParaRPr lang="en-IN" dirty="0"/>
          </a:p>
        </p:txBody>
      </p:sp>
      <p:pic>
        <p:nvPicPr>
          <p:cNvPr id="7" name="Picture 6">
            <a:extLst>
              <a:ext uri="{FF2B5EF4-FFF2-40B4-BE49-F238E27FC236}">
                <a16:creationId xmlns:a16="http://schemas.microsoft.com/office/drawing/2014/main" id="{73A58B20-A844-BD58-6994-3BAD09309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184" y="3171825"/>
            <a:ext cx="8191500" cy="3686175"/>
          </a:xfrm>
          <a:prstGeom prst="rect">
            <a:avLst/>
          </a:prstGeom>
        </p:spPr>
      </p:pic>
    </p:spTree>
    <p:extLst>
      <p:ext uri="{BB962C8B-B14F-4D97-AF65-F5344CB8AC3E}">
        <p14:creationId xmlns:p14="http://schemas.microsoft.com/office/powerpoint/2010/main" val="41167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2CC7C1-6783-C282-C13A-08DE01D5E6D9}"/>
              </a:ext>
            </a:extLst>
          </p:cNvPr>
          <p:cNvSpPr txBox="1"/>
          <p:nvPr/>
        </p:nvSpPr>
        <p:spPr>
          <a:xfrm>
            <a:off x="870732" y="691252"/>
            <a:ext cx="10204810" cy="142468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202124"/>
                </a:solidFill>
                <a:latin typeface="Century Gothic" panose="020B0502020202020204" pitchFamily="34" charset="0"/>
              </a:rPr>
              <a:t>3-way merge: </a:t>
            </a:r>
            <a:r>
              <a:rPr lang="en-US" b="0" i="0" dirty="0">
                <a:solidFill>
                  <a:srgbClr val="292929"/>
                </a:solidFill>
                <a:effectLst/>
                <a:latin typeface="Century Gothic" panose="020B0502020202020204" pitchFamily="34" charset="0"/>
              </a:rPr>
              <a:t>A three-way merge involves three snapshots. Two are the ones that are involved in a two-way merge, and the third one is the base file or the common ancestor with which these two files will be compared.</a:t>
            </a:r>
            <a:endParaRPr lang="en-IN" dirty="0">
              <a:latin typeface="Century Gothic" panose="020B0502020202020204" pitchFamily="34" charset="0"/>
            </a:endParaRPr>
          </a:p>
        </p:txBody>
      </p:sp>
      <p:pic>
        <p:nvPicPr>
          <p:cNvPr id="6" name="Picture 5">
            <a:extLst>
              <a:ext uri="{FF2B5EF4-FFF2-40B4-BE49-F238E27FC236}">
                <a16:creationId xmlns:a16="http://schemas.microsoft.com/office/drawing/2014/main" id="{05C14A05-1A5B-49D4-354F-22BF32999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429" y="2537717"/>
            <a:ext cx="8035416" cy="3413274"/>
          </a:xfrm>
          <a:prstGeom prst="rect">
            <a:avLst/>
          </a:prstGeom>
        </p:spPr>
      </p:pic>
    </p:spTree>
    <p:extLst>
      <p:ext uri="{BB962C8B-B14F-4D97-AF65-F5344CB8AC3E}">
        <p14:creationId xmlns:p14="http://schemas.microsoft.com/office/powerpoint/2010/main" val="32572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0732" y="480821"/>
            <a:ext cx="9146571" cy="1009187"/>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remote: </a:t>
            </a:r>
            <a:r>
              <a:rPr lang="en-US" b="0" i="0" dirty="0">
                <a:effectLst/>
                <a:latin typeface="Century Gothic" panose="020B0502020202020204" pitchFamily="34" charset="0"/>
              </a:rPr>
              <a:t>This command is used to connect your local repository to the remote server.</a:t>
            </a:r>
            <a:endParaRPr lang="en-US" sz="2400" i="0" dirty="0">
              <a:effectLst/>
              <a:latin typeface="Century Gothic" panose="020B0502020202020204" pitchFamily="34" charset="0"/>
            </a:endParaRPr>
          </a:p>
        </p:txBody>
      </p:sp>
      <p:sp>
        <p:nvSpPr>
          <p:cNvPr id="6" name="TextBox 5">
            <a:extLst>
              <a:ext uri="{FF2B5EF4-FFF2-40B4-BE49-F238E27FC236}">
                <a16:creationId xmlns:a16="http://schemas.microsoft.com/office/drawing/2014/main" id="{35718927-6B13-9935-9447-8705FB177CF6}"/>
              </a:ext>
            </a:extLst>
          </p:cNvPr>
          <p:cNvSpPr txBox="1"/>
          <p:nvPr/>
        </p:nvSpPr>
        <p:spPr>
          <a:xfrm>
            <a:off x="870731" y="2420198"/>
            <a:ext cx="10697969" cy="574901"/>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git push: </a:t>
            </a:r>
          </a:p>
        </p:txBody>
      </p:sp>
      <p:sp>
        <p:nvSpPr>
          <p:cNvPr id="8" name="TextBox 7">
            <a:extLst>
              <a:ext uri="{FF2B5EF4-FFF2-40B4-BE49-F238E27FC236}">
                <a16:creationId xmlns:a16="http://schemas.microsoft.com/office/drawing/2014/main" id="{62D4B791-CFDC-A34F-51DD-EFFE7765BF30}"/>
              </a:ext>
            </a:extLst>
          </p:cNvPr>
          <p:cNvSpPr txBox="1"/>
          <p:nvPr/>
        </p:nvSpPr>
        <p:spPr>
          <a:xfrm>
            <a:off x="2391595" y="3761878"/>
            <a:ext cx="5957582"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entury Gothic" panose="020B0502020202020204" pitchFamily="34" charset="0"/>
              </a:rPr>
              <a:t>$</a:t>
            </a:r>
            <a:r>
              <a:rPr kumimoji="0" lang="en-US" altLang="en-US" sz="3200" b="1" i="0" u="none" strike="noStrike" cap="none" normalizeH="0" baseline="0" dirty="0">
                <a:ln>
                  <a:noFill/>
                </a:ln>
                <a:effectLst/>
                <a:latin typeface="Century Gothic" panose="020B0502020202020204" pitchFamily="34" charset="0"/>
              </a:rPr>
              <a:t> </a:t>
            </a:r>
            <a:r>
              <a:rPr kumimoji="0" lang="en-US" altLang="en-US" b="1" i="0" u="none" strike="noStrike" cap="none" normalizeH="0" baseline="0" dirty="0">
                <a:ln>
                  <a:noFill/>
                </a:ln>
                <a:effectLst/>
                <a:latin typeface="Century Gothic" panose="020B0502020202020204" pitchFamily="34" charset="0"/>
              </a:rPr>
              <a:t>git push &lt;variable name&gt; master</a:t>
            </a:r>
            <a:r>
              <a:rPr kumimoji="0" lang="en-US" altLang="en-US" sz="1600" b="1" i="0" u="none" strike="noStrike" cap="none" normalizeH="0" baseline="0" dirty="0">
                <a:ln>
                  <a:noFill/>
                </a:ln>
                <a:effectLst/>
                <a:latin typeface="Century Gothic" panose="020B0502020202020204" pitchFamily="34" charset="0"/>
              </a:rPr>
              <a:t> </a:t>
            </a:r>
            <a:endParaRPr kumimoji="0" lang="en-US" altLang="en-US" sz="4400" b="1" i="0" u="none" strike="noStrike" cap="none" normalizeH="0" baseline="0" dirty="0">
              <a:ln>
                <a:noFill/>
              </a:ln>
              <a:effectLst/>
              <a:latin typeface="Century Gothic" panose="020B0502020202020204" pitchFamily="34" charset="0"/>
            </a:endParaRPr>
          </a:p>
        </p:txBody>
      </p:sp>
      <p:sp>
        <p:nvSpPr>
          <p:cNvPr id="4" name="Rectangle 2">
            <a:extLst>
              <a:ext uri="{FF2B5EF4-FFF2-40B4-BE49-F238E27FC236}">
                <a16:creationId xmlns:a16="http://schemas.microsoft.com/office/drawing/2014/main" id="{B88A9B50-77A3-C91D-D1A6-421763E96419}"/>
              </a:ext>
            </a:extLst>
          </p:cNvPr>
          <p:cNvSpPr>
            <a:spLocks noChangeArrowheads="1"/>
          </p:cNvSpPr>
          <p:nvPr/>
        </p:nvSpPr>
        <p:spPr bwMode="auto">
          <a:xfrm>
            <a:off x="2587146" y="1667702"/>
            <a:ext cx="6130956"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entury Gothic" panose="020B0502020202020204" pitchFamily="34" charset="0"/>
              </a:rPr>
              <a:t>$</a:t>
            </a:r>
            <a:r>
              <a:rPr kumimoji="0" lang="en-US" altLang="en-US" sz="2800" b="1" i="0" u="none" strike="noStrike" cap="none" normalizeH="0" baseline="0" dirty="0">
                <a:ln>
                  <a:noFill/>
                </a:ln>
                <a:effectLst/>
                <a:latin typeface="Century Gothic" panose="020B0502020202020204" pitchFamily="34" charset="0"/>
              </a:rPr>
              <a:t> </a:t>
            </a:r>
            <a:r>
              <a:rPr kumimoji="0" lang="en-US" altLang="en-US" b="1" i="0" u="none" strike="noStrike" cap="none" normalizeH="0" baseline="0" dirty="0">
                <a:ln>
                  <a:noFill/>
                </a:ln>
                <a:effectLst/>
                <a:latin typeface="Century Gothic" panose="020B0502020202020204" pitchFamily="34" charset="0"/>
              </a:rPr>
              <a:t>git remote &lt;variable name&gt; &lt;URL&gt;</a:t>
            </a:r>
            <a:r>
              <a:rPr kumimoji="0" lang="en-US" altLang="en-US" sz="1400" b="1" i="0" u="none" strike="noStrike" cap="none" normalizeH="0" baseline="0" dirty="0">
                <a:ln>
                  <a:noFill/>
                </a:ln>
                <a:effectLst/>
                <a:latin typeface="Century Gothic" panose="020B0502020202020204" pitchFamily="34" charset="0"/>
              </a:rPr>
              <a:t> </a:t>
            </a:r>
            <a:endParaRPr kumimoji="0" lang="en-US" altLang="en-US" sz="4000" b="1" i="0" u="none" strike="noStrike" cap="none" normalizeH="0" baseline="0" dirty="0">
              <a:ln>
                <a:noFill/>
              </a:ln>
              <a:effectLst/>
              <a:latin typeface="Century Gothic" panose="020B0502020202020204" pitchFamily="34" charset="0"/>
            </a:endParaRPr>
          </a:p>
        </p:txBody>
      </p:sp>
      <p:sp>
        <p:nvSpPr>
          <p:cNvPr id="5" name="TextBox 4">
            <a:extLst>
              <a:ext uri="{FF2B5EF4-FFF2-40B4-BE49-F238E27FC236}">
                <a16:creationId xmlns:a16="http://schemas.microsoft.com/office/drawing/2014/main" id="{93AA66B8-DCF9-8D9B-947D-5A1F0A30050E}"/>
              </a:ext>
            </a:extLst>
          </p:cNvPr>
          <p:cNvSpPr txBox="1"/>
          <p:nvPr/>
        </p:nvSpPr>
        <p:spPr>
          <a:xfrm>
            <a:off x="1086492" y="4712456"/>
            <a:ext cx="8272412" cy="369332"/>
          </a:xfrm>
          <a:prstGeom prst="rect">
            <a:avLst/>
          </a:prstGeom>
          <a:noFill/>
        </p:spPr>
        <p:txBody>
          <a:bodyPr wrap="square">
            <a:spAutoFit/>
          </a:bodyPr>
          <a:lstStyle/>
          <a:p>
            <a:r>
              <a:rPr lang="en-US" dirty="0">
                <a:latin typeface="Century Gothic" panose="020B0502020202020204" pitchFamily="34" charset="0"/>
              </a:rPr>
              <a:t>This command sends the branch commits to your remote repository.</a:t>
            </a:r>
            <a:endParaRPr lang="en-IN" dirty="0">
              <a:latin typeface="Century Gothic" panose="020B0502020202020204" pitchFamily="34" charset="0"/>
            </a:endParaRPr>
          </a:p>
        </p:txBody>
      </p:sp>
      <p:sp>
        <p:nvSpPr>
          <p:cNvPr id="7" name="TextBox 6">
            <a:extLst>
              <a:ext uri="{FF2B5EF4-FFF2-40B4-BE49-F238E27FC236}">
                <a16:creationId xmlns:a16="http://schemas.microsoft.com/office/drawing/2014/main" id="{A472C81A-9147-B98F-3547-C4AFD8CE0C6F}"/>
              </a:ext>
            </a:extLst>
          </p:cNvPr>
          <p:cNvSpPr txBox="1"/>
          <p:nvPr/>
        </p:nvSpPr>
        <p:spPr>
          <a:xfrm>
            <a:off x="2391595" y="5303754"/>
            <a:ext cx="5957582"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entury Gothic" panose="020B0502020202020204" pitchFamily="34" charset="0"/>
              </a:rPr>
              <a:t>$</a:t>
            </a:r>
            <a:r>
              <a:rPr kumimoji="0" lang="en-US" altLang="en-US" sz="3200" b="1" i="0" u="none" strike="noStrike" cap="none" normalizeH="0" baseline="0" dirty="0">
                <a:ln>
                  <a:noFill/>
                </a:ln>
                <a:effectLst/>
                <a:latin typeface="Century Gothic" panose="020B0502020202020204" pitchFamily="34" charset="0"/>
              </a:rPr>
              <a:t> </a:t>
            </a:r>
            <a:r>
              <a:rPr kumimoji="0" lang="en-US" altLang="en-US" b="1" i="0" u="none" strike="noStrike" cap="none" normalizeH="0" baseline="0" dirty="0">
                <a:ln>
                  <a:noFill/>
                </a:ln>
                <a:effectLst/>
                <a:latin typeface="Century Gothic" panose="020B0502020202020204" pitchFamily="34" charset="0"/>
              </a:rPr>
              <a:t>git push &lt;variable name&gt; &lt;branch&gt;</a:t>
            </a:r>
            <a:r>
              <a:rPr kumimoji="0" lang="en-US" altLang="en-US" sz="1600" b="1" i="0" u="none" strike="noStrike" cap="none" normalizeH="0" baseline="0" dirty="0">
                <a:ln>
                  <a:noFill/>
                </a:ln>
                <a:effectLst/>
                <a:latin typeface="Century Gothic" panose="020B0502020202020204" pitchFamily="34" charset="0"/>
              </a:rPr>
              <a:t> </a:t>
            </a:r>
            <a:endParaRPr kumimoji="0" lang="en-US" altLang="en-US" sz="4400" b="1" i="0" u="none" strike="noStrike" cap="none" normalizeH="0" baseline="0" dirty="0">
              <a:ln>
                <a:noFill/>
              </a:ln>
              <a:effectLst/>
              <a:latin typeface="Century Gothic" panose="020B0502020202020204" pitchFamily="34" charset="0"/>
            </a:endParaRPr>
          </a:p>
        </p:txBody>
      </p:sp>
      <p:sp>
        <p:nvSpPr>
          <p:cNvPr id="11" name="TextBox 10">
            <a:extLst>
              <a:ext uri="{FF2B5EF4-FFF2-40B4-BE49-F238E27FC236}">
                <a16:creationId xmlns:a16="http://schemas.microsoft.com/office/drawing/2014/main" id="{F9936627-57EB-F400-4807-A3625027513B}"/>
              </a:ext>
            </a:extLst>
          </p:cNvPr>
          <p:cNvSpPr txBox="1"/>
          <p:nvPr/>
        </p:nvSpPr>
        <p:spPr>
          <a:xfrm>
            <a:off x="1086492" y="3171491"/>
            <a:ext cx="10697969" cy="455189"/>
          </a:xfrm>
          <a:prstGeom prst="rect">
            <a:avLst/>
          </a:prstGeom>
          <a:noFill/>
        </p:spPr>
        <p:txBody>
          <a:bodyPr wrap="square">
            <a:spAutoFit/>
          </a:bodyPr>
          <a:lstStyle/>
          <a:p>
            <a:pPr algn="l">
              <a:lnSpc>
                <a:spcPct val="150000"/>
              </a:lnSpc>
            </a:pPr>
            <a:r>
              <a:rPr lang="en-US" b="0" i="0" dirty="0">
                <a:effectLst/>
                <a:latin typeface="Century Gothic" panose="020B0502020202020204" pitchFamily="34" charset="0"/>
              </a:rPr>
              <a:t>This command sends the committed changes of the master branch to your remote repository.</a:t>
            </a:r>
            <a:endParaRPr lang="en-US" sz="2400" b="0" i="0" dirty="0">
              <a:effectLst/>
              <a:latin typeface="Century Gothic" panose="020B0502020202020204" pitchFamily="34" charset="0"/>
            </a:endParaRPr>
          </a:p>
        </p:txBody>
      </p:sp>
    </p:spTree>
    <p:extLst>
      <p:ext uri="{BB962C8B-B14F-4D97-AF65-F5344CB8AC3E}">
        <p14:creationId xmlns:p14="http://schemas.microsoft.com/office/powerpoint/2010/main" val="238538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4164907" y="244516"/>
            <a:ext cx="3336962" cy="575863"/>
          </a:xfrm>
          <a:prstGeom prst="rect">
            <a:avLst/>
          </a:prstGeom>
          <a:noFill/>
        </p:spPr>
        <p:txBody>
          <a:bodyPr wrap="square">
            <a:spAutoFit/>
          </a:bodyPr>
          <a:lstStyle/>
          <a:p>
            <a:pPr algn="l">
              <a:lnSpc>
                <a:spcPct val="150000"/>
              </a:lnSpc>
            </a:pPr>
            <a:r>
              <a:rPr lang="en-IN" sz="2400" b="1" dirty="0">
                <a:latin typeface="Century Gothic" panose="020B0502020202020204" pitchFamily="34" charset="0"/>
              </a:rPr>
              <a:t>Git Fetch vs Git Pull</a:t>
            </a:r>
            <a:endParaRPr lang="en-US" sz="2400" i="0" dirty="0">
              <a:effectLst/>
              <a:latin typeface="Century Gothic" panose="020B0502020202020204" pitchFamily="34" charset="0"/>
            </a:endParaRPr>
          </a:p>
        </p:txBody>
      </p:sp>
      <p:pic>
        <p:nvPicPr>
          <p:cNvPr id="9" name="Picture 8">
            <a:extLst>
              <a:ext uri="{FF2B5EF4-FFF2-40B4-BE49-F238E27FC236}">
                <a16:creationId xmlns:a16="http://schemas.microsoft.com/office/drawing/2014/main" id="{3D8EE2EE-3546-4D1B-25C2-4F37BD6BA352}"/>
              </a:ext>
            </a:extLst>
          </p:cNvPr>
          <p:cNvPicPr>
            <a:picLocks noChangeAspect="1"/>
          </p:cNvPicPr>
          <p:nvPr/>
        </p:nvPicPr>
        <p:blipFill>
          <a:blip r:embed="rId2"/>
          <a:stretch>
            <a:fillRect/>
          </a:stretch>
        </p:blipFill>
        <p:spPr>
          <a:xfrm>
            <a:off x="1600982" y="820379"/>
            <a:ext cx="8731941" cy="5510040"/>
          </a:xfrm>
          <a:prstGeom prst="rect">
            <a:avLst/>
          </a:prstGeom>
        </p:spPr>
      </p:pic>
    </p:spTree>
    <p:extLst>
      <p:ext uri="{BB962C8B-B14F-4D97-AF65-F5344CB8AC3E}">
        <p14:creationId xmlns:p14="http://schemas.microsoft.com/office/powerpoint/2010/main" val="193659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77145" y="958551"/>
            <a:ext cx="9146571" cy="1009187"/>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Delete files: </a:t>
            </a:r>
            <a:r>
              <a:rPr lang="en-US" dirty="0">
                <a:latin typeface="Century Gothic" panose="020B0502020202020204" pitchFamily="34" charset="0"/>
              </a:rPr>
              <a:t>It is not enough to delete the file in your working directory. You must commit the change.</a:t>
            </a:r>
            <a:endParaRPr lang="en-US" sz="2400" i="0" dirty="0">
              <a:effectLst/>
              <a:latin typeface="Century Gothic" panose="020B0502020202020204" pitchFamily="34" charset="0"/>
            </a:endParaRPr>
          </a:p>
        </p:txBody>
      </p:sp>
      <p:sp>
        <p:nvSpPr>
          <p:cNvPr id="6" name="TextBox 5">
            <a:extLst>
              <a:ext uri="{FF2B5EF4-FFF2-40B4-BE49-F238E27FC236}">
                <a16:creationId xmlns:a16="http://schemas.microsoft.com/office/drawing/2014/main" id="{35718927-6B13-9935-9447-8705FB177CF6}"/>
              </a:ext>
            </a:extLst>
          </p:cNvPr>
          <p:cNvSpPr txBox="1"/>
          <p:nvPr/>
        </p:nvSpPr>
        <p:spPr>
          <a:xfrm>
            <a:off x="877145" y="3347649"/>
            <a:ext cx="8780125" cy="1008994"/>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IN" sz="2400" b="1" dirty="0">
                <a:latin typeface="Century Gothic" panose="020B0502020202020204" pitchFamily="34" charset="0"/>
              </a:rPr>
              <a:t>Move(Rename): </a:t>
            </a:r>
            <a:r>
              <a:rPr lang="en-IN" dirty="0">
                <a:latin typeface="Century Gothic" panose="020B0502020202020204" pitchFamily="34" charset="0"/>
              </a:rPr>
              <a:t>To move the files and rename we are using below command</a:t>
            </a:r>
            <a:r>
              <a:rPr lang="en-IN" b="1" dirty="0">
                <a:latin typeface="Century Gothic" panose="020B0502020202020204" pitchFamily="34" charset="0"/>
              </a:rPr>
              <a:t> </a:t>
            </a:r>
            <a:endParaRPr lang="en-IN" sz="2400" b="1" dirty="0">
              <a:latin typeface="Century Gothic" panose="020B0502020202020204" pitchFamily="34" charset="0"/>
            </a:endParaRPr>
          </a:p>
        </p:txBody>
      </p:sp>
      <p:sp>
        <p:nvSpPr>
          <p:cNvPr id="8" name="TextBox 7">
            <a:extLst>
              <a:ext uri="{FF2B5EF4-FFF2-40B4-BE49-F238E27FC236}">
                <a16:creationId xmlns:a16="http://schemas.microsoft.com/office/drawing/2014/main" id="{62D4B791-CFDC-A34F-51DD-EFFE7765BF30}"/>
              </a:ext>
            </a:extLst>
          </p:cNvPr>
          <p:cNvSpPr txBox="1"/>
          <p:nvPr/>
        </p:nvSpPr>
        <p:spPr>
          <a:xfrm>
            <a:off x="3250059" y="2195823"/>
            <a:ext cx="284594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rm &lt;file name&gt;</a:t>
            </a:r>
            <a:endParaRPr kumimoji="0" lang="en-US" altLang="en-US" sz="4800" b="1" i="0" u="none" strike="noStrike" cap="none" normalizeH="0" baseline="0" dirty="0">
              <a:ln>
                <a:noFill/>
              </a:ln>
              <a:effectLst/>
              <a:latin typeface="Century Gothic" panose="020B0502020202020204" pitchFamily="34" charset="0"/>
            </a:endParaRPr>
          </a:p>
        </p:txBody>
      </p:sp>
      <p:pic>
        <p:nvPicPr>
          <p:cNvPr id="9" name="Picture 8">
            <a:extLst>
              <a:ext uri="{FF2B5EF4-FFF2-40B4-BE49-F238E27FC236}">
                <a16:creationId xmlns:a16="http://schemas.microsoft.com/office/drawing/2014/main" id="{ADB420FE-96CA-19DE-43F8-8FE897678E4A}"/>
              </a:ext>
            </a:extLst>
          </p:cNvPr>
          <p:cNvPicPr>
            <a:picLocks noChangeAspect="1"/>
          </p:cNvPicPr>
          <p:nvPr/>
        </p:nvPicPr>
        <p:blipFill>
          <a:blip r:embed="rId2"/>
          <a:stretch>
            <a:fillRect/>
          </a:stretch>
        </p:blipFill>
        <p:spPr>
          <a:xfrm>
            <a:off x="9657270" y="1720987"/>
            <a:ext cx="1868200" cy="3646783"/>
          </a:xfrm>
          <a:prstGeom prst="rect">
            <a:avLst/>
          </a:prstGeom>
        </p:spPr>
      </p:pic>
      <p:sp>
        <p:nvSpPr>
          <p:cNvPr id="10" name="TextBox 9">
            <a:extLst>
              <a:ext uri="{FF2B5EF4-FFF2-40B4-BE49-F238E27FC236}">
                <a16:creationId xmlns:a16="http://schemas.microsoft.com/office/drawing/2014/main" id="{A3F01AEF-BC12-7BAA-826D-099DBF5A235A}"/>
              </a:ext>
            </a:extLst>
          </p:cNvPr>
          <p:cNvSpPr txBox="1"/>
          <p:nvPr/>
        </p:nvSpPr>
        <p:spPr>
          <a:xfrm>
            <a:off x="3366488" y="4317268"/>
            <a:ext cx="4167884"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Renaming  file1.txt  to file2.txt</a:t>
            </a:r>
            <a:endParaRPr kumimoji="0" lang="en-US" altLang="en-US" sz="4800" b="1" i="0" u="none" strike="noStrike" cap="none" normalizeH="0" baseline="0" dirty="0">
              <a:ln>
                <a:noFill/>
              </a:ln>
              <a:effectLst/>
              <a:latin typeface="Century Gothic" panose="020B0502020202020204" pitchFamily="34" charset="0"/>
            </a:endParaRPr>
          </a:p>
        </p:txBody>
      </p:sp>
      <p:pic>
        <p:nvPicPr>
          <p:cNvPr id="13" name="Picture 12">
            <a:extLst>
              <a:ext uri="{FF2B5EF4-FFF2-40B4-BE49-F238E27FC236}">
                <a16:creationId xmlns:a16="http://schemas.microsoft.com/office/drawing/2014/main" id="{AB6E52BB-A907-9091-2FFC-4E8223BFC7FF}"/>
              </a:ext>
            </a:extLst>
          </p:cNvPr>
          <p:cNvPicPr>
            <a:picLocks noChangeAspect="1"/>
          </p:cNvPicPr>
          <p:nvPr/>
        </p:nvPicPr>
        <p:blipFill>
          <a:blip r:embed="rId3"/>
          <a:stretch>
            <a:fillRect/>
          </a:stretch>
        </p:blipFill>
        <p:spPr>
          <a:xfrm>
            <a:off x="2065706" y="4717378"/>
            <a:ext cx="6769448" cy="1447874"/>
          </a:xfrm>
          <a:prstGeom prst="rect">
            <a:avLst/>
          </a:prstGeom>
        </p:spPr>
      </p:pic>
    </p:spTree>
    <p:extLst>
      <p:ext uri="{BB962C8B-B14F-4D97-AF65-F5344CB8AC3E}">
        <p14:creationId xmlns:p14="http://schemas.microsoft.com/office/powerpoint/2010/main" val="39610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930019" y="465391"/>
            <a:ext cx="10331961" cy="184018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Git Stash: </a:t>
            </a:r>
            <a:r>
              <a:rPr lang="en-US" b="0" i="0" dirty="0">
                <a:solidFill>
                  <a:srgbClr val="333333"/>
                </a:solidFill>
                <a:effectLst/>
                <a:latin typeface="Century Gothic" panose="020B0502020202020204" pitchFamily="34" charset="0"/>
              </a:rPr>
              <a:t>Sometimes you want to switch branches, but you are working on an incomplete part of your current project. You don't want to make a commitment of half-done work. Git stashing allows you to do so. The </a:t>
            </a:r>
            <a:r>
              <a:rPr lang="en-US" b="1" i="0" dirty="0">
                <a:solidFill>
                  <a:srgbClr val="333333"/>
                </a:solidFill>
                <a:effectLst/>
                <a:latin typeface="Century Gothic" panose="020B0502020202020204" pitchFamily="34" charset="0"/>
              </a:rPr>
              <a:t>git stash command</a:t>
            </a:r>
            <a:r>
              <a:rPr lang="en-US" b="0" i="0" dirty="0">
                <a:solidFill>
                  <a:srgbClr val="333333"/>
                </a:solidFill>
                <a:effectLst/>
                <a:latin typeface="Century Gothic" panose="020B0502020202020204" pitchFamily="34" charset="0"/>
              </a:rPr>
              <a:t> enables you to switch branches without committing to the current branch.</a:t>
            </a:r>
            <a:endParaRPr lang="en-US" sz="2400" i="0" dirty="0">
              <a:effectLst/>
              <a:latin typeface="Century Gothic" panose="020B0502020202020204" pitchFamily="34" charset="0"/>
            </a:endParaRPr>
          </a:p>
        </p:txBody>
      </p:sp>
      <p:sp>
        <p:nvSpPr>
          <p:cNvPr id="4" name="TextBox 3">
            <a:extLst>
              <a:ext uri="{FF2B5EF4-FFF2-40B4-BE49-F238E27FC236}">
                <a16:creationId xmlns:a16="http://schemas.microsoft.com/office/drawing/2014/main" id="{7B3A688C-D2A8-2429-5E4C-E598A615AA78}"/>
              </a:ext>
            </a:extLst>
          </p:cNvPr>
          <p:cNvSpPr txBox="1"/>
          <p:nvPr/>
        </p:nvSpPr>
        <p:spPr>
          <a:xfrm>
            <a:off x="700781" y="2494674"/>
            <a:ext cx="11022032" cy="377917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Century Gothic" panose="020B0502020202020204" pitchFamily="34" charset="0"/>
              </a:rPr>
              <a:t>Git stash: </a:t>
            </a:r>
            <a:r>
              <a:rPr lang="en-IN" dirty="0">
                <a:latin typeface="Century Gothic" panose="020B0502020202020204" pitchFamily="34" charset="0"/>
              </a:rPr>
              <a:t>The directory gets cleaned and we can switch to other branches and work on them.</a:t>
            </a: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save: </a:t>
            </a:r>
            <a:r>
              <a:rPr lang="en-US" b="0" i="0" dirty="0">
                <a:effectLst/>
                <a:latin typeface="Century Gothic" panose="020B0502020202020204" pitchFamily="34" charset="0"/>
              </a:rPr>
              <a:t>This command temporarily stores all the modified tracked files.</a:t>
            </a:r>
            <a:endParaRPr lang="en-IN" dirty="0">
              <a:latin typeface="Century Gothic" panose="020B0502020202020204" pitchFamily="34" charset="0"/>
            </a:endParaRP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list: </a:t>
            </a:r>
            <a:r>
              <a:rPr lang="en-US" b="0" i="0" dirty="0">
                <a:effectLst/>
                <a:latin typeface="Century Gothic" panose="020B0502020202020204" pitchFamily="34" charset="0"/>
              </a:rPr>
              <a:t>This command lists all stashed changesets.</a:t>
            </a:r>
            <a:endParaRPr lang="en-IN" dirty="0">
              <a:latin typeface="Century Gothic" panose="020B0502020202020204" pitchFamily="34" charset="0"/>
            </a:endParaRP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apply: </a:t>
            </a:r>
            <a:r>
              <a:rPr lang="en-IN" sz="1600" dirty="0">
                <a:latin typeface="Century Gothic" panose="020B0502020202020204" pitchFamily="34" charset="0"/>
              </a:rPr>
              <a:t>We can </a:t>
            </a:r>
            <a:r>
              <a:rPr lang="en-US" sz="1600" b="0" i="0" dirty="0">
                <a:solidFill>
                  <a:srgbClr val="333333"/>
                </a:solidFill>
                <a:effectLst/>
                <a:latin typeface="Century Gothic" panose="020B0502020202020204" pitchFamily="34" charset="0"/>
              </a:rPr>
              <a:t>re-apply the changes that you just stashed by using the git stash command.</a:t>
            </a:r>
            <a:endParaRPr lang="en-IN" dirty="0">
              <a:latin typeface="Century Gothic" panose="020B0502020202020204" pitchFamily="34" charset="0"/>
            </a:endParaRP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changes: </a:t>
            </a:r>
            <a:r>
              <a:rPr lang="en-IN" dirty="0">
                <a:latin typeface="Century Gothic" panose="020B0502020202020204" pitchFamily="34" charset="0"/>
              </a:rPr>
              <a:t>It </a:t>
            </a:r>
            <a:r>
              <a:rPr lang="en-US" b="0" i="0" dirty="0">
                <a:solidFill>
                  <a:srgbClr val="333333"/>
                </a:solidFill>
                <a:effectLst/>
                <a:latin typeface="Century Gothic" panose="020B0502020202020204" pitchFamily="34" charset="0"/>
              </a:rPr>
              <a:t>will show the file that is stashed and changes made on them.</a:t>
            </a:r>
            <a:endParaRPr lang="en-IN" dirty="0">
              <a:latin typeface="Century Gothic" panose="020B0502020202020204" pitchFamily="34" charset="0"/>
            </a:endParaRP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pop: </a:t>
            </a:r>
            <a:r>
              <a:rPr lang="en-US" b="0" i="0" dirty="0">
                <a:effectLst/>
                <a:latin typeface="Century Gothic" panose="020B0502020202020204" pitchFamily="34" charset="0"/>
              </a:rPr>
              <a:t>This command restores the most recently stashed files.</a:t>
            </a:r>
            <a:endParaRPr lang="en-IN" dirty="0">
              <a:latin typeface="Century Gothic" panose="020B0502020202020204" pitchFamily="34" charset="0"/>
            </a:endParaRP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drop: </a:t>
            </a:r>
            <a:r>
              <a:rPr lang="en-US" b="0" i="0" dirty="0">
                <a:effectLst/>
                <a:latin typeface="Century Gothic" panose="020B0502020202020204" pitchFamily="34" charset="0"/>
              </a:rPr>
              <a:t>This command discards the most recently stashed changeset.</a:t>
            </a:r>
            <a:endParaRPr lang="en-IN" dirty="0">
              <a:latin typeface="Century Gothic" panose="020B0502020202020204" pitchFamily="34" charset="0"/>
            </a:endParaRP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clear: </a:t>
            </a:r>
            <a:r>
              <a:rPr lang="en-US" dirty="0">
                <a:latin typeface="Century Gothic" panose="020B0502020202020204" pitchFamily="34" charset="0"/>
              </a:rPr>
              <a:t>I</a:t>
            </a:r>
            <a:r>
              <a:rPr lang="en-US" b="0" i="0" dirty="0">
                <a:effectLst/>
                <a:latin typeface="Century Gothic" panose="020B0502020202020204" pitchFamily="34" charset="0"/>
              </a:rPr>
              <a:t>t will delete all the stashes that exist in the repository.</a:t>
            </a:r>
            <a:endParaRPr lang="en-IN" dirty="0">
              <a:latin typeface="Century Gothic" panose="020B0502020202020204" pitchFamily="34" charset="0"/>
            </a:endParaRPr>
          </a:p>
          <a:p>
            <a:pPr marL="285750" indent="-285750">
              <a:lnSpc>
                <a:spcPct val="150000"/>
              </a:lnSpc>
              <a:buFont typeface="Arial" panose="020B0604020202020204" pitchFamily="34" charset="0"/>
              <a:buChar char="•"/>
            </a:pPr>
            <a:r>
              <a:rPr lang="en-IN" b="1" dirty="0">
                <a:latin typeface="Century Gothic" panose="020B0502020202020204" pitchFamily="34" charset="0"/>
              </a:rPr>
              <a:t>Git stash branch</a:t>
            </a:r>
            <a:r>
              <a:rPr lang="en-IN" dirty="0">
                <a:latin typeface="Century Gothic" panose="020B0502020202020204" pitchFamily="34" charset="0"/>
              </a:rPr>
              <a:t>: It </a:t>
            </a:r>
            <a:r>
              <a:rPr lang="en-US" b="0" i="0" dirty="0">
                <a:solidFill>
                  <a:srgbClr val="333333"/>
                </a:solidFill>
                <a:effectLst/>
                <a:latin typeface="Century Gothic" panose="020B0502020202020204" pitchFamily="34" charset="0"/>
              </a:rPr>
              <a:t>will create a new branch and transfer the stashed work to that.</a:t>
            </a:r>
            <a:endParaRPr lang="en-IN" dirty="0">
              <a:latin typeface="Century Gothic" panose="020B0502020202020204" pitchFamily="34" charset="0"/>
            </a:endParaRPr>
          </a:p>
        </p:txBody>
      </p:sp>
    </p:spTree>
    <p:extLst>
      <p:ext uri="{BB962C8B-B14F-4D97-AF65-F5344CB8AC3E}">
        <p14:creationId xmlns:p14="http://schemas.microsoft.com/office/powerpoint/2010/main" val="298173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930019" y="467443"/>
            <a:ext cx="10331961" cy="10168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Git Reset: </a:t>
            </a:r>
            <a:r>
              <a:rPr lang="en-US" b="0" i="0" dirty="0">
                <a:solidFill>
                  <a:srgbClr val="333333"/>
                </a:solidFill>
                <a:effectLst/>
                <a:latin typeface="Century Gothic" panose="020B0502020202020204" pitchFamily="34" charset="0"/>
              </a:rPr>
              <a:t>The term reset stands for undoing changes. The git reset command is used to reset the changes. The git reset command has three core forms of invocation.</a:t>
            </a:r>
            <a:endParaRPr lang="en-US" sz="2400" i="0" dirty="0">
              <a:effectLst/>
              <a:latin typeface="Century Gothic" panose="020B0502020202020204" pitchFamily="34" charset="0"/>
            </a:endParaRPr>
          </a:p>
        </p:txBody>
      </p:sp>
      <p:sp>
        <p:nvSpPr>
          <p:cNvPr id="5" name="TextBox 4">
            <a:extLst>
              <a:ext uri="{FF2B5EF4-FFF2-40B4-BE49-F238E27FC236}">
                <a16:creationId xmlns:a16="http://schemas.microsoft.com/office/drawing/2014/main" id="{F84CFC36-2663-3516-425A-1E0BEA29900E}"/>
              </a:ext>
            </a:extLst>
          </p:cNvPr>
          <p:cNvSpPr txBox="1"/>
          <p:nvPr/>
        </p:nvSpPr>
        <p:spPr>
          <a:xfrm>
            <a:off x="1281699" y="2733597"/>
            <a:ext cx="2098497" cy="194938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800" b="1" dirty="0">
                <a:latin typeface="Century Gothic" panose="020B0502020202020204" pitchFamily="34" charset="0"/>
              </a:rPr>
              <a:t>Soft</a:t>
            </a:r>
          </a:p>
          <a:p>
            <a:pPr marL="285750" indent="-285750">
              <a:lnSpc>
                <a:spcPct val="150000"/>
              </a:lnSpc>
              <a:buFont typeface="Arial" panose="020B0604020202020204" pitchFamily="34" charset="0"/>
              <a:buChar char="•"/>
            </a:pPr>
            <a:r>
              <a:rPr lang="en-IN" sz="2800" b="1" dirty="0">
                <a:latin typeface="Century Gothic" panose="020B0502020202020204" pitchFamily="34" charset="0"/>
              </a:rPr>
              <a:t>Mixed</a:t>
            </a:r>
          </a:p>
          <a:p>
            <a:pPr marL="285750" indent="-285750">
              <a:lnSpc>
                <a:spcPct val="150000"/>
              </a:lnSpc>
              <a:buFont typeface="Arial" panose="020B0604020202020204" pitchFamily="34" charset="0"/>
              <a:buChar char="•"/>
            </a:pPr>
            <a:r>
              <a:rPr lang="en-IN" sz="2800" b="1" dirty="0">
                <a:latin typeface="Century Gothic" panose="020B0502020202020204" pitchFamily="34" charset="0"/>
              </a:rPr>
              <a:t>Hard</a:t>
            </a:r>
          </a:p>
        </p:txBody>
      </p:sp>
      <p:pic>
        <p:nvPicPr>
          <p:cNvPr id="9" name="Picture 8">
            <a:extLst>
              <a:ext uri="{FF2B5EF4-FFF2-40B4-BE49-F238E27FC236}">
                <a16:creationId xmlns:a16="http://schemas.microsoft.com/office/drawing/2014/main" id="{5CD31121-F47C-BDF9-D4CE-78DEAEDE7FCA}"/>
              </a:ext>
            </a:extLst>
          </p:cNvPr>
          <p:cNvPicPr>
            <a:picLocks noChangeAspect="1"/>
          </p:cNvPicPr>
          <p:nvPr/>
        </p:nvPicPr>
        <p:blipFill>
          <a:blip r:embed="rId2"/>
          <a:stretch>
            <a:fillRect/>
          </a:stretch>
        </p:blipFill>
        <p:spPr>
          <a:xfrm>
            <a:off x="3624848" y="2076052"/>
            <a:ext cx="6310264" cy="4412969"/>
          </a:xfrm>
          <a:prstGeom prst="rect">
            <a:avLst/>
          </a:prstGeom>
        </p:spPr>
      </p:pic>
      <p:sp>
        <p:nvSpPr>
          <p:cNvPr id="10" name="TextBox 9">
            <a:extLst>
              <a:ext uri="{FF2B5EF4-FFF2-40B4-BE49-F238E27FC236}">
                <a16:creationId xmlns:a16="http://schemas.microsoft.com/office/drawing/2014/main" id="{2C7C0473-8529-46D5-49EE-C94DC75E50D3}"/>
              </a:ext>
            </a:extLst>
          </p:cNvPr>
          <p:cNvSpPr txBox="1"/>
          <p:nvPr/>
        </p:nvSpPr>
        <p:spPr>
          <a:xfrm>
            <a:off x="5685034" y="1330148"/>
            <a:ext cx="318156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reset</a:t>
            </a:r>
            <a:endParaRPr kumimoji="0" lang="en-US" altLang="en-US" sz="4800" b="1" i="0" u="none" strike="noStrike" cap="none" normalizeH="0" baseline="0" dirty="0">
              <a:ln>
                <a:noFill/>
              </a:ln>
              <a:effectLst/>
              <a:latin typeface="Century Gothic" panose="020B0502020202020204" pitchFamily="34" charset="0"/>
            </a:endParaRPr>
          </a:p>
        </p:txBody>
      </p:sp>
    </p:spTree>
    <p:extLst>
      <p:ext uri="{BB962C8B-B14F-4D97-AF65-F5344CB8AC3E}">
        <p14:creationId xmlns:p14="http://schemas.microsoft.com/office/powerpoint/2010/main" val="104492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8ED626-C8B4-C7CE-4A15-92F95B82C770}"/>
              </a:ext>
            </a:extLst>
          </p:cNvPr>
          <p:cNvSpPr txBox="1"/>
          <p:nvPr/>
        </p:nvSpPr>
        <p:spPr>
          <a:xfrm>
            <a:off x="1374167" y="678363"/>
            <a:ext cx="7512978" cy="584775"/>
          </a:xfrm>
          <a:prstGeom prst="rect">
            <a:avLst/>
          </a:prstGeom>
          <a:noFill/>
        </p:spPr>
        <p:txBody>
          <a:bodyPr wrap="square">
            <a:spAutoFit/>
          </a:bodyPr>
          <a:lstStyle/>
          <a:p>
            <a:r>
              <a:rPr lang="en-IN" sz="3200" b="1" dirty="0">
                <a:latin typeface="Century Gothic" panose="020B0502020202020204" pitchFamily="34" charset="0"/>
              </a:rPr>
              <a:t>Benefits of SCM</a:t>
            </a:r>
          </a:p>
        </p:txBody>
      </p:sp>
      <p:sp>
        <p:nvSpPr>
          <p:cNvPr id="10" name="TextBox 9">
            <a:extLst>
              <a:ext uri="{FF2B5EF4-FFF2-40B4-BE49-F238E27FC236}">
                <a16:creationId xmlns:a16="http://schemas.microsoft.com/office/drawing/2014/main" id="{D916E18F-6C91-6406-9767-52977268FD02}"/>
              </a:ext>
            </a:extLst>
          </p:cNvPr>
          <p:cNvSpPr txBox="1"/>
          <p:nvPr/>
        </p:nvSpPr>
        <p:spPr>
          <a:xfrm>
            <a:off x="1111751" y="1417251"/>
            <a:ext cx="9819954" cy="1880451"/>
          </a:xfrm>
          <a:prstGeom prst="rect">
            <a:avLst/>
          </a:prstGeom>
          <a:noFill/>
        </p:spPr>
        <p:txBody>
          <a:bodyPr wrap="square">
            <a:spAutoFit/>
          </a:bodyPr>
          <a:lstStyle/>
          <a:p>
            <a:pPr algn="just">
              <a:lnSpc>
                <a:spcPct val="150000"/>
              </a:lnSpc>
              <a:buFont typeface="Arial" panose="020B0604020202020204" pitchFamily="34" charset="0"/>
              <a:buChar char="•"/>
            </a:pPr>
            <a:r>
              <a:rPr lang="en-US" sz="2000" i="0" dirty="0">
                <a:solidFill>
                  <a:srgbClr val="222222"/>
                </a:solidFill>
                <a:effectLst/>
                <a:latin typeface="Century Gothic" panose="020B0502020202020204" pitchFamily="34" charset="0"/>
              </a:rPr>
              <a:t> Work together in teams </a:t>
            </a:r>
          </a:p>
          <a:p>
            <a:pPr algn="just">
              <a:lnSpc>
                <a:spcPct val="150000"/>
              </a:lnSpc>
              <a:buFont typeface="Arial" panose="020B0604020202020204" pitchFamily="34" charset="0"/>
              <a:buChar char="•"/>
            </a:pPr>
            <a:r>
              <a:rPr lang="en-US" sz="2000" dirty="0">
                <a:solidFill>
                  <a:srgbClr val="222222"/>
                </a:solidFill>
                <a:latin typeface="Century Gothic" panose="020B0502020202020204" pitchFamily="34" charset="0"/>
              </a:rPr>
              <a:t> </a:t>
            </a:r>
            <a:r>
              <a:rPr lang="en-US" sz="2000" i="0" dirty="0">
                <a:solidFill>
                  <a:srgbClr val="222222"/>
                </a:solidFill>
                <a:effectLst/>
                <a:latin typeface="Century Gothic" panose="020B0502020202020204" pitchFamily="34" charset="0"/>
              </a:rPr>
              <a:t>Version history</a:t>
            </a:r>
            <a:endParaRPr lang="en-US" sz="2000" dirty="0">
              <a:solidFill>
                <a:srgbClr val="222222"/>
              </a:solidFill>
              <a:latin typeface="Century Gothic" panose="020B0502020202020204" pitchFamily="34" charset="0"/>
            </a:endParaRPr>
          </a:p>
          <a:p>
            <a:pPr algn="just">
              <a:lnSpc>
                <a:spcPct val="150000"/>
              </a:lnSpc>
              <a:buFont typeface="Arial" panose="020B0604020202020204" pitchFamily="34" charset="0"/>
              <a:buChar char="•"/>
            </a:pPr>
            <a:r>
              <a:rPr lang="en-US" sz="2000" i="0" dirty="0">
                <a:solidFill>
                  <a:srgbClr val="222222"/>
                </a:solidFill>
                <a:effectLst/>
                <a:latin typeface="Century Gothic" panose="020B0502020202020204" pitchFamily="34" charset="0"/>
              </a:rPr>
              <a:t> Generate release notes</a:t>
            </a:r>
          </a:p>
          <a:p>
            <a:pPr algn="just">
              <a:lnSpc>
                <a:spcPct val="150000"/>
              </a:lnSpc>
              <a:buFont typeface="Arial" panose="020B0604020202020204" pitchFamily="34" charset="0"/>
              <a:buChar char="•"/>
            </a:pPr>
            <a:r>
              <a:rPr lang="en-US" sz="2000" i="0" dirty="0">
                <a:solidFill>
                  <a:srgbClr val="222222"/>
                </a:solidFill>
                <a:effectLst/>
                <a:latin typeface="Century Gothic" panose="020B0502020202020204" pitchFamily="34" charset="0"/>
              </a:rPr>
              <a:t> Backup of code</a:t>
            </a:r>
          </a:p>
        </p:txBody>
      </p:sp>
      <p:sp>
        <p:nvSpPr>
          <p:cNvPr id="2" name="TextBox 1">
            <a:extLst>
              <a:ext uri="{FF2B5EF4-FFF2-40B4-BE49-F238E27FC236}">
                <a16:creationId xmlns:a16="http://schemas.microsoft.com/office/drawing/2014/main" id="{BBB455EB-1EC6-7445-5867-EBD41A8F138E}"/>
              </a:ext>
            </a:extLst>
          </p:cNvPr>
          <p:cNvSpPr txBox="1"/>
          <p:nvPr/>
        </p:nvSpPr>
        <p:spPr>
          <a:xfrm>
            <a:off x="1374167" y="3560299"/>
            <a:ext cx="7512978" cy="584775"/>
          </a:xfrm>
          <a:prstGeom prst="rect">
            <a:avLst/>
          </a:prstGeom>
          <a:noFill/>
        </p:spPr>
        <p:txBody>
          <a:bodyPr wrap="square">
            <a:spAutoFit/>
          </a:bodyPr>
          <a:lstStyle/>
          <a:p>
            <a:r>
              <a:rPr lang="en-IN" sz="3200" b="1" dirty="0">
                <a:latin typeface="Century Gothic" panose="020B0502020202020204" pitchFamily="34" charset="0"/>
              </a:rPr>
              <a:t>Version Control</a:t>
            </a:r>
          </a:p>
        </p:txBody>
      </p:sp>
      <p:sp>
        <p:nvSpPr>
          <p:cNvPr id="5" name="TextBox 4">
            <a:extLst>
              <a:ext uri="{FF2B5EF4-FFF2-40B4-BE49-F238E27FC236}">
                <a16:creationId xmlns:a16="http://schemas.microsoft.com/office/drawing/2014/main" id="{F208B10B-A17E-77E0-863D-5F2DC62FDF6F}"/>
              </a:ext>
            </a:extLst>
          </p:cNvPr>
          <p:cNvSpPr txBox="1"/>
          <p:nvPr/>
        </p:nvSpPr>
        <p:spPr>
          <a:xfrm>
            <a:off x="1029559" y="4296978"/>
            <a:ext cx="5741112" cy="2117183"/>
          </a:xfrm>
          <a:prstGeom prst="rect">
            <a:avLst/>
          </a:prstGeom>
          <a:noFill/>
        </p:spPr>
        <p:txBody>
          <a:bodyPr wrap="square">
            <a:spAutoFit/>
          </a:bodyPr>
          <a:lstStyle/>
          <a:p>
            <a:pPr algn="just">
              <a:lnSpc>
                <a:spcPct val="150000"/>
              </a:lnSpc>
            </a:pPr>
            <a:r>
              <a:rPr lang="en-US" dirty="0">
                <a:latin typeface="Century Gothic" panose="020B0502020202020204" pitchFamily="34" charset="0"/>
              </a:rPr>
              <a:t>Version control, also known as source control, is the practice of tracking and managing changes to software code. Version control systems are software tools that help software teams manage changes to source code over time.</a:t>
            </a:r>
            <a:endParaRPr lang="en-IN" dirty="0">
              <a:latin typeface="Century Gothic" panose="020B0502020202020204" pitchFamily="34" charset="0"/>
            </a:endParaRPr>
          </a:p>
        </p:txBody>
      </p:sp>
      <p:pic>
        <p:nvPicPr>
          <p:cNvPr id="8" name="Graphic 7">
            <a:extLst>
              <a:ext uri="{FF2B5EF4-FFF2-40B4-BE49-F238E27FC236}">
                <a16:creationId xmlns:a16="http://schemas.microsoft.com/office/drawing/2014/main" id="{ED8DB636-4821-A04E-3147-3763551026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69631" y="3984881"/>
            <a:ext cx="6262099" cy="2551805"/>
          </a:xfrm>
          <a:prstGeom prst="rect">
            <a:avLst/>
          </a:prstGeom>
        </p:spPr>
      </p:pic>
    </p:spTree>
    <p:extLst>
      <p:ext uri="{BB962C8B-B14F-4D97-AF65-F5344CB8AC3E}">
        <p14:creationId xmlns:p14="http://schemas.microsoft.com/office/powerpoint/2010/main" val="366410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930019" y="465391"/>
            <a:ext cx="10331961" cy="101886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 soft: </a:t>
            </a:r>
            <a:r>
              <a:rPr lang="en-US" dirty="0">
                <a:latin typeface="Century Gothic" panose="020B0502020202020204" pitchFamily="34" charset="0"/>
              </a:rPr>
              <a:t>When the --soft argument is passed, the ref pointers are updated and the reset stops there. The Staging Index and the Working Directory are left untouched.</a:t>
            </a:r>
            <a:endParaRPr lang="en-IN" dirty="0">
              <a:latin typeface="Century Gothic" panose="020B0502020202020204" pitchFamily="34" charset="0"/>
            </a:endParaRPr>
          </a:p>
        </p:txBody>
      </p:sp>
      <p:sp>
        <p:nvSpPr>
          <p:cNvPr id="10" name="TextBox 9">
            <a:extLst>
              <a:ext uri="{FF2B5EF4-FFF2-40B4-BE49-F238E27FC236}">
                <a16:creationId xmlns:a16="http://schemas.microsoft.com/office/drawing/2014/main" id="{36BC8BBB-5E1D-3FEA-E5EA-827C554DD588}"/>
              </a:ext>
            </a:extLst>
          </p:cNvPr>
          <p:cNvSpPr txBox="1"/>
          <p:nvPr/>
        </p:nvSpPr>
        <p:spPr>
          <a:xfrm>
            <a:off x="930019" y="2224653"/>
            <a:ext cx="10331961" cy="143436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 mixed: </a:t>
            </a:r>
            <a:r>
              <a:rPr lang="en-US" dirty="0">
                <a:latin typeface="Century Gothic" panose="020B0502020202020204" pitchFamily="34" charset="0"/>
              </a:rPr>
              <a:t>This is the default operating mode. The ref pointers are updated. The Staging Index is reset to the state of the specified commit. Any changes that have been undone from the Staging Index are moved to the Working Directory.</a:t>
            </a:r>
            <a:endParaRPr lang="en-IN" dirty="0">
              <a:latin typeface="Century Gothic" panose="020B0502020202020204" pitchFamily="34" charset="0"/>
            </a:endParaRPr>
          </a:p>
        </p:txBody>
      </p:sp>
      <p:sp>
        <p:nvSpPr>
          <p:cNvPr id="11" name="TextBox 10">
            <a:extLst>
              <a:ext uri="{FF2B5EF4-FFF2-40B4-BE49-F238E27FC236}">
                <a16:creationId xmlns:a16="http://schemas.microsoft.com/office/drawing/2014/main" id="{AB52C717-10D6-B49E-6FF8-DA890B08DF8C}"/>
              </a:ext>
            </a:extLst>
          </p:cNvPr>
          <p:cNvSpPr txBox="1"/>
          <p:nvPr/>
        </p:nvSpPr>
        <p:spPr>
          <a:xfrm>
            <a:off x="3548009" y="3625002"/>
            <a:ext cx="381856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reset –mixed head~1</a:t>
            </a:r>
            <a:endParaRPr kumimoji="0" lang="en-US" altLang="en-US" sz="4800" b="1" i="0" u="none" strike="noStrike" cap="none" normalizeH="0" baseline="0" dirty="0">
              <a:ln>
                <a:noFill/>
              </a:ln>
              <a:effectLst/>
              <a:latin typeface="Century Gothic" panose="020B0502020202020204" pitchFamily="34" charset="0"/>
            </a:endParaRPr>
          </a:p>
        </p:txBody>
      </p:sp>
      <p:sp>
        <p:nvSpPr>
          <p:cNvPr id="12" name="TextBox 11">
            <a:extLst>
              <a:ext uri="{FF2B5EF4-FFF2-40B4-BE49-F238E27FC236}">
                <a16:creationId xmlns:a16="http://schemas.microsoft.com/office/drawing/2014/main" id="{EF9F377E-DBA1-30D3-EA2D-D49B1594EBE7}"/>
              </a:ext>
            </a:extLst>
          </p:cNvPr>
          <p:cNvSpPr txBox="1"/>
          <p:nvPr/>
        </p:nvSpPr>
        <p:spPr>
          <a:xfrm>
            <a:off x="1041322" y="4342185"/>
            <a:ext cx="10331961" cy="143436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 hard: </a:t>
            </a:r>
            <a:r>
              <a:rPr lang="en-US" dirty="0">
                <a:latin typeface="Century Gothic" panose="020B0502020202020204" pitchFamily="34" charset="0"/>
              </a:rPr>
              <a:t>This is the most direct and frequently used option. When passed --hard The Commit History ref pointers are updated to the specified commit. Then, the Staging Index and Working Directory are reset to match that of the specified commit</a:t>
            </a:r>
            <a:endParaRPr lang="en-IN" dirty="0">
              <a:latin typeface="Century Gothic" panose="020B0502020202020204" pitchFamily="34" charset="0"/>
            </a:endParaRPr>
          </a:p>
        </p:txBody>
      </p:sp>
      <p:sp>
        <p:nvSpPr>
          <p:cNvPr id="16" name="TextBox 15">
            <a:extLst>
              <a:ext uri="{FF2B5EF4-FFF2-40B4-BE49-F238E27FC236}">
                <a16:creationId xmlns:a16="http://schemas.microsoft.com/office/drawing/2014/main" id="{B31D4917-0CEB-D767-B4E9-6FA9C070D8EE}"/>
              </a:ext>
            </a:extLst>
          </p:cNvPr>
          <p:cNvSpPr txBox="1"/>
          <p:nvPr/>
        </p:nvSpPr>
        <p:spPr>
          <a:xfrm>
            <a:off x="3630202" y="5784098"/>
            <a:ext cx="381856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reset –hard head~1</a:t>
            </a:r>
            <a:endParaRPr kumimoji="0" lang="en-US" altLang="en-US" sz="4800" b="1" i="0" u="none" strike="noStrike" cap="none" normalizeH="0" baseline="0" dirty="0">
              <a:ln>
                <a:noFill/>
              </a:ln>
              <a:effectLst/>
              <a:latin typeface="Century Gothic" panose="020B0502020202020204" pitchFamily="34" charset="0"/>
            </a:endParaRPr>
          </a:p>
        </p:txBody>
      </p:sp>
      <p:sp>
        <p:nvSpPr>
          <p:cNvPr id="17" name="TextBox 16">
            <a:extLst>
              <a:ext uri="{FF2B5EF4-FFF2-40B4-BE49-F238E27FC236}">
                <a16:creationId xmlns:a16="http://schemas.microsoft.com/office/drawing/2014/main" id="{66477EBD-8139-665A-DA27-660269A49E18}"/>
              </a:ext>
            </a:extLst>
          </p:cNvPr>
          <p:cNvSpPr txBox="1"/>
          <p:nvPr/>
        </p:nvSpPr>
        <p:spPr>
          <a:xfrm>
            <a:off x="3548009" y="1484260"/>
            <a:ext cx="318156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reset –soft head~1</a:t>
            </a:r>
            <a:endParaRPr kumimoji="0" lang="en-US" altLang="en-US" sz="4800" b="1" i="0" u="none" strike="noStrike" cap="none" normalizeH="0" baseline="0" dirty="0">
              <a:ln>
                <a:noFill/>
              </a:ln>
              <a:effectLst/>
              <a:latin typeface="Century Gothic" panose="020B0502020202020204" pitchFamily="34" charset="0"/>
            </a:endParaRPr>
          </a:p>
        </p:txBody>
      </p:sp>
    </p:spTree>
    <p:extLst>
      <p:ext uri="{BB962C8B-B14F-4D97-AF65-F5344CB8AC3E}">
        <p14:creationId xmlns:p14="http://schemas.microsoft.com/office/powerpoint/2010/main" val="327001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930019" y="465391"/>
            <a:ext cx="10331961" cy="10091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Revert: </a:t>
            </a:r>
            <a:r>
              <a:rPr lang="en-US" dirty="0">
                <a:latin typeface="Century Gothic" panose="020B0502020202020204" pitchFamily="34" charset="0"/>
              </a:rPr>
              <a:t>The git revert command is used for undoing changes to a repository's commit history.</a:t>
            </a:r>
            <a:endParaRPr lang="en-IN" dirty="0">
              <a:latin typeface="Century Gothic" panose="020B0502020202020204" pitchFamily="34" charset="0"/>
            </a:endParaRPr>
          </a:p>
        </p:txBody>
      </p:sp>
      <p:sp>
        <p:nvSpPr>
          <p:cNvPr id="17" name="TextBox 16">
            <a:extLst>
              <a:ext uri="{FF2B5EF4-FFF2-40B4-BE49-F238E27FC236}">
                <a16:creationId xmlns:a16="http://schemas.microsoft.com/office/drawing/2014/main" id="{66477EBD-8139-665A-DA27-660269A49E18}"/>
              </a:ext>
            </a:extLst>
          </p:cNvPr>
          <p:cNvSpPr txBox="1"/>
          <p:nvPr/>
        </p:nvSpPr>
        <p:spPr>
          <a:xfrm>
            <a:off x="1267147" y="1546497"/>
            <a:ext cx="318156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revert</a:t>
            </a:r>
            <a:endParaRPr kumimoji="0" lang="en-US" altLang="en-US" sz="4800" b="1" i="0" u="none" strike="noStrike" cap="none" normalizeH="0" baseline="0" dirty="0">
              <a:ln>
                <a:noFill/>
              </a:ln>
              <a:effectLst/>
              <a:latin typeface="Century Gothic" panose="020B0502020202020204" pitchFamily="34" charset="0"/>
            </a:endParaRPr>
          </a:p>
        </p:txBody>
      </p:sp>
      <p:pic>
        <p:nvPicPr>
          <p:cNvPr id="7" name="Graphic 6">
            <a:extLst>
              <a:ext uri="{FF2B5EF4-FFF2-40B4-BE49-F238E27FC236}">
                <a16:creationId xmlns:a16="http://schemas.microsoft.com/office/drawing/2014/main" id="{D8354AC4-3268-6855-ABC3-8985DF63D6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4485" y="1278428"/>
            <a:ext cx="7620000" cy="914400"/>
          </a:xfrm>
          <a:prstGeom prst="rect">
            <a:avLst/>
          </a:prstGeom>
        </p:spPr>
      </p:pic>
      <p:sp>
        <p:nvSpPr>
          <p:cNvPr id="13" name="TextBox 12">
            <a:extLst>
              <a:ext uri="{FF2B5EF4-FFF2-40B4-BE49-F238E27FC236}">
                <a16:creationId xmlns:a16="http://schemas.microsoft.com/office/drawing/2014/main" id="{3257181F-AD8B-044B-9BEA-4A315BC28430}"/>
              </a:ext>
            </a:extLst>
          </p:cNvPr>
          <p:cNvSpPr txBox="1"/>
          <p:nvPr/>
        </p:nvSpPr>
        <p:spPr>
          <a:xfrm>
            <a:off x="930019" y="2441195"/>
            <a:ext cx="10331961" cy="143436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Git Tags: </a:t>
            </a:r>
            <a:r>
              <a:rPr lang="en-US" dirty="0">
                <a:latin typeface="Century Gothic" panose="020B0502020202020204" pitchFamily="34" charset="0"/>
              </a:rPr>
              <a:t>Tags make a point as a specific point in Git history. Tags are used to mark a commit stage as relevant. We can tag a commit for future reference. Primarily, it is used to mark a project's initial point like v1.1.</a:t>
            </a:r>
            <a:endParaRPr lang="en-IN" dirty="0">
              <a:latin typeface="Century Gothic" panose="020B0502020202020204" pitchFamily="34" charset="0"/>
            </a:endParaRPr>
          </a:p>
        </p:txBody>
      </p:sp>
      <p:sp>
        <p:nvSpPr>
          <p:cNvPr id="15" name="TextBox 14">
            <a:extLst>
              <a:ext uri="{FF2B5EF4-FFF2-40B4-BE49-F238E27FC236}">
                <a16:creationId xmlns:a16="http://schemas.microsoft.com/office/drawing/2014/main" id="{10AFBF1D-C898-7A37-E195-E866C078555E}"/>
              </a:ext>
            </a:extLst>
          </p:cNvPr>
          <p:cNvSpPr txBox="1"/>
          <p:nvPr/>
        </p:nvSpPr>
        <p:spPr>
          <a:xfrm>
            <a:off x="4220109" y="4035554"/>
            <a:ext cx="6097712" cy="8706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Century Gothic" panose="020B0502020202020204" pitchFamily="34" charset="0"/>
              </a:rPr>
              <a:t>Annotated tag</a:t>
            </a:r>
          </a:p>
          <a:p>
            <a:pPr marL="285750" indent="-285750">
              <a:lnSpc>
                <a:spcPct val="150000"/>
              </a:lnSpc>
              <a:buFont typeface="Arial" panose="020B0604020202020204" pitchFamily="34" charset="0"/>
              <a:buChar char="•"/>
            </a:pPr>
            <a:r>
              <a:rPr lang="en-IN" dirty="0">
                <a:latin typeface="Century Gothic" panose="020B0502020202020204" pitchFamily="34" charset="0"/>
              </a:rPr>
              <a:t>Light-weighted tag</a:t>
            </a:r>
          </a:p>
        </p:txBody>
      </p:sp>
      <p:sp>
        <p:nvSpPr>
          <p:cNvPr id="19" name="TextBox 18">
            <a:extLst>
              <a:ext uri="{FF2B5EF4-FFF2-40B4-BE49-F238E27FC236}">
                <a16:creationId xmlns:a16="http://schemas.microsoft.com/office/drawing/2014/main" id="{BD5C7CB6-3401-4235-E967-F7351E62DEAC}"/>
              </a:ext>
            </a:extLst>
          </p:cNvPr>
          <p:cNvSpPr txBox="1"/>
          <p:nvPr/>
        </p:nvSpPr>
        <p:spPr>
          <a:xfrm>
            <a:off x="1267147" y="4936479"/>
            <a:ext cx="9845211" cy="1286186"/>
          </a:xfrm>
          <a:prstGeom prst="rect">
            <a:avLst/>
          </a:prstGeom>
          <a:noFill/>
        </p:spPr>
        <p:txBody>
          <a:bodyPr wrap="square">
            <a:spAutoFit/>
          </a:bodyPr>
          <a:lstStyle/>
          <a:p>
            <a:pPr>
              <a:lnSpc>
                <a:spcPct val="150000"/>
              </a:lnSpc>
            </a:pPr>
            <a:r>
              <a:rPr lang="en-US" dirty="0">
                <a:latin typeface="Century Gothic" panose="020B0502020202020204" pitchFamily="34" charset="0"/>
              </a:rPr>
              <a:t>When to create a Tag:</a:t>
            </a:r>
          </a:p>
          <a:p>
            <a:pPr marL="285750" indent="-285750">
              <a:lnSpc>
                <a:spcPct val="150000"/>
              </a:lnSpc>
              <a:buFont typeface="Arial" panose="020B0604020202020204" pitchFamily="34" charset="0"/>
              <a:buChar char="•"/>
            </a:pPr>
            <a:r>
              <a:rPr lang="en-US" dirty="0">
                <a:latin typeface="Century Gothic" panose="020B0502020202020204" pitchFamily="34" charset="0"/>
              </a:rPr>
              <a:t>When you want to create a release point for a stable version of your code.</a:t>
            </a:r>
          </a:p>
          <a:p>
            <a:pPr marL="285750" indent="-285750">
              <a:lnSpc>
                <a:spcPct val="150000"/>
              </a:lnSpc>
              <a:buFont typeface="Arial" panose="020B0604020202020204" pitchFamily="34" charset="0"/>
              <a:buChar char="•"/>
            </a:pPr>
            <a:r>
              <a:rPr lang="en-US" dirty="0">
                <a:latin typeface="Century Gothic" panose="020B0502020202020204" pitchFamily="34" charset="0"/>
              </a:rPr>
              <a:t>When you want to create a historical point that you can refer to reuse in the future.</a:t>
            </a:r>
            <a:endParaRPr lang="en-IN" dirty="0">
              <a:latin typeface="Century Gothic" panose="020B0502020202020204" pitchFamily="34" charset="0"/>
            </a:endParaRPr>
          </a:p>
        </p:txBody>
      </p:sp>
    </p:spTree>
    <p:extLst>
      <p:ext uri="{BB962C8B-B14F-4D97-AF65-F5344CB8AC3E}">
        <p14:creationId xmlns:p14="http://schemas.microsoft.com/office/powerpoint/2010/main" val="165474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6477EBD-8139-665A-DA27-660269A49E18}"/>
              </a:ext>
            </a:extLst>
          </p:cNvPr>
          <p:cNvSpPr txBox="1"/>
          <p:nvPr/>
        </p:nvSpPr>
        <p:spPr>
          <a:xfrm>
            <a:off x="3527462" y="426614"/>
            <a:ext cx="318156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tag &lt;tag name&gt;</a:t>
            </a:r>
            <a:endParaRPr kumimoji="0" lang="en-US" altLang="en-US" sz="4800" b="1" i="0" u="none" strike="noStrike" cap="none" normalizeH="0" baseline="0" dirty="0">
              <a:ln>
                <a:noFill/>
              </a:ln>
              <a:effectLst/>
              <a:latin typeface="Century Gothic" panose="020B0502020202020204" pitchFamily="34" charset="0"/>
            </a:endParaRPr>
          </a:p>
        </p:txBody>
      </p:sp>
      <p:sp>
        <p:nvSpPr>
          <p:cNvPr id="4" name="TextBox 3">
            <a:extLst>
              <a:ext uri="{FF2B5EF4-FFF2-40B4-BE49-F238E27FC236}">
                <a16:creationId xmlns:a16="http://schemas.microsoft.com/office/drawing/2014/main" id="{D794F204-559C-64E3-D6F6-168055704A70}"/>
              </a:ext>
            </a:extLst>
          </p:cNvPr>
          <p:cNvSpPr txBox="1"/>
          <p:nvPr/>
        </p:nvSpPr>
        <p:spPr>
          <a:xfrm>
            <a:off x="1322798" y="1072945"/>
            <a:ext cx="8499296" cy="166686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sv-SE" b="1" dirty="0">
                <a:latin typeface="Century Gothic" panose="020B0502020202020204" pitchFamily="34" charset="0"/>
              </a:rPr>
              <a:t>git tag: </a:t>
            </a:r>
            <a:r>
              <a:rPr lang="en-US" b="0" i="0" dirty="0">
                <a:solidFill>
                  <a:srgbClr val="333333"/>
                </a:solidFill>
                <a:effectLst/>
                <a:latin typeface="inter-regular"/>
              </a:rPr>
              <a:t> </a:t>
            </a:r>
            <a:r>
              <a:rPr lang="en-US" b="0" i="0" dirty="0">
                <a:solidFill>
                  <a:srgbClr val="333333"/>
                </a:solidFill>
                <a:effectLst/>
                <a:latin typeface="Century Gothic" panose="020B0502020202020204" pitchFamily="34" charset="0"/>
              </a:rPr>
              <a:t>list all the available tags from the repository.</a:t>
            </a:r>
          </a:p>
          <a:p>
            <a:pPr marL="285750" indent="-285750">
              <a:lnSpc>
                <a:spcPct val="200000"/>
              </a:lnSpc>
              <a:buFont typeface="Arial" panose="020B0604020202020204" pitchFamily="34" charset="0"/>
              <a:buChar char="•"/>
            </a:pPr>
            <a:r>
              <a:rPr lang="sv-SE" b="1" dirty="0">
                <a:latin typeface="Century Gothic" panose="020B0502020202020204" pitchFamily="34" charset="0"/>
              </a:rPr>
              <a:t>git show: </a:t>
            </a:r>
            <a:r>
              <a:rPr lang="sv-SE" dirty="0">
                <a:latin typeface="Century Gothic" panose="020B0502020202020204" pitchFamily="34" charset="0"/>
              </a:rPr>
              <a:t>It will display a </a:t>
            </a:r>
            <a:r>
              <a:rPr lang="en-US" b="0" i="0" dirty="0">
                <a:solidFill>
                  <a:srgbClr val="333333"/>
                </a:solidFill>
                <a:effectLst/>
                <a:latin typeface="Century Gothic" panose="020B0502020202020204" pitchFamily="34" charset="0"/>
              </a:rPr>
              <a:t>description of the tags.</a:t>
            </a:r>
            <a:r>
              <a:rPr lang="sv-SE" dirty="0">
                <a:latin typeface="Century Gothic" panose="020B0502020202020204" pitchFamily="34" charset="0"/>
              </a:rPr>
              <a:t> </a:t>
            </a:r>
            <a:endParaRPr lang="sv-SE" b="1" dirty="0">
              <a:latin typeface="Century Gothic" panose="020B0502020202020204" pitchFamily="34" charset="0"/>
            </a:endParaRPr>
          </a:p>
          <a:p>
            <a:pPr marL="285750" indent="-285750">
              <a:lnSpc>
                <a:spcPct val="200000"/>
              </a:lnSpc>
              <a:buFont typeface="Arial" panose="020B0604020202020204" pitchFamily="34" charset="0"/>
              <a:buChar char="•"/>
            </a:pPr>
            <a:r>
              <a:rPr lang="sv-SE" b="1" dirty="0">
                <a:latin typeface="Century Gothic" panose="020B0502020202020204" pitchFamily="34" charset="0"/>
              </a:rPr>
              <a:t>git tag -l ".* ” : </a:t>
            </a:r>
            <a:r>
              <a:rPr lang="en-US" b="0" i="0" dirty="0">
                <a:solidFill>
                  <a:srgbClr val="333333"/>
                </a:solidFill>
                <a:effectLst/>
                <a:latin typeface="Century Gothic" panose="020B0502020202020204" pitchFamily="34" charset="0"/>
              </a:rPr>
              <a:t>It displays the available tags using a wild card pattern.</a:t>
            </a:r>
            <a:endParaRPr lang="en-IN" b="1" dirty="0">
              <a:latin typeface="Century Gothic" panose="020B0502020202020204" pitchFamily="34" charset="0"/>
            </a:endParaRPr>
          </a:p>
        </p:txBody>
      </p:sp>
      <p:sp>
        <p:nvSpPr>
          <p:cNvPr id="8" name="TextBox 7">
            <a:extLst>
              <a:ext uri="{FF2B5EF4-FFF2-40B4-BE49-F238E27FC236}">
                <a16:creationId xmlns:a16="http://schemas.microsoft.com/office/drawing/2014/main" id="{958C1E8B-3A61-7CB6-C3D3-DCA1CED004C4}"/>
              </a:ext>
            </a:extLst>
          </p:cNvPr>
          <p:cNvSpPr txBox="1"/>
          <p:nvPr/>
        </p:nvSpPr>
        <p:spPr>
          <a:xfrm>
            <a:off x="796454" y="3386143"/>
            <a:ext cx="10331961" cy="10091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Git Cherry-pick: </a:t>
            </a:r>
            <a:r>
              <a:rPr lang="en-US" dirty="0">
                <a:latin typeface="Century Gothic" panose="020B0502020202020204" pitchFamily="34" charset="0"/>
              </a:rPr>
              <a:t>It is used to add changes from one branch to another branch, from one project to another project.</a:t>
            </a:r>
            <a:endParaRPr lang="en-IN" dirty="0">
              <a:latin typeface="Century Gothic" panose="020B0502020202020204" pitchFamily="34" charset="0"/>
            </a:endParaRPr>
          </a:p>
        </p:txBody>
      </p:sp>
      <p:sp>
        <p:nvSpPr>
          <p:cNvPr id="9" name="TextBox 8">
            <a:extLst>
              <a:ext uri="{FF2B5EF4-FFF2-40B4-BE49-F238E27FC236}">
                <a16:creationId xmlns:a16="http://schemas.microsoft.com/office/drawing/2014/main" id="{94810B8F-2E15-6B2C-4FCE-A0FECDBFF5DE}"/>
              </a:ext>
            </a:extLst>
          </p:cNvPr>
          <p:cNvSpPr txBox="1"/>
          <p:nvPr/>
        </p:nvSpPr>
        <p:spPr>
          <a:xfrm>
            <a:off x="3473094" y="4590120"/>
            <a:ext cx="419870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cherry-pick &lt;branch&gt;</a:t>
            </a:r>
            <a:endParaRPr kumimoji="0" lang="en-US" altLang="en-US" sz="4800" b="1" i="0" u="none" strike="noStrike" cap="none" normalizeH="0" baseline="0" dirty="0">
              <a:ln>
                <a:noFill/>
              </a:ln>
              <a:effectLst/>
              <a:latin typeface="Century Gothic" panose="020B0502020202020204" pitchFamily="34" charset="0"/>
            </a:endParaRPr>
          </a:p>
        </p:txBody>
      </p:sp>
    </p:spTree>
    <p:extLst>
      <p:ext uri="{BB962C8B-B14F-4D97-AF65-F5344CB8AC3E}">
        <p14:creationId xmlns:p14="http://schemas.microsoft.com/office/powerpoint/2010/main" val="143169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C1E8B-3A61-7CB6-C3D3-DCA1CED004C4}"/>
              </a:ext>
            </a:extLst>
          </p:cNvPr>
          <p:cNvSpPr txBox="1"/>
          <p:nvPr/>
        </p:nvSpPr>
        <p:spPr>
          <a:xfrm>
            <a:off x="693712" y="499105"/>
            <a:ext cx="10331961" cy="143231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Git </a:t>
            </a:r>
            <a:r>
              <a:rPr lang="en-IN" sz="2400" b="1" i="0" dirty="0">
                <a:effectLst/>
                <a:latin typeface="Century Gothic" panose="020B0502020202020204" pitchFamily="34" charset="0"/>
              </a:rPr>
              <a:t>Rebase</a:t>
            </a:r>
            <a:r>
              <a:rPr lang="en-IN" sz="2400" b="1" dirty="0">
                <a:latin typeface="Century Gothic" panose="020B0502020202020204" pitchFamily="34" charset="0"/>
              </a:rPr>
              <a:t>: </a:t>
            </a:r>
            <a:r>
              <a:rPr lang="en-US" b="0" i="0" dirty="0">
                <a:solidFill>
                  <a:srgbClr val="333333"/>
                </a:solidFill>
                <a:effectLst/>
                <a:latin typeface="Century Gothic" panose="020B0502020202020204" pitchFamily="34" charset="0"/>
              </a:rPr>
              <a:t>Rebasing is a process to reapply commits on top of another base trip. It is used to apply a sequence of commits from distinct branches into a final commit. It is an alternative of git merge command.</a:t>
            </a:r>
            <a:endParaRPr lang="en-IN" dirty="0">
              <a:latin typeface="Century Gothic" panose="020B0502020202020204" pitchFamily="34" charset="0"/>
            </a:endParaRPr>
          </a:p>
        </p:txBody>
      </p:sp>
      <p:sp>
        <p:nvSpPr>
          <p:cNvPr id="9" name="TextBox 8">
            <a:extLst>
              <a:ext uri="{FF2B5EF4-FFF2-40B4-BE49-F238E27FC236}">
                <a16:creationId xmlns:a16="http://schemas.microsoft.com/office/drawing/2014/main" id="{94810B8F-2E15-6B2C-4FCE-A0FECDBFF5DE}"/>
              </a:ext>
            </a:extLst>
          </p:cNvPr>
          <p:cNvSpPr txBox="1"/>
          <p:nvPr/>
        </p:nvSpPr>
        <p:spPr>
          <a:xfrm>
            <a:off x="3267610" y="1931420"/>
            <a:ext cx="419870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rebase &lt;branch name&gt;</a:t>
            </a:r>
            <a:endParaRPr kumimoji="0" lang="en-US" altLang="en-US" sz="4800" b="1" i="0" u="none" strike="noStrike" cap="none" normalizeH="0" baseline="0" dirty="0">
              <a:ln>
                <a:noFill/>
              </a:ln>
              <a:effectLst/>
              <a:latin typeface="Century Gothic" panose="020B0502020202020204" pitchFamily="34" charset="0"/>
            </a:endParaRPr>
          </a:p>
        </p:txBody>
      </p:sp>
      <p:sp>
        <p:nvSpPr>
          <p:cNvPr id="2" name="TextBox 1">
            <a:extLst>
              <a:ext uri="{FF2B5EF4-FFF2-40B4-BE49-F238E27FC236}">
                <a16:creationId xmlns:a16="http://schemas.microsoft.com/office/drawing/2014/main" id="{86399CF4-886A-9AC5-3AA1-3070B1DB0C13}"/>
              </a:ext>
            </a:extLst>
          </p:cNvPr>
          <p:cNvSpPr txBox="1"/>
          <p:nvPr/>
        </p:nvSpPr>
        <p:spPr>
          <a:xfrm>
            <a:off x="856386" y="3045384"/>
            <a:ext cx="10331961" cy="184781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Century Gothic" panose="020B0502020202020204" pitchFamily="34" charset="0"/>
              </a:rPr>
              <a:t>Git </a:t>
            </a:r>
            <a:r>
              <a:rPr lang="en-IN" sz="2400" b="1" i="0" dirty="0">
                <a:effectLst/>
                <a:latin typeface="Century Gothic" panose="020B0502020202020204" pitchFamily="34" charset="0"/>
              </a:rPr>
              <a:t>Squash:</a:t>
            </a:r>
            <a:r>
              <a:rPr lang="en-IN" sz="2400" b="1" dirty="0">
                <a:latin typeface="Century Gothic" panose="020B0502020202020204" pitchFamily="34" charset="0"/>
              </a:rPr>
              <a:t> </a:t>
            </a:r>
            <a:r>
              <a:rPr lang="en-US" b="0" i="0" dirty="0">
                <a:solidFill>
                  <a:srgbClr val="333333"/>
                </a:solidFill>
                <a:effectLst/>
                <a:latin typeface="Century Gothic" panose="020B0502020202020204" pitchFamily="34" charset="0"/>
              </a:rPr>
              <a:t>In Git, the term squash is used to squash the previous commits into one. It is not a command; instead, it is a keyword. The squash is an excellent technique for group-specific changes before forwarding them to others. You can merge several commits into a single commit with the compelling interactive rebase command.</a:t>
            </a:r>
            <a:endParaRPr lang="en-IN" dirty="0">
              <a:latin typeface="Century Gothic" panose="020B0502020202020204" pitchFamily="34" charset="0"/>
            </a:endParaRPr>
          </a:p>
        </p:txBody>
      </p:sp>
      <p:sp>
        <p:nvSpPr>
          <p:cNvPr id="3" name="TextBox 2">
            <a:extLst>
              <a:ext uri="{FF2B5EF4-FFF2-40B4-BE49-F238E27FC236}">
                <a16:creationId xmlns:a16="http://schemas.microsoft.com/office/drawing/2014/main" id="{3577FE38-ACCF-E823-05AB-6FB6D50B0C1F}"/>
              </a:ext>
            </a:extLst>
          </p:cNvPr>
          <p:cNvSpPr txBox="1"/>
          <p:nvPr/>
        </p:nvSpPr>
        <p:spPr>
          <a:xfrm>
            <a:off x="3267610" y="5037665"/>
            <a:ext cx="419870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entury Gothic" panose="020B0502020202020204" pitchFamily="34" charset="0"/>
              </a:rPr>
              <a:t>$</a:t>
            </a:r>
            <a:r>
              <a:rPr kumimoji="0" lang="en-US" altLang="en-US" sz="3600" b="1" i="0" u="none" strike="noStrike" cap="none" normalizeH="0" baseline="0" dirty="0">
                <a:ln>
                  <a:noFill/>
                </a:ln>
                <a:effectLst/>
                <a:latin typeface="Century Gothic" panose="020B0502020202020204" pitchFamily="34" charset="0"/>
              </a:rPr>
              <a:t> </a:t>
            </a:r>
            <a:r>
              <a:rPr kumimoji="0" lang="en-US" altLang="en-US" sz="2000" b="1" i="0" u="none" strike="noStrike" cap="none" normalizeH="0" baseline="0" dirty="0">
                <a:ln>
                  <a:noFill/>
                </a:ln>
                <a:effectLst/>
                <a:latin typeface="Century Gothic" panose="020B0502020202020204" pitchFamily="34" charset="0"/>
              </a:rPr>
              <a:t>git squash</a:t>
            </a:r>
            <a:endParaRPr kumimoji="0" lang="en-US" altLang="en-US" sz="4800" b="1" i="0" u="none" strike="noStrike" cap="none" normalizeH="0" baseline="0" dirty="0">
              <a:ln>
                <a:noFill/>
              </a:ln>
              <a:effectLst/>
              <a:latin typeface="Century Gothic" panose="020B0502020202020204" pitchFamily="34" charset="0"/>
            </a:endParaRPr>
          </a:p>
        </p:txBody>
      </p:sp>
    </p:spTree>
    <p:extLst>
      <p:ext uri="{BB962C8B-B14F-4D97-AF65-F5344CB8AC3E}">
        <p14:creationId xmlns:p14="http://schemas.microsoft.com/office/powerpoint/2010/main" val="210996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E81541-5D4F-EB23-7767-9DE21B781130}"/>
              </a:ext>
            </a:extLst>
          </p:cNvPr>
          <p:cNvPicPr>
            <a:picLocks noChangeAspect="1"/>
          </p:cNvPicPr>
          <p:nvPr/>
        </p:nvPicPr>
        <p:blipFill rotWithShape="1">
          <a:blip r:embed="rId2">
            <a:extLst>
              <a:ext uri="{28A0092B-C50C-407E-A947-70E740481C1C}">
                <a14:useLocalDpi xmlns:a14="http://schemas.microsoft.com/office/drawing/2010/main" val="0"/>
              </a:ext>
            </a:extLst>
          </a:blip>
          <a:srcRect l="48622"/>
          <a:stretch/>
        </p:blipFill>
        <p:spPr>
          <a:xfrm>
            <a:off x="3159731" y="0"/>
            <a:ext cx="5872537" cy="6419850"/>
          </a:xfrm>
          <a:prstGeom prst="rect">
            <a:avLst/>
          </a:prstGeom>
        </p:spPr>
      </p:pic>
    </p:spTree>
    <p:extLst>
      <p:ext uri="{BB962C8B-B14F-4D97-AF65-F5344CB8AC3E}">
        <p14:creationId xmlns:p14="http://schemas.microsoft.com/office/powerpoint/2010/main" val="1002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B34AAE-7959-441C-4858-A29760E921AE}"/>
              </a:ext>
            </a:extLst>
          </p:cNvPr>
          <p:cNvSpPr txBox="1"/>
          <p:nvPr/>
        </p:nvSpPr>
        <p:spPr>
          <a:xfrm>
            <a:off x="798387" y="1331663"/>
            <a:ext cx="10595226" cy="419467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i="0" dirty="0">
                <a:effectLst/>
                <a:latin typeface="Century Gothic" panose="020B0502020202020204" pitchFamily="34" charset="0"/>
              </a:rPr>
              <a:t>GitHub is a Git repository hosting service that provides a web-based graphical interface.</a:t>
            </a:r>
          </a:p>
          <a:p>
            <a:pPr algn="just">
              <a:lnSpc>
                <a:spcPct val="150000"/>
              </a:lnSpc>
            </a:pPr>
            <a:endParaRPr lang="en-US" i="0" dirty="0">
              <a:effectLst/>
              <a:latin typeface="Century Gothic" panose="020B0502020202020204" pitchFamily="34" charset="0"/>
            </a:endParaRPr>
          </a:p>
          <a:p>
            <a:pPr marL="285750" indent="-285750" algn="just">
              <a:lnSpc>
                <a:spcPct val="150000"/>
              </a:lnSpc>
              <a:buFont typeface="Arial" panose="020B0604020202020204" pitchFamily="34" charset="0"/>
              <a:buChar char="•"/>
            </a:pPr>
            <a:r>
              <a:rPr lang="en-US" i="0" dirty="0">
                <a:effectLst/>
                <a:latin typeface="Century Gothic" panose="020B0502020202020204" pitchFamily="34" charset="0"/>
              </a:rPr>
              <a:t>GitHub is a web-based version-control and collaboration platform for software developers.</a:t>
            </a:r>
          </a:p>
          <a:p>
            <a:pPr algn="just">
              <a:lnSpc>
                <a:spcPct val="150000"/>
              </a:lnSpc>
            </a:pPr>
            <a:endParaRPr lang="en-US" i="0" dirty="0">
              <a:effectLst/>
              <a:latin typeface="Century Gothic" panose="020B0502020202020204" pitchFamily="34" charset="0"/>
            </a:endParaRPr>
          </a:p>
          <a:p>
            <a:pPr marL="285750" indent="-285750" algn="just">
              <a:lnSpc>
                <a:spcPct val="150000"/>
              </a:lnSpc>
              <a:buFont typeface="Arial" panose="020B0604020202020204" pitchFamily="34" charset="0"/>
              <a:buChar char="•"/>
            </a:pPr>
            <a:r>
              <a:rPr lang="en-US" i="0" dirty="0">
                <a:effectLst/>
                <a:latin typeface="Century Gothic" panose="020B0502020202020204" pitchFamily="34" charset="0"/>
              </a:rPr>
              <a:t>GitHub helps every team member work together on a project from any location while facilitating collaboration.</a:t>
            </a:r>
          </a:p>
          <a:p>
            <a:pPr algn="just">
              <a:lnSpc>
                <a:spcPct val="150000"/>
              </a:lnSpc>
            </a:pPr>
            <a:endParaRPr lang="en-US" i="0" dirty="0">
              <a:effectLst/>
              <a:latin typeface="Century Gothic" panose="020B0502020202020204" pitchFamily="34" charset="0"/>
            </a:endParaRPr>
          </a:p>
          <a:p>
            <a:pPr marL="285750" indent="-285750" algn="just">
              <a:lnSpc>
                <a:spcPct val="150000"/>
              </a:lnSpc>
              <a:buFont typeface="Arial" panose="020B0604020202020204" pitchFamily="34" charset="0"/>
              <a:buChar char="•"/>
            </a:pPr>
            <a:r>
              <a:rPr lang="en-US" dirty="0">
                <a:latin typeface="Century Gothic" panose="020B0502020202020204" pitchFamily="34" charset="0"/>
              </a:rPr>
              <a:t>It offers both Distributed version control and Source code management (SCM) functionality of Git. It also facilitates some collaboration features such as bug tracking, feature requests, and task management for every project. </a:t>
            </a:r>
            <a:endParaRPr lang="en-US" i="0" dirty="0">
              <a:effectLst/>
              <a:latin typeface="Century Gothic" panose="020B0502020202020204" pitchFamily="34" charset="0"/>
            </a:endParaRPr>
          </a:p>
        </p:txBody>
      </p:sp>
      <p:sp>
        <p:nvSpPr>
          <p:cNvPr id="2" name="TextBox 1">
            <a:extLst>
              <a:ext uri="{FF2B5EF4-FFF2-40B4-BE49-F238E27FC236}">
                <a16:creationId xmlns:a16="http://schemas.microsoft.com/office/drawing/2014/main" id="{BCC8059C-5715-67E3-2D4B-D2FA600B41D3}"/>
              </a:ext>
            </a:extLst>
          </p:cNvPr>
          <p:cNvSpPr txBox="1"/>
          <p:nvPr/>
        </p:nvSpPr>
        <p:spPr>
          <a:xfrm>
            <a:off x="839910" y="460272"/>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What is GitHub</a:t>
            </a:r>
          </a:p>
        </p:txBody>
      </p:sp>
    </p:spTree>
    <p:extLst>
      <p:ext uri="{BB962C8B-B14F-4D97-AF65-F5344CB8AC3E}">
        <p14:creationId xmlns:p14="http://schemas.microsoft.com/office/powerpoint/2010/main" val="305383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39910" y="460272"/>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Features of GitHub</a:t>
            </a:r>
          </a:p>
        </p:txBody>
      </p:sp>
      <p:sp>
        <p:nvSpPr>
          <p:cNvPr id="4" name="TextBox 3">
            <a:extLst>
              <a:ext uri="{FF2B5EF4-FFF2-40B4-BE49-F238E27FC236}">
                <a16:creationId xmlns:a16="http://schemas.microsoft.com/office/drawing/2014/main" id="{A030D572-BCBD-C2CE-7BB3-ACB48EC89953}"/>
              </a:ext>
            </a:extLst>
          </p:cNvPr>
          <p:cNvSpPr txBox="1"/>
          <p:nvPr/>
        </p:nvSpPr>
        <p:spPr>
          <a:xfrm>
            <a:off x="839910" y="1332587"/>
            <a:ext cx="10831533" cy="4610173"/>
          </a:xfrm>
          <a:prstGeom prst="rect">
            <a:avLst/>
          </a:prstGeom>
          <a:noFill/>
        </p:spPr>
        <p:txBody>
          <a:bodyPr wrap="square">
            <a:spAutoFit/>
          </a:bodyPr>
          <a:lstStyle/>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Collaboration</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Integrated issue and bug tracking</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Graphical representation of branches</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Git repositories hosting</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Project management</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Team management</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Code hosting</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Track and assign tasks</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Conversations</a:t>
            </a:r>
          </a:p>
          <a:p>
            <a:pPr algn="just">
              <a:lnSpc>
                <a:spcPct val="150000"/>
              </a:lnSpc>
              <a:buFont typeface="Arial" panose="020B0604020202020204" pitchFamily="34" charset="0"/>
              <a:buChar char="•"/>
            </a:pPr>
            <a:r>
              <a:rPr lang="en-US" b="0" i="0" dirty="0">
                <a:solidFill>
                  <a:srgbClr val="000000"/>
                </a:solidFill>
                <a:effectLst/>
                <a:latin typeface="Century Gothic" panose="020B0502020202020204" pitchFamily="34" charset="0"/>
              </a:rPr>
              <a:t> </a:t>
            </a:r>
            <a:r>
              <a:rPr lang="en-US" b="0" i="0" dirty="0" err="1">
                <a:solidFill>
                  <a:srgbClr val="000000"/>
                </a:solidFill>
                <a:effectLst/>
                <a:latin typeface="Century Gothic" panose="020B0502020202020204" pitchFamily="34" charset="0"/>
              </a:rPr>
              <a:t>Wikisc</a:t>
            </a:r>
            <a:r>
              <a:rPr lang="en-US" b="0" i="0" dirty="0">
                <a:solidFill>
                  <a:srgbClr val="000000"/>
                </a:solidFill>
                <a:effectLst/>
                <a:latin typeface="Century Gothic" panose="020B0502020202020204" pitchFamily="34" charset="0"/>
              </a:rPr>
              <a:t> (</a:t>
            </a:r>
            <a:r>
              <a:rPr lang="en-US" b="0" i="0" dirty="0">
                <a:solidFill>
                  <a:srgbClr val="202124"/>
                </a:solidFill>
                <a:effectLst/>
                <a:latin typeface="Century Gothic" panose="020B0502020202020204" pitchFamily="34" charset="0"/>
              </a:rPr>
              <a:t>a website or database developed collaboratively by a community of users, allowing any user to add and edit content.</a:t>
            </a:r>
            <a:r>
              <a:rPr lang="en-US" dirty="0">
                <a:solidFill>
                  <a:srgbClr val="000000"/>
                </a:solidFill>
                <a:latin typeface="Century Gothic" panose="020B0502020202020204" pitchFamily="34" charset="0"/>
              </a:rPr>
              <a:t>)</a:t>
            </a:r>
            <a:endParaRPr lang="en-US" b="0" i="0" dirty="0">
              <a:solidFill>
                <a:srgbClr val="202124"/>
              </a:solidFill>
              <a:effectLst/>
              <a:latin typeface="Century Gothic" panose="020B0502020202020204" pitchFamily="34" charset="0"/>
            </a:endParaRPr>
          </a:p>
        </p:txBody>
      </p:sp>
      <p:pic>
        <p:nvPicPr>
          <p:cNvPr id="7" name="Picture 6">
            <a:extLst>
              <a:ext uri="{FF2B5EF4-FFF2-40B4-BE49-F238E27FC236}">
                <a16:creationId xmlns:a16="http://schemas.microsoft.com/office/drawing/2014/main" id="{AB6F0114-91D2-E09D-ACEF-201CA4256CAA}"/>
              </a:ext>
            </a:extLst>
          </p:cNvPr>
          <p:cNvPicPr>
            <a:picLocks noChangeAspect="1"/>
          </p:cNvPicPr>
          <p:nvPr/>
        </p:nvPicPr>
        <p:blipFill rotWithShape="1">
          <a:blip r:embed="rId2">
            <a:extLst>
              <a:ext uri="{28A0092B-C50C-407E-A947-70E740481C1C}">
                <a14:useLocalDpi xmlns:a14="http://schemas.microsoft.com/office/drawing/2010/main" val="0"/>
              </a:ext>
            </a:extLst>
          </a:blip>
          <a:srcRect l="3378" t="4119" r="3060" b="5735"/>
          <a:stretch/>
        </p:blipFill>
        <p:spPr>
          <a:xfrm>
            <a:off x="5558319" y="1664412"/>
            <a:ext cx="6000108" cy="3186189"/>
          </a:xfrm>
          <a:prstGeom prst="rect">
            <a:avLst/>
          </a:prstGeom>
        </p:spPr>
      </p:pic>
    </p:spTree>
    <p:extLst>
      <p:ext uri="{BB962C8B-B14F-4D97-AF65-F5344CB8AC3E}">
        <p14:creationId xmlns:p14="http://schemas.microsoft.com/office/powerpoint/2010/main" val="313876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39910" y="460272"/>
            <a:ext cx="4851973"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Creating Repo:</a:t>
            </a:r>
          </a:p>
        </p:txBody>
      </p:sp>
      <p:pic>
        <p:nvPicPr>
          <p:cNvPr id="5" name="Picture 4">
            <a:extLst>
              <a:ext uri="{FF2B5EF4-FFF2-40B4-BE49-F238E27FC236}">
                <a16:creationId xmlns:a16="http://schemas.microsoft.com/office/drawing/2014/main" id="{A31A9456-99DD-9B8B-C77C-D0D132917981}"/>
              </a:ext>
            </a:extLst>
          </p:cNvPr>
          <p:cNvPicPr>
            <a:picLocks noChangeAspect="1"/>
          </p:cNvPicPr>
          <p:nvPr/>
        </p:nvPicPr>
        <p:blipFill>
          <a:blip r:embed="rId2"/>
          <a:stretch>
            <a:fillRect/>
          </a:stretch>
        </p:blipFill>
        <p:spPr>
          <a:xfrm>
            <a:off x="1371196" y="1331507"/>
            <a:ext cx="8450897" cy="4561149"/>
          </a:xfrm>
          <a:prstGeom prst="rect">
            <a:avLst/>
          </a:prstGeom>
        </p:spPr>
      </p:pic>
    </p:spTree>
    <p:extLst>
      <p:ext uri="{BB962C8B-B14F-4D97-AF65-F5344CB8AC3E}">
        <p14:creationId xmlns:p14="http://schemas.microsoft.com/office/powerpoint/2010/main" val="11774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839910" y="491094"/>
            <a:ext cx="10677420"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Copy/Clone files from remote repo to local repo</a:t>
            </a:r>
          </a:p>
        </p:txBody>
      </p:sp>
      <p:pic>
        <p:nvPicPr>
          <p:cNvPr id="4" name="Picture 3">
            <a:extLst>
              <a:ext uri="{FF2B5EF4-FFF2-40B4-BE49-F238E27FC236}">
                <a16:creationId xmlns:a16="http://schemas.microsoft.com/office/drawing/2014/main" id="{AC73229D-E084-3C45-6E93-62D502E1F93C}"/>
              </a:ext>
            </a:extLst>
          </p:cNvPr>
          <p:cNvPicPr>
            <a:picLocks noChangeAspect="1"/>
          </p:cNvPicPr>
          <p:nvPr/>
        </p:nvPicPr>
        <p:blipFill>
          <a:blip r:embed="rId2"/>
          <a:stretch>
            <a:fillRect/>
          </a:stretch>
        </p:blipFill>
        <p:spPr>
          <a:xfrm>
            <a:off x="1200899" y="1995787"/>
            <a:ext cx="9360933" cy="4323757"/>
          </a:xfrm>
          <a:prstGeom prst="rect">
            <a:avLst/>
          </a:prstGeom>
        </p:spPr>
      </p:pic>
      <p:sp>
        <p:nvSpPr>
          <p:cNvPr id="6" name="TextBox 5">
            <a:extLst>
              <a:ext uri="{FF2B5EF4-FFF2-40B4-BE49-F238E27FC236}">
                <a16:creationId xmlns:a16="http://schemas.microsoft.com/office/drawing/2014/main" id="{4D5EA7C6-4CCF-9665-E5B8-4A8A0EA2A9FA}"/>
              </a:ext>
            </a:extLst>
          </p:cNvPr>
          <p:cNvSpPr txBox="1"/>
          <p:nvPr/>
        </p:nvSpPr>
        <p:spPr>
          <a:xfrm>
            <a:off x="3514190" y="1226873"/>
            <a:ext cx="527021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Century Gothic" panose="020B0502020202020204" pitchFamily="34" charset="0"/>
              </a:rPr>
              <a:t>$</a:t>
            </a:r>
            <a:r>
              <a:rPr kumimoji="0" lang="en-US" altLang="en-US" sz="3600" b="1" i="0" u="none" strike="noStrike" cap="none" normalizeH="0" baseline="0" dirty="0">
                <a:ln>
                  <a:noFill/>
                </a:ln>
                <a:solidFill>
                  <a:schemeClr val="accent2"/>
                </a:solidFill>
                <a:effectLst/>
                <a:latin typeface="Century Gothic" panose="020B0502020202020204" pitchFamily="34" charset="0"/>
              </a:rPr>
              <a:t> </a:t>
            </a:r>
            <a:r>
              <a:rPr kumimoji="0" lang="en-US" altLang="en-US" sz="2000" b="1" i="0" u="none" strike="noStrike" cap="none" normalizeH="0" baseline="0" dirty="0">
                <a:ln>
                  <a:noFill/>
                </a:ln>
                <a:solidFill>
                  <a:schemeClr val="accent2"/>
                </a:solidFill>
                <a:effectLst/>
                <a:latin typeface="Century Gothic" panose="020B0502020202020204" pitchFamily="34" charset="0"/>
              </a:rPr>
              <a:t>git clone &lt;URL&gt; &lt;branch name&gt;</a:t>
            </a:r>
            <a:endParaRPr kumimoji="0" lang="en-US" altLang="en-US" sz="4800" b="1" i="0" u="none" strike="noStrike" cap="none" normalizeH="0" baseline="0" dirty="0">
              <a:ln>
                <a:noFill/>
              </a:ln>
              <a:solidFill>
                <a:schemeClr val="accent2"/>
              </a:solidFill>
              <a:effectLst/>
              <a:latin typeface="Century Gothic" panose="020B0502020202020204" pitchFamily="34" charset="0"/>
            </a:endParaRPr>
          </a:p>
        </p:txBody>
      </p:sp>
    </p:spTree>
    <p:extLst>
      <p:ext uri="{BB962C8B-B14F-4D97-AF65-F5344CB8AC3E}">
        <p14:creationId xmlns:p14="http://schemas.microsoft.com/office/powerpoint/2010/main" val="315261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1065941" y="719693"/>
            <a:ext cx="10677420"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Pushing to a remote repo</a:t>
            </a:r>
          </a:p>
        </p:txBody>
      </p:sp>
      <p:sp>
        <p:nvSpPr>
          <p:cNvPr id="6" name="TextBox 5">
            <a:extLst>
              <a:ext uri="{FF2B5EF4-FFF2-40B4-BE49-F238E27FC236}">
                <a16:creationId xmlns:a16="http://schemas.microsoft.com/office/drawing/2014/main" id="{4D5EA7C6-4CCF-9665-E5B8-4A8A0EA2A9FA}"/>
              </a:ext>
            </a:extLst>
          </p:cNvPr>
          <p:cNvSpPr txBox="1"/>
          <p:nvPr/>
        </p:nvSpPr>
        <p:spPr>
          <a:xfrm>
            <a:off x="2774451" y="1601879"/>
            <a:ext cx="601914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Century Gothic" panose="020B0502020202020204" pitchFamily="34" charset="0"/>
              </a:rPr>
              <a:t>$</a:t>
            </a:r>
            <a:r>
              <a:rPr kumimoji="0" lang="en-US" altLang="en-US" sz="3600" b="1" i="0" u="none" strike="noStrike" cap="none" normalizeH="0" baseline="0" dirty="0">
                <a:ln>
                  <a:noFill/>
                </a:ln>
                <a:solidFill>
                  <a:schemeClr val="accent2"/>
                </a:solidFill>
                <a:effectLst/>
                <a:latin typeface="Century Gothic" panose="020B0502020202020204" pitchFamily="34" charset="0"/>
              </a:rPr>
              <a:t> </a:t>
            </a:r>
            <a:r>
              <a:rPr kumimoji="0" lang="en-US" altLang="en-US" sz="2000" b="1" i="0" u="none" strike="noStrike" cap="none" normalizeH="0" baseline="0" dirty="0">
                <a:ln>
                  <a:noFill/>
                </a:ln>
                <a:solidFill>
                  <a:schemeClr val="accent2"/>
                </a:solidFill>
                <a:effectLst/>
                <a:latin typeface="Century Gothic" panose="020B0502020202020204" pitchFamily="34" charset="0"/>
              </a:rPr>
              <a:t>git push </a:t>
            </a:r>
            <a:r>
              <a:rPr lang="en-US" altLang="en-US" sz="2000" b="1" dirty="0">
                <a:solidFill>
                  <a:schemeClr val="accent2"/>
                </a:solidFill>
                <a:latin typeface="Century Gothic" panose="020B0502020202020204" pitchFamily="34" charset="0"/>
              </a:rPr>
              <a:t>&lt;local branch</a:t>
            </a:r>
            <a:r>
              <a:rPr kumimoji="0" lang="en-US" altLang="en-US" sz="2000" b="1" i="0" u="none" strike="noStrike" cap="none" normalizeH="0" baseline="0" dirty="0">
                <a:ln>
                  <a:noFill/>
                </a:ln>
                <a:solidFill>
                  <a:schemeClr val="accent2"/>
                </a:solidFill>
                <a:effectLst/>
                <a:latin typeface="Century Gothic" panose="020B0502020202020204" pitchFamily="34" charset="0"/>
              </a:rPr>
              <a:t>&gt; &lt;branch name&gt;</a:t>
            </a:r>
            <a:endParaRPr kumimoji="0" lang="en-US" altLang="en-US" sz="4800" b="1" i="0" u="none" strike="noStrike" cap="none" normalizeH="0" baseline="0" dirty="0">
              <a:ln>
                <a:noFill/>
              </a:ln>
              <a:solidFill>
                <a:schemeClr val="accent2"/>
              </a:solidFill>
              <a:effectLst/>
              <a:latin typeface="Century Gothic" panose="020B0502020202020204" pitchFamily="34" charset="0"/>
            </a:endParaRPr>
          </a:p>
        </p:txBody>
      </p:sp>
      <p:pic>
        <p:nvPicPr>
          <p:cNvPr id="5" name="Picture 4">
            <a:extLst>
              <a:ext uri="{FF2B5EF4-FFF2-40B4-BE49-F238E27FC236}">
                <a16:creationId xmlns:a16="http://schemas.microsoft.com/office/drawing/2014/main" id="{39B69BE0-4C5A-6A83-BAA2-3B39ABDAC3C5}"/>
              </a:ext>
            </a:extLst>
          </p:cNvPr>
          <p:cNvPicPr>
            <a:picLocks noChangeAspect="1"/>
          </p:cNvPicPr>
          <p:nvPr/>
        </p:nvPicPr>
        <p:blipFill>
          <a:blip r:embed="rId2"/>
          <a:stretch>
            <a:fillRect/>
          </a:stretch>
        </p:blipFill>
        <p:spPr>
          <a:xfrm>
            <a:off x="1251109" y="2541023"/>
            <a:ext cx="9438462" cy="2616604"/>
          </a:xfrm>
          <a:prstGeom prst="rect">
            <a:avLst/>
          </a:prstGeom>
        </p:spPr>
      </p:pic>
    </p:spTree>
    <p:extLst>
      <p:ext uri="{BB962C8B-B14F-4D97-AF65-F5344CB8AC3E}">
        <p14:creationId xmlns:p14="http://schemas.microsoft.com/office/powerpoint/2010/main" val="18546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8ED626-C8B4-C7CE-4A15-92F95B82C770}"/>
              </a:ext>
            </a:extLst>
          </p:cNvPr>
          <p:cNvSpPr txBox="1"/>
          <p:nvPr/>
        </p:nvSpPr>
        <p:spPr>
          <a:xfrm>
            <a:off x="1374167" y="678363"/>
            <a:ext cx="7512978" cy="584775"/>
          </a:xfrm>
          <a:prstGeom prst="rect">
            <a:avLst/>
          </a:prstGeom>
          <a:noFill/>
        </p:spPr>
        <p:txBody>
          <a:bodyPr wrap="square">
            <a:spAutoFit/>
          </a:bodyPr>
          <a:lstStyle/>
          <a:p>
            <a:r>
              <a:rPr lang="en-IN" sz="3200" b="1" dirty="0">
                <a:latin typeface="Century Gothic" panose="020B0502020202020204" pitchFamily="34" charset="0"/>
              </a:rPr>
              <a:t>Benefits of Version Control</a:t>
            </a:r>
          </a:p>
        </p:txBody>
      </p:sp>
      <p:sp>
        <p:nvSpPr>
          <p:cNvPr id="4" name="TextBox 3">
            <a:extLst>
              <a:ext uri="{FF2B5EF4-FFF2-40B4-BE49-F238E27FC236}">
                <a16:creationId xmlns:a16="http://schemas.microsoft.com/office/drawing/2014/main" id="{AE0B93BC-74DB-5B4D-0C2D-C515C255038E}"/>
              </a:ext>
            </a:extLst>
          </p:cNvPr>
          <p:cNvSpPr txBox="1"/>
          <p:nvPr/>
        </p:nvSpPr>
        <p:spPr>
          <a:xfrm>
            <a:off x="860459" y="1396465"/>
            <a:ext cx="10471937" cy="170168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272C37"/>
                </a:solidFill>
                <a:effectLst/>
                <a:latin typeface="Century Gothic" panose="020B0502020202020204" pitchFamily="34" charset="0"/>
              </a:rPr>
              <a:t>Managing and Protecting the Source Code:</a:t>
            </a:r>
          </a:p>
          <a:p>
            <a:pPr algn="just">
              <a:lnSpc>
                <a:spcPct val="150000"/>
              </a:lnSpc>
            </a:pPr>
            <a:r>
              <a:rPr lang="en-US" b="0" i="0" dirty="0">
                <a:solidFill>
                  <a:srgbClr val="51565E"/>
                </a:solidFill>
                <a:effectLst/>
                <a:latin typeface="Century Gothic" panose="020B0502020202020204" pitchFamily="34" charset="0"/>
              </a:rPr>
              <a:t>The Version Control System helps manage the source code for the software team by keeping track of all the code modifications. It also protects the source code from any unintended human error and consequences.</a:t>
            </a:r>
          </a:p>
        </p:txBody>
      </p:sp>
      <p:sp>
        <p:nvSpPr>
          <p:cNvPr id="7" name="TextBox 6">
            <a:extLst>
              <a:ext uri="{FF2B5EF4-FFF2-40B4-BE49-F238E27FC236}">
                <a16:creationId xmlns:a16="http://schemas.microsoft.com/office/drawing/2014/main" id="{DFA3BD6D-4D03-15C2-FACE-6B5EC1CCA258}"/>
              </a:ext>
            </a:extLst>
          </p:cNvPr>
          <p:cNvSpPr txBox="1"/>
          <p:nvPr/>
        </p:nvSpPr>
        <p:spPr>
          <a:xfrm>
            <a:off x="860459" y="3759852"/>
            <a:ext cx="6947901" cy="170168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272C37"/>
                </a:solidFill>
                <a:effectLst/>
                <a:latin typeface="Century Gothic" panose="020B0502020202020204" pitchFamily="34" charset="0"/>
              </a:rPr>
              <a:t>Keeping Track of All the Modifications Made to the Code:</a:t>
            </a:r>
          </a:p>
          <a:p>
            <a:pPr algn="just">
              <a:lnSpc>
                <a:spcPct val="150000"/>
              </a:lnSpc>
            </a:pPr>
            <a:r>
              <a:rPr lang="en-US" b="0" i="0" dirty="0">
                <a:solidFill>
                  <a:srgbClr val="51565E"/>
                </a:solidFill>
                <a:effectLst/>
                <a:latin typeface="Century Gothic" panose="020B0502020202020204" pitchFamily="34" charset="0"/>
              </a:rPr>
              <a:t>The team working on the project continuously produces new source codes and keeps making amendments to the existing code.</a:t>
            </a:r>
          </a:p>
        </p:txBody>
      </p:sp>
      <p:pic>
        <p:nvPicPr>
          <p:cNvPr id="9" name="Picture 8">
            <a:extLst>
              <a:ext uri="{FF2B5EF4-FFF2-40B4-BE49-F238E27FC236}">
                <a16:creationId xmlns:a16="http://schemas.microsoft.com/office/drawing/2014/main" id="{7E051D79-C765-8DD2-EE6A-15CD9CF03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513" y="3688008"/>
            <a:ext cx="2449673" cy="2458238"/>
          </a:xfrm>
          <a:prstGeom prst="rect">
            <a:avLst/>
          </a:prstGeom>
        </p:spPr>
      </p:pic>
    </p:spTree>
    <p:extLst>
      <p:ext uri="{BB962C8B-B14F-4D97-AF65-F5344CB8AC3E}">
        <p14:creationId xmlns:p14="http://schemas.microsoft.com/office/powerpoint/2010/main" val="3662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1065941" y="573287"/>
            <a:ext cx="10677420"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Repo name &amp; Code:</a:t>
            </a:r>
          </a:p>
        </p:txBody>
      </p:sp>
      <p:pic>
        <p:nvPicPr>
          <p:cNvPr id="8" name="Picture 7">
            <a:extLst>
              <a:ext uri="{FF2B5EF4-FFF2-40B4-BE49-F238E27FC236}">
                <a16:creationId xmlns:a16="http://schemas.microsoft.com/office/drawing/2014/main" id="{B7E0253B-1829-76C1-424A-77A661EE96E6}"/>
              </a:ext>
            </a:extLst>
          </p:cNvPr>
          <p:cNvPicPr>
            <a:picLocks noChangeAspect="1"/>
          </p:cNvPicPr>
          <p:nvPr/>
        </p:nvPicPr>
        <p:blipFill>
          <a:blip r:embed="rId2"/>
          <a:stretch>
            <a:fillRect/>
          </a:stretch>
        </p:blipFill>
        <p:spPr>
          <a:xfrm>
            <a:off x="1744141" y="2007373"/>
            <a:ext cx="7862196" cy="3027093"/>
          </a:xfrm>
          <a:prstGeom prst="rect">
            <a:avLst/>
          </a:prstGeom>
        </p:spPr>
      </p:pic>
    </p:spTree>
    <p:extLst>
      <p:ext uri="{BB962C8B-B14F-4D97-AF65-F5344CB8AC3E}">
        <p14:creationId xmlns:p14="http://schemas.microsoft.com/office/powerpoint/2010/main" val="58262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1065941" y="573287"/>
            <a:ext cx="10677420"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Collaborating:</a:t>
            </a:r>
          </a:p>
        </p:txBody>
      </p:sp>
      <p:pic>
        <p:nvPicPr>
          <p:cNvPr id="4" name="Picture 3">
            <a:extLst>
              <a:ext uri="{FF2B5EF4-FFF2-40B4-BE49-F238E27FC236}">
                <a16:creationId xmlns:a16="http://schemas.microsoft.com/office/drawing/2014/main" id="{D1AE352A-0A2A-A180-A6BC-F192B1E7C72F}"/>
              </a:ext>
            </a:extLst>
          </p:cNvPr>
          <p:cNvPicPr>
            <a:picLocks noChangeAspect="1"/>
          </p:cNvPicPr>
          <p:nvPr/>
        </p:nvPicPr>
        <p:blipFill>
          <a:blip r:embed="rId2"/>
          <a:stretch>
            <a:fillRect/>
          </a:stretch>
        </p:blipFill>
        <p:spPr>
          <a:xfrm>
            <a:off x="1908042" y="1338928"/>
            <a:ext cx="8191456" cy="4945785"/>
          </a:xfrm>
          <a:prstGeom prst="rect">
            <a:avLst/>
          </a:prstGeom>
        </p:spPr>
      </p:pic>
    </p:spTree>
    <p:extLst>
      <p:ext uri="{BB962C8B-B14F-4D97-AF65-F5344CB8AC3E}">
        <p14:creationId xmlns:p14="http://schemas.microsoft.com/office/powerpoint/2010/main" val="293247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1065941" y="573287"/>
            <a:ext cx="10677420"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Collaborating:</a:t>
            </a:r>
          </a:p>
        </p:txBody>
      </p:sp>
      <p:pic>
        <p:nvPicPr>
          <p:cNvPr id="4" name="Picture 3">
            <a:extLst>
              <a:ext uri="{FF2B5EF4-FFF2-40B4-BE49-F238E27FC236}">
                <a16:creationId xmlns:a16="http://schemas.microsoft.com/office/drawing/2014/main" id="{D1AE352A-0A2A-A180-A6BC-F192B1E7C72F}"/>
              </a:ext>
            </a:extLst>
          </p:cNvPr>
          <p:cNvPicPr>
            <a:picLocks noChangeAspect="1"/>
          </p:cNvPicPr>
          <p:nvPr/>
        </p:nvPicPr>
        <p:blipFill>
          <a:blip r:embed="rId2"/>
          <a:stretch>
            <a:fillRect/>
          </a:stretch>
        </p:blipFill>
        <p:spPr>
          <a:xfrm>
            <a:off x="1908042" y="1338928"/>
            <a:ext cx="8191456" cy="4945785"/>
          </a:xfrm>
          <a:prstGeom prst="rect">
            <a:avLst/>
          </a:prstGeom>
        </p:spPr>
      </p:pic>
    </p:spTree>
    <p:extLst>
      <p:ext uri="{BB962C8B-B14F-4D97-AF65-F5344CB8AC3E}">
        <p14:creationId xmlns:p14="http://schemas.microsoft.com/office/powerpoint/2010/main" val="14569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8059C-5715-67E3-2D4B-D2FA600B41D3}"/>
              </a:ext>
            </a:extLst>
          </p:cNvPr>
          <p:cNvSpPr txBox="1"/>
          <p:nvPr/>
        </p:nvSpPr>
        <p:spPr>
          <a:xfrm>
            <a:off x="1065941" y="696577"/>
            <a:ext cx="10677420" cy="735779"/>
          </a:xfrm>
          <a:prstGeom prst="rect">
            <a:avLst/>
          </a:prstGeom>
          <a:noFill/>
        </p:spPr>
        <p:txBody>
          <a:bodyPr wrap="square">
            <a:spAutoFit/>
          </a:bodyPr>
          <a:lstStyle/>
          <a:p>
            <a:pPr algn="just">
              <a:lnSpc>
                <a:spcPct val="150000"/>
              </a:lnSpc>
            </a:pPr>
            <a:r>
              <a:rPr lang="en-IN" sz="3200" b="1" dirty="0">
                <a:latin typeface="Century Gothic" panose="020B0502020202020204" pitchFamily="34" charset="0"/>
              </a:rPr>
              <a:t>Generating Token:</a:t>
            </a:r>
          </a:p>
        </p:txBody>
      </p:sp>
      <p:pic>
        <p:nvPicPr>
          <p:cNvPr id="5" name="Picture 4">
            <a:extLst>
              <a:ext uri="{FF2B5EF4-FFF2-40B4-BE49-F238E27FC236}">
                <a16:creationId xmlns:a16="http://schemas.microsoft.com/office/drawing/2014/main" id="{4008A2F1-A6E8-F892-D94D-D3CDC2E6C71C}"/>
              </a:ext>
            </a:extLst>
          </p:cNvPr>
          <p:cNvPicPr>
            <a:picLocks noChangeAspect="1"/>
          </p:cNvPicPr>
          <p:nvPr/>
        </p:nvPicPr>
        <p:blipFill>
          <a:blip r:embed="rId2"/>
          <a:stretch>
            <a:fillRect/>
          </a:stretch>
        </p:blipFill>
        <p:spPr>
          <a:xfrm>
            <a:off x="741369" y="1836746"/>
            <a:ext cx="10351684" cy="2864217"/>
          </a:xfrm>
          <a:prstGeom prst="rect">
            <a:avLst/>
          </a:prstGeom>
        </p:spPr>
      </p:pic>
    </p:spTree>
    <p:extLst>
      <p:ext uri="{BB962C8B-B14F-4D97-AF65-F5344CB8AC3E}">
        <p14:creationId xmlns:p14="http://schemas.microsoft.com/office/powerpoint/2010/main" val="233594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89D0-0388-87CB-2299-3DCFFC58A2BD}"/>
              </a:ext>
            </a:extLst>
          </p:cNvPr>
          <p:cNvSpPr>
            <a:spLocks noGrp="1"/>
          </p:cNvSpPr>
          <p:nvPr>
            <p:ph type="title"/>
          </p:nvPr>
        </p:nvSpPr>
        <p:spPr>
          <a:xfrm>
            <a:off x="2903306" y="2584343"/>
            <a:ext cx="6004388" cy="1325563"/>
          </a:xfrm>
        </p:spPr>
        <p:txBody>
          <a:bodyPr>
            <a:normAutofit/>
          </a:bodyPr>
          <a:lstStyle/>
          <a:p>
            <a:r>
              <a:rPr lang="en-IN" sz="8800" dirty="0">
                <a:latin typeface="Century Gothic" panose="020B0502020202020204" pitchFamily="34" charset="0"/>
              </a:rPr>
              <a:t>Thank You</a:t>
            </a:r>
          </a:p>
        </p:txBody>
      </p:sp>
    </p:spTree>
    <p:extLst>
      <p:ext uri="{BB962C8B-B14F-4D97-AF65-F5344CB8AC3E}">
        <p14:creationId xmlns:p14="http://schemas.microsoft.com/office/powerpoint/2010/main" val="286432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0B93BC-74DB-5B4D-0C2D-C515C255038E}"/>
              </a:ext>
            </a:extLst>
          </p:cNvPr>
          <p:cNvSpPr txBox="1"/>
          <p:nvPr/>
        </p:nvSpPr>
        <p:spPr>
          <a:xfrm>
            <a:off x="860459" y="728645"/>
            <a:ext cx="6341725" cy="211718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272C37"/>
                </a:solidFill>
                <a:effectLst/>
                <a:latin typeface="Century Gothic" panose="020B0502020202020204" pitchFamily="34" charset="0"/>
              </a:rPr>
              <a:t>Comparing Earlier Versions of the Code:</a:t>
            </a:r>
          </a:p>
          <a:p>
            <a:pPr algn="just">
              <a:lnSpc>
                <a:spcPct val="150000"/>
              </a:lnSpc>
            </a:pPr>
            <a:r>
              <a:rPr lang="en-US" b="0" i="0" dirty="0">
                <a:solidFill>
                  <a:srgbClr val="51565E"/>
                </a:solidFill>
                <a:effectLst/>
                <a:latin typeface="Century Gothic" panose="020B0502020202020204" pitchFamily="34" charset="0"/>
              </a:rPr>
              <a:t>Since all the versions of the code are saved, this makes it possible for developers to go back at any time and compare the earlier versions of the code to help fix the mistake while reducing disruption to all team members.</a:t>
            </a:r>
          </a:p>
        </p:txBody>
      </p:sp>
      <p:sp>
        <p:nvSpPr>
          <p:cNvPr id="7" name="TextBox 6">
            <a:extLst>
              <a:ext uri="{FF2B5EF4-FFF2-40B4-BE49-F238E27FC236}">
                <a16:creationId xmlns:a16="http://schemas.microsoft.com/office/drawing/2014/main" id="{DFA3BD6D-4D03-15C2-FACE-6B5EC1CCA258}"/>
              </a:ext>
            </a:extLst>
          </p:cNvPr>
          <p:cNvSpPr txBox="1"/>
          <p:nvPr/>
        </p:nvSpPr>
        <p:spPr>
          <a:xfrm>
            <a:off x="847324" y="3429000"/>
            <a:ext cx="10497352" cy="2947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51565E"/>
                </a:solidFill>
                <a:effectLst/>
                <a:latin typeface="Century Gothic" panose="020B0502020202020204" pitchFamily="34" charset="0"/>
              </a:rPr>
              <a:t>Helps in recovery in case of any disaster or contingent situations.</a:t>
            </a:r>
          </a:p>
          <a:p>
            <a:pPr marL="285750" indent="-285750" algn="just">
              <a:lnSpc>
                <a:spcPct val="150000"/>
              </a:lnSpc>
              <a:buFont typeface="Arial" panose="020B0604020202020204" pitchFamily="34" charset="0"/>
              <a:buChar char="•"/>
            </a:pPr>
            <a:r>
              <a:rPr lang="en-US" dirty="0">
                <a:solidFill>
                  <a:srgbClr val="51565E"/>
                </a:solidFill>
                <a:latin typeface="Century Gothic" panose="020B0502020202020204" pitchFamily="34" charset="0"/>
              </a:rPr>
              <a:t>Reduce possibilities of errors and conflicts meanwhile project development through traceability to every small change.</a:t>
            </a:r>
          </a:p>
          <a:p>
            <a:pPr marL="285750" indent="-285750" algn="just">
              <a:lnSpc>
                <a:spcPct val="150000"/>
              </a:lnSpc>
              <a:buFont typeface="Arial" panose="020B0604020202020204" pitchFamily="34" charset="0"/>
              <a:buChar char="•"/>
            </a:pPr>
            <a:r>
              <a:rPr lang="en-US" b="0" i="0" dirty="0">
                <a:solidFill>
                  <a:srgbClr val="51565E"/>
                </a:solidFill>
                <a:effectLst/>
                <a:latin typeface="Century Gothic" panose="020B0502020202020204" pitchFamily="34" charset="0"/>
              </a:rPr>
              <a:t>Inform us about Who</a:t>
            </a:r>
            <a:r>
              <a:rPr lang="en-US" dirty="0">
                <a:solidFill>
                  <a:srgbClr val="51565E"/>
                </a:solidFill>
                <a:latin typeface="Century Gothic" panose="020B0502020202020204" pitchFamily="34" charset="0"/>
              </a:rPr>
              <a:t>, What, When and Why changes have been made.</a:t>
            </a:r>
          </a:p>
          <a:p>
            <a:pPr marL="285750" indent="-285750" algn="just">
              <a:lnSpc>
                <a:spcPct val="150000"/>
              </a:lnSpc>
              <a:buFont typeface="Arial" panose="020B0604020202020204" pitchFamily="34" charset="0"/>
              <a:buChar char="•"/>
            </a:pPr>
            <a:r>
              <a:rPr lang="en-US" b="0" i="0" dirty="0">
                <a:solidFill>
                  <a:srgbClr val="273239"/>
                </a:solidFill>
                <a:effectLst/>
                <a:latin typeface="Century Gothic" panose="020B0502020202020204" pitchFamily="34" charset="0"/>
              </a:rPr>
              <a:t>For each different contributor to the project, a different working copy is maintained and not merged to the main file unless the working copy is validated. The most popular example is </a:t>
            </a:r>
            <a:r>
              <a:rPr lang="en-US" b="1" i="0" dirty="0">
                <a:solidFill>
                  <a:srgbClr val="273239"/>
                </a:solidFill>
                <a:effectLst/>
                <a:latin typeface="Century Gothic" panose="020B0502020202020204" pitchFamily="34" charset="0"/>
              </a:rPr>
              <a:t>Git, Helix core, Microsoft TFS,</a:t>
            </a:r>
            <a:endParaRPr lang="en-US" b="0" i="0" dirty="0">
              <a:solidFill>
                <a:srgbClr val="273239"/>
              </a:solidFill>
              <a:effectLst/>
              <a:latin typeface="Century Gothic" panose="020B0502020202020204" pitchFamily="34" charset="0"/>
            </a:endParaRPr>
          </a:p>
        </p:txBody>
      </p:sp>
      <p:pic>
        <p:nvPicPr>
          <p:cNvPr id="5" name="Picture 4">
            <a:extLst>
              <a:ext uri="{FF2B5EF4-FFF2-40B4-BE49-F238E27FC236}">
                <a16:creationId xmlns:a16="http://schemas.microsoft.com/office/drawing/2014/main" id="{D827E5C1-4A2F-641A-28A0-8AD521EB6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976" y="188815"/>
            <a:ext cx="2878905" cy="2878905"/>
          </a:xfrm>
          <a:prstGeom prst="rect">
            <a:avLst/>
          </a:prstGeom>
        </p:spPr>
      </p:pic>
    </p:spTree>
    <p:extLst>
      <p:ext uri="{BB962C8B-B14F-4D97-AF65-F5344CB8AC3E}">
        <p14:creationId xmlns:p14="http://schemas.microsoft.com/office/powerpoint/2010/main" val="364538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0B93BC-74DB-5B4D-0C2D-C515C255038E}"/>
              </a:ext>
            </a:extLst>
          </p:cNvPr>
          <p:cNvSpPr txBox="1"/>
          <p:nvPr/>
        </p:nvSpPr>
        <p:spPr>
          <a:xfrm>
            <a:off x="788540" y="369050"/>
            <a:ext cx="6999271" cy="735779"/>
          </a:xfrm>
          <a:prstGeom prst="rect">
            <a:avLst/>
          </a:prstGeom>
          <a:noFill/>
        </p:spPr>
        <p:txBody>
          <a:bodyPr wrap="square">
            <a:spAutoFit/>
          </a:bodyPr>
          <a:lstStyle/>
          <a:p>
            <a:pPr>
              <a:lnSpc>
                <a:spcPct val="150000"/>
              </a:lnSpc>
            </a:pPr>
            <a:r>
              <a:rPr lang="en-US" sz="3200" b="1" i="0" dirty="0">
                <a:solidFill>
                  <a:srgbClr val="272C37"/>
                </a:solidFill>
                <a:effectLst/>
                <a:latin typeface="Century Gothic" panose="020B0502020202020204" pitchFamily="34" charset="0"/>
              </a:rPr>
              <a:t>Available Version Control Systems</a:t>
            </a:r>
          </a:p>
        </p:txBody>
      </p:sp>
      <p:pic>
        <p:nvPicPr>
          <p:cNvPr id="3" name="Picture 2">
            <a:extLst>
              <a:ext uri="{FF2B5EF4-FFF2-40B4-BE49-F238E27FC236}">
                <a16:creationId xmlns:a16="http://schemas.microsoft.com/office/drawing/2014/main" id="{D69CC8AB-6165-F750-EA26-12755A441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645" y="1395724"/>
            <a:ext cx="9020709" cy="4354227"/>
          </a:xfrm>
          <a:prstGeom prst="rect">
            <a:avLst/>
          </a:prstGeom>
        </p:spPr>
      </p:pic>
    </p:spTree>
    <p:extLst>
      <p:ext uri="{BB962C8B-B14F-4D97-AF65-F5344CB8AC3E}">
        <p14:creationId xmlns:p14="http://schemas.microsoft.com/office/powerpoint/2010/main" val="361849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0B93BC-74DB-5B4D-0C2D-C515C255038E}"/>
              </a:ext>
            </a:extLst>
          </p:cNvPr>
          <p:cNvSpPr txBox="1"/>
          <p:nvPr/>
        </p:nvSpPr>
        <p:spPr>
          <a:xfrm>
            <a:off x="788540" y="369050"/>
            <a:ext cx="6999271" cy="735779"/>
          </a:xfrm>
          <a:prstGeom prst="rect">
            <a:avLst/>
          </a:prstGeom>
          <a:noFill/>
        </p:spPr>
        <p:txBody>
          <a:bodyPr wrap="square">
            <a:spAutoFit/>
          </a:bodyPr>
          <a:lstStyle/>
          <a:p>
            <a:pPr>
              <a:lnSpc>
                <a:spcPct val="150000"/>
              </a:lnSpc>
            </a:pPr>
            <a:r>
              <a:rPr lang="en-US" sz="3200" b="1" dirty="0">
                <a:solidFill>
                  <a:srgbClr val="272C37"/>
                </a:solidFill>
                <a:latin typeface="Century Gothic" panose="020B0502020202020204" pitchFamily="34" charset="0"/>
              </a:rPr>
              <a:t>Types</a:t>
            </a:r>
            <a:r>
              <a:rPr lang="en-US" sz="3200" b="1" i="0" dirty="0">
                <a:solidFill>
                  <a:srgbClr val="272C37"/>
                </a:solidFill>
                <a:effectLst/>
                <a:latin typeface="Century Gothic" panose="020B0502020202020204" pitchFamily="34" charset="0"/>
              </a:rPr>
              <a:t> Version Control Systems</a:t>
            </a:r>
          </a:p>
        </p:txBody>
      </p:sp>
      <p:sp>
        <p:nvSpPr>
          <p:cNvPr id="5" name="TextBox 4">
            <a:extLst>
              <a:ext uri="{FF2B5EF4-FFF2-40B4-BE49-F238E27FC236}">
                <a16:creationId xmlns:a16="http://schemas.microsoft.com/office/drawing/2014/main" id="{FA739D08-C839-98D9-0A12-8DCE2D46BE10}"/>
              </a:ext>
            </a:extLst>
          </p:cNvPr>
          <p:cNvSpPr txBox="1"/>
          <p:nvPr/>
        </p:nvSpPr>
        <p:spPr>
          <a:xfrm>
            <a:off x="1107041" y="1243845"/>
            <a:ext cx="6097712" cy="12861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Century Gothic" panose="020B0502020202020204" pitchFamily="34" charset="0"/>
              </a:rPr>
              <a:t>Local Version Control Systems</a:t>
            </a:r>
          </a:p>
          <a:p>
            <a:pPr marL="285750" indent="-285750">
              <a:lnSpc>
                <a:spcPct val="150000"/>
              </a:lnSpc>
              <a:buFont typeface="Arial" panose="020B0604020202020204" pitchFamily="34" charset="0"/>
              <a:buChar char="•"/>
            </a:pPr>
            <a:r>
              <a:rPr lang="en-US" dirty="0">
                <a:latin typeface="Century Gothic" panose="020B0502020202020204" pitchFamily="34" charset="0"/>
              </a:rPr>
              <a:t>Centralized Version Control Systems</a:t>
            </a:r>
          </a:p>
          <a:p>
            <a:pPr marL="285750" indent="-285750">
              <a:lnSpc>
                <a:spcPct val="150000"/>
              </a:lnSpc>
              <a:buFont typeface="Arial" panose="020B0604020202020204" pitchFamily="34" charset="0"/>
              <a:buChar char="•"/>
            </a:pPr>
            <a:r>
              <a:rPr lang="en-US" dirty="0">
                <a:latin typeface="Century Gothic" panose="020B0502020202020204" pitchFamily="34" charset="0"/>
              </a:rPr>
              <a:t>Distributed Version Control Systems</a:t>
            </a:r>
            <a:endParaRPr lang="en-IN" dirty="0">
              <a:latin typeface="Century Gothic" panose="020B0502020202020204" pitchFamily="34" charset="0"/>
            </a:endParaRPr>
          </a:p>
        </p:txBody>
      </p:sp>
      <p:sp>
        <p:nvSpPr>
          <p:cNvPr id="7" name="TextBox 6">
            <a:extLst>
              <a:ext uri="{FF2B5EF4-FFF2-40B4-BE49-F238E27FC236}">
                <a16:creationId xmlns:a16="http://schemas.microsoft.com/office/drawing/2014/main" id="{046BCD39-D8F0-4165-ECA7-2355CBC00306}"/>
              </a:ext>
            </a:extLst>
          </p:cNvPr>
          <p:cNvSpPr txBox="1"/>
          <p:nvPr/>
        </p:nvSpPr>
        <p:spPr>
          <a:xfrm>
            <a:off x="788540" y="2853880"/>
            <a:ext cx="5211568" cy="3363678"/>
          </a:xfrm>
          <a:prstGeom prst="rect">
            <a:avLst/>
          </a:prstGeom>
          <a:noFill/>
        </p:spPr>
        <p:txBody>
          <a:bodyPr wrap="square">
            <a:spAutoFit/>
          </a:bodyPr>
          <a:lstStyle/>
          <a:p>
            <a:pPr algn="just">
              <a:lnSpc>
                <a:spcPct val="150000"/>
              </a:lnSpc>
            </a:pPr>
            <a:r>
              <a:rPr lang="en-US" b="1" dirty="0">
                <a:latin typeface="Century Gothic" panose="020B0502020202020204" pitchFamily="34" charset="0"/>
              </a:rPr>
              <a:t>Local Version Control Systems: </a:t>
            </a:r>
            <a:r>
              <a:rPr lang="en-US" dirty="0">
                <a:latin typeface="Century Gothic" panose="020B0502020202020204" pitchFamily="34" charset="0"/>
              </a:rPr>
              <a:t>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 </a:t>
            </a:r>
            <a:endParaRPr lang="en-IN" dirty="0">
              <a:latin typeface="Century Gothic" panose="020B0502020202020204" pitchFamily="34" charset="0"/>
            </a:endParaRPr>
          </a:p>
        </p:txBody>
      </p:sp>
      <p:pic>
        <p:nvPicPr>
          <p:cNvPr id="11" name="Picture 10">
            <a:extLst>
              <a:ext uri="{FF2B5EF4-FFF2-40B4-BE49-F238E27FC236}">
                <a16:creationId xmlns:a16="http://schemas.microsoft.com/office/drawing/2014/main" id="{70EB26D7-8EAF-45E2-4A8D-AA3AF7333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894" y="2669047"/>
            <a:ext cx="5489825" cy="3571875"/>
          </a:xfrm>
          <a:prstGeom prst="rect">
            <a:avLst/>
          </a:prstGeom>
        </p:spPr>
      </p:pic>
    </p:spTree>
    <p:extLst>
      <p:ext uri="{BB962C8B-B14F-4D97-AF65-F5344CB8AC3E}">
        <p14:creationId xmlns:p14="http://schemas.microsoft.com/office/powerpoint/2010/main" val="227867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6BCD39-D8F0-4165-ECA7-2355CBC00306}"/>
              </a:ext>
            </a:extLst>
          </p:cNvPr>
          <p:cNvSpPr txBox="1"/>
          <p:nvPr/>
        </p:nvSpPr>
        <p:spPr>
          <a:xfrm>
            <a:off x="767991" y="624659"/>
            <a:ext cx="9989051" cy="128618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273239"/>
                </a:solidFill>
                <a:effectLst/>
                <a:latin typeface="Century Gothic" panose="020B0502020202020204" pitchFamily="34" charset="0"/>
              </a:rPr>
              <a:t>Centralized Version Control Systems:</a:t>
            </a:r>
            <a:r>
              <a:rPr lang="en-US" b="0" i="0" dirty="0">
                <a:solidFill>
                  <a:srgbClr val="273239"/>
                </a:solidFill>
                <a:effectLst/>
                <a:latin typeface="Century Gothic" panose="020B0502020202020204" pitchFamily="34" charset="0"/>
              </a:rPr>
              <a:t> Centralized version control systems contain just one repository globally and every user needs to commit for reflecting one’s changes in the repository. It is possible for others to see your changes by updating.</a:t>
            </a:r>
            <a:endParaRPr lang="en-IN" dirty="0">
              <a:latin typeface="Century Gothic" panose="020B0502020202020204" pitchFamily="34" charset="0"/>
            </a:endParaRPr>
          </a:p>
        </p:txBody>
      </p:sp>
      <p:pic>
        <p:nvPicPr>
          <p:cNvPr id="3" name="Picture 2">
            <a:extLst>
              <a:ext uri="{FF2B5EF4-FFF2-40B4-BE49-F238E27FC236}">
                <a16:creationId xmlns:a16="http://schemas.microsoft.com/office/drawing/2014/main" id="{D88D30EC-A64B-E5EB-0BEF-F3BE7A695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590" y="2113159"/>
            <a:ext cx="8760819" cy="3869620"/>
          </a:xfrm>
          <a:prstGeom prst="rect">
            <a:avLst/>
          </a:prstGeom>
        </p:spPr>
      </p:pic>
    </p:spTree>
    <p:extLst>
      <p:ext uri="{BB962C8B-B14F-4D97-AF65-F5344CB8AC3E}">
        <p14:creationId xmlns:p14="http://schemas.microsoft.com/office/powerpoint/2010/main" val="95468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6BCD39-D8F0-4165-ECA7-2355CBC00306}"/>
              </a:ext>
            </a:extLst>
          </p:cNvPr>
          <p:cNvSpPr txBox="1"/>
          <p:nvPr/>
        </p:nvSpPr>
        <p:spPr>
          <a:xfrm>
            <a:off x="624153" y="624658"/>
            <a:ext cx="4851973" cy="544117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273239"/>
                </a:solidFill>
                <a:effectLst/>
                <a:latin typeface="Century Gothic" panose="020B0502020202020204" pitchFamily="34" charset="0"/>
              </a:rPr>
              <a:t>Distributed version control systems: </a:t>
            </a:r>
            <a:r>
              <a:rPr lang="en-US" b="0" i="0" dirty="0">
                <a:solidFill>
                  <a:srgbClr val="273239"/>
                </a:solidFill>
                <a:effectLst/>
                <a:latin typeface="Century Gothic" panose="020B0502020202020204" pitchFamily="34" charset="0"/>
              </a:rPr>
              <a:t>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a:t>
            </a:r>
            <a:endParaRPr lang="en-IN" dirty="0">
              <a:latin typeface="Century Gothic" panose="020B0502020202020204" pitchFamily="34" charset="0"/>
            </a:endParaRPr>
          </a:p>
        </p:txBody>
      </p:sp>
      <p:pic>
        <p:nvPicPr>
          <p:cNvPr id="4" name="Picture 3">
            <a:extLst>
              <a:ext uri="{FF2B5EF4-FFF2-40B4-BE49-F238E27FC236}">
                <a16:creationId xmlns:a16="http://schemas.microsoft.com/office/drawing/2014/main" id="{BDA54CCA-4077-7BC2-80AB-D935C27D4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126" y="1244653"/>
            <a:ext cx="6352276" cy="4201180"/>
          </a:xfrm>
          <a:prstGeom prst="rect">
            <a:avLst/>
          </a:prstGeom>
        </p:spPr>
      </p:pic>
    </p:spTree>
    <p:extLst>
      <p:ext uri="{BB962C8B-B14F-4D97-AF65-F5344CB8AC3E}">
        <p14:creationId xmlns:p14="http://schemas.microsoft.com/office/powerpoint/2010/main" val="160679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2525</Words>
  <Application>Microsoft Office PowerPoint</Application>
  <PresentationFormat>Widescreen</PresentationFormat>
  <Paragraphs>171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Century Gothic</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satishmlg17@gmail.com</dc:creator>
  <cp:lastModifiedBy>satishmlg17@gmail.com</cp:lastModifiedBy>
  <cp:revision>21</cp:revision>
  <dcterms:created xsi:type="dcterms:W3CDTF">2022-09-27T05:08:20Z</dcterms:created>
  <dcterms:modified xsi:type="dcterms:W3CDTF">2022-09-29T12:59:50Z</dcterms:modified>
</cp:coreProperties>
</file>