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266" r:id="rId25"/>
    <p:sldId id="319" r:id="rId26"/>
    <p:sldId id="320" r:id="rId27"/>
    <p:sldId id="321" r:id="rId28"/>
    <p:sldId id="322" r:id="rId29"/>
    <p:sldId id="268" r:id="rId30"/>
    <p:sldId id="323" r:id="rId31"/>
    <p:sldId id="325" r:id="rId32"/>
    <p:sldId id="324" r:id="rId33"/>
    <p:sldId id="326" r:id="rId34"/>
    <p:sldId id="327" r:id="rId35"/>
    <p:sldId id="272" r:id="rId36"/>
    <p:sldId id="332" r:id="rId37"/>
    <p:sldId id="333" r:id="rId38"/>
    <p:sldId id="273" r:id="rId39"/>
    <p:sldId id="274" r:id="rId40"/>
    <p:sldId id="275" r:id="rId41"/>
    <p:sldId id="276" r:id="rId42"/>
    <p:sldId id="334" r:id="rId43"/>
    <p:sldId id="269" r:id="rId44"/>
    <p:sldId id="270" r:id="rId45"/>
    <p:sldId id="328" r:id="rId46"/>
    <p:sldId id="329" r:id="rId47"/>
    <p:sldId id="33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04D7-4CCB-C97C-49A1-FEE3ABCBF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4E2FA-E026-10AF-DFDC-2ECB11843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B62BA-3C99-F08B-3AC3-FA712BA8C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26797-508F-60A3-EADE-70D59FAA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555D-4A15-57E9-0648-357DC7C5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0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63F9-E0ED-51BA-DA4B-9CDAF140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CA170-D391-CA93-0CE2-DF02B8A73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10D64-2590-CC6A-400B-354C5A3D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69A26-7197-332C-DF44-3EDDF7AC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9FA51-920D-8790-B515-FC749E23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CC5BD-DF70-7179-708C-C008EF47C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F8CB4-E5DF-4D39-2441-CDACEE6B4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C5980-DEC0-C2E8-3B76-1CB35A8C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F8426-0568-EE8D-F31F-4B6F335C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A5C5C-6B65-5454-23C1-6541F7CD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2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ED9D-1E15-A2F5-271E-BDC39C90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4B2F-64E8-3444-AB71-CAFD7F54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1C4CC-761E-3086-B243-7198E714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39606-C968-66F7-8FD4-E8E20E99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684A5-0438-1F51-BAD8-6D8F92F3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1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4794-19EA-8EB8-3EA4-806EBDF8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89505-B7F7-1A6A-A610-7471D3E16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C2CB1-8220-B052-6D17-07693FC8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ADE9F-DA45-A4F3-9AD3-C43DCD35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E54D7-92DD-6310-CD2D-14F112AC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3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B087-E1AE-1F6B-6A05-7B5BC795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ACD5C-5941-36F5-6DD7-E2E80752D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1538D-A250-7A1E-29C7-A0611CE82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6210C-713B-82B6-C6B6-FD15ADC9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58D9D-0D0C-BCCD-8091-6092C4CD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C0320-8D6D-E887-7DC6-ABFF02BB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2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3D51-416E-2860-E87B-B09AE65F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70D15-A3D5-500A-32F6-B7788B40E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E08F2-A72B-96E4-A723-7B904E384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893E8-75C5-FBB0-A760-B03607551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AA37CE-2987-E5DB-B290-30CD6DEC6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F94CD-7A9E-E3F9-F125-FCAD4D9C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63E85-DDC5-F3C7-8F6F-E966412C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CEFBC9-B3FE-ACA2-1901-11683BE9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2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A3D2-7F42-C952-5D3E-E4806387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DB7C4-B1E7-595D-AF11-BBE5371E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9B6B4-331D-7A70-3779-20D2A4D0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FFEF7-FF20-C196-BC56-437B8A2F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6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B7E2F-78AD-8C51-6A66-5D3E0EE9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D9B09-63F5-BFE9-7DF4-6D11C2C3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883D1-CD3A-52ED-7B28-6242780D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0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E566A-F10A-83FF-14AF-E7568C0A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5671E-0DE6-BC9A-650C-4CFF438D0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B63FD-B84F-0585-FED2-A0679639E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737C4-A76E-A4C2-AA61-4A1AA510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6D98B-FCA2-F594-3525-8215F3BA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824E7-15CB-0991-F852-71DA9355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8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D944-A652-4AD4-0561-EF8521CC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4AABD-D2E9-7538-5AD9-5C64CD8D8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8A083-7142-DB36-039B-4BBC15D9E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82B67-78C6-2FA5-98D1-1A39B0BE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0024F-E8EA-2CDA-E065-8C54D3D62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2D5C9-E1A6-5F18-F0CA-A1B8877E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2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5DC06-1E52-F98A-25D1-99C69978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036AC-0D69-3531-C335-BCB6DECC6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FA057-455F-95BE-7D61-9DB7581D5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B8ABD-D36E-D915-3AFA-94A199FF6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00971-EEBE-C92E-7CBD-26B30D569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1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toy&#10;&#10;Description automatically generated with medium confidence">
            <a:extLst>
              <a:ext uri="{FF2B5EF4-FFF2-40B4-BE49-F238E27FC236}">
                <a16:creationId xmlns:a16="http://schemas.microsoft.com/office/drawing/2014/main" id="{865D9016-9096-37B0-60F5-D7170E025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593" y="1393954"/>
            <a:ext cx="7620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6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6A89B-AE40-CD31-2D73-74EF4C9DD1C6}"/>
              </a:ext>
            </a:extLst>
          </p:cNvPr>
          <p:cNvSpPr txBox="1"/>
          <p:nvPr/>
        </p:nvSpPr>
        <p:spPr>
          <a:xfrm>
            <a:off x="830140" y="600576"/>
            <a:ext cx="71522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Touch: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create files. 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B07EE-B90B-7C66-760A-C803A281153A}"/>
              </a:ext>
            </a:extLst>
          </p:cNvPr>
          <p:cNvSpPr txBox="1"/>
          <p:nvPr/>
        </p:nvSpPr>
        <p:spPr>
          <a:xfrm>
            <a:off x="830140" y="3429000"/>
            <a:ext cx="71522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Mkdir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create folders. 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FA232-19AD-7F4E-804D-E6DA406CB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84" y="1405062"/>
            <a:ext cx="10246631" cy="13299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2DDC33-29F1-1F72-570E-F091AD1E8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51" y="3239737"/>
            <a:ext cx="10159038" cy="235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8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6A89B-AE40-CD31-2D73-74EF4C9DD1C6}"/>
              </a:ext>
            </a:extLst>
          </p:cNvPr>
          <p:cNvSpPr txBox="1"/>
          <p:nvPr/>
        </p:nvSpPr>
        <p:spPr>
          <a:xfrm>
            <a:off x="830140" y="600576"/>
            <a:ext cx="71522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</a:t>
            </a:r>
            <a:r>
              <a:rPr lang="en-US" sz="2400" dirty="0">
                <a:latin typeface="Calibri" panose="020F0502020204030204"/>
              </a:rPr>
              <a:t>will show file/folders present in directory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B07EE-B90B-7C66-760A-C803A281153A}"/>
              </a:ext>
            </a:extLst>
          </p:cNvPr>
          <p:cNvSpPr txBox="1"/>
          <p:nvPr/>
        </p:nvSpPr>
        <p:spPr>
          <a:xfrm>
            <a:off x="830140" y="3601840"/>
            <a:ext cx="71522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/>
              </a:rPr>
              <a:t>cd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Changing directory. 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024E5-896E-FCB0-0A53-A9BE6F085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39" y="1362792"/>
            <a:ext cx="8638787" cy="1859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F7CF52-12B5-D0D8-50B3-F4F043037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339" y="4536310"/>
            <a:ext cx="8638787" cy="109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7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6A89B-AE40-CD31-2D73-74EF4C9DD1C6}"/>
              </a:ext>
            </a:extLst>
          </p:cNvPr>
          <p:cNvSpPr txBox="1"/>
          <p:nvPr/>
        </p:nvSpPr>
        <p:spPr>
          <a:xfrm>
            <a:off x="830140" y="600576"/>
            <a:ext cx="71522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bri" panose="020F0502020204030204"/>
              </a:rPr>
              <a:t>pwd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will print working directory. 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B07EE-B90B-7C66-760A-C803A281153A}"/>
              </a:ext>
            </a:extLst>
          </p:cNvPr>
          <p:cNvSpPr txBox="1"/>
          <p:nvPr/>
        </p:nvSpPr>
        <p:spPr>
          <a:xfrm>
            <a:off x="830140" y="3429000"/>
            <a:ext cx="71522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bri" panose="020F0502020204030204"/>
              </a:rPr>
              <a:t>whoami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check user name. 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46AD0-F797-9FF5-7823-18A0C4889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49" y="1550902"/>
            <a:ext cx="8229819" cy="1478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30D31-FA1D-FDF1-E080-4F0207451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049" y="4296936"/>
            <a:ext cx="8229819" cy="142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7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6A89B-AE40-CD31-2D73-74EF4C9DD1C6}"/>
              </a:ext>
            </a:extLst>
          </p:cNvPr>
          <p:cNvSpPr txBox="1"/>
          <p:nvPr/>
        </p:nvSpPr>
        <p:spPr>
          <a:xfrm>
            <a:off x="830139" y="600576"/>
            <a:ext cx="84063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 filename/nano: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will open an editor to write content. 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B07EE-B90B-7C66-760A-C803A281153A}"/>
              </a:ext>
            </a:extLst>
          </p:cNvPr>
          <p:cNvSpPr txBox="1"/>
          <p:nvPr/>
        </p:nvSpPr>
        <p:spPr>
          <a:xfrm>
            <a:off x="830139" y="3674297"/>
            <a:ext cx="8807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/>
              </a:rPr>
              <a:t>Cat filename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will display content present in the file. 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545F0-17B0-71FF-A09F-4F980F0E7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57"/>
          <a:stretch/>
        </p:blipFill>
        <p:spPr>
          <a:xfrm>
            <a:off x="1565443" y="1369091"/>
            <a:ext cx="7845685" cy="1814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038BD1-47D3-16E0-6EA2-9FF6FCC28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122" y="4442812"/>
            <a:ext cx="7791005" cy="139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73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6A89B-AE40-CD31-2D73-74EF4C9DD1C6}"/>
              </a:ext>
            </a:extLst>
          </p:cNvPr>
          <p:cNvSpPr txBox="1"/>
          <p:nvPr/>
        </p:nvSpPr>
        <p:spPr>
          <a:xfrm>
            <a:off x="830139" y="600576"/>
            <a:ext cx="84063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 &gt; filename: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will override the content present in file. 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B07EE-B90B-7C66-760A-C803A281153A}"/>
              </a:ext>
            </a:extLst>
          </p:cNvPr>
          <p:cNvSpPr txBox="1"/>
          <p:nvPr/>
        </p:nvSpPr>
        <p:spPr>
          <a:xfrm>
            <a:off x="830139" y="3295436"/>
            <a:ext cx="8807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/>
              </a:rPr>
              <a:t>Cat &gt;&gt; filename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will add content without overriding the file. 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D65B5-785A-16CD-08B9-80FC198CF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74" y="1355423"/>
            <a:ext cx="8117921" cy="1563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D2F4A9-E04B-1BE3-37B0-2062A5E63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493" y="3260242"/>
            <a:ext cx="8087002" cy="29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18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6A89B-AE40-CD31-2D73-74EF4C9DD1C6}"/>
              </a:ext>
            </a:extLst>
          </p:cNvPr>
          <p:cNvSpPr txBox="1"/>
          <p:nvPr/>
        </p:nvSpPr>
        <p:spPr>
          <a:xfrm>
            <a:off x="830139" y="600576"/>
            <a:ext cx="84063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/>
              </a:rPr>
              <a:t>mv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move file from one path to another path. 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B07EE-B90B-7C66-760A-C803A281153A}"/>
              </a:ext>
            </a:extLst>
          </p:cNvPr>
          <p:cNvSpPr txBox="1"/>
          <p:nvPr/>
        </p:nvSpPr>
        <p:spPr>
          <a:xfrm>
            <a:off x="830139" y="3033826"/>
            <a:ext cx="8807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/>
              </a:rPr>
              <a:t>mv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will use to rename the file or directory. 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B7900-A2A0-B7C8-DE40-8F0AF2BBA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03" y="1541679"/>
            <a:ext cx="9252289" cy="1037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A554B9-6453-B0A6-63F3-32EAF2DC3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864" y="3771760"/>
            <a:ext cx="8379564" cy="231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20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6A89B-AE40-CD31-2D73-74EF4C9DD1C6}"/>
              </a:ext>
            </a:extLst>
          </p:cNvPr>
          <p:cNvSpPr txBox="1"/>
          <p:nvPr/>
        </p:nvSpPr>
        <p:spPr>
          <a:xfrm>
            <a:off x="830139" y="600576"/>
            <a:ext cx="84063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/>
              </a:rPr>
              <a:t>rm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delet</a:t>
            </a:r>
            <a:r>
              <a:rPr lang="en-US" sz="2400" dirty="0">
                <a:latin typeface="Calibri" panose="020F0502020204030204"/>
              </a:rPr>
              <a:t>e the file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B07EE-B90B-7C66-760A-C803A281153A}"/>
              </a:ext>
            </a:extLst>
          </p:cNvPr>
          <p:cNvSpPr txBox="1"/>
          <p:nvPr/>
        </p:nvSpPr>
        <p:spPr>
          <a:xfrm>
            <a:off x="830139" y="3511193"/>
            <a:ext cx="8807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bri" panose="020F0502020204030204"/>
              </a:rPr>
              <a:t>rmdir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delete the folder. 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A9874-B34B-BA44-50F9-AA6826F5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30" y="1239877"/>
            <a:ext cx="7677124" cy="2106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CB1A7B-9887-5C2A-39C5-E846A185C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073" y="4285654"/>
            <a:ext cx="7726681" cy="193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14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6A89B-AE40-CD31-2D73-74EF4C9DD1C6}"/>
              </a:ext>
            </a:extLst>
          </p:cNvPr>
          <p:cNvSpPr txBox="1"/>
          <p:nvPr/>
        </p:nvSpPr>
        <p:spPr>
          <a:xfrm>
            <a:off x="830139" y="600576"/>
            <a:ext cx="98344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/>
              </a:rPr>
              <a:t>rm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800" dirty="0">
                <a:latin typeface="Calibri" panose="020F0502020204030204"/>
              </a:rPr>
              <a:t>*. &lt;extension&gt;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delet</a:t>
            </a:r>
            <a:r>
              <a:rPr lang="en-US" sz="2400" dirty="0">
                <a:latin typeface="Calibri" panose="020F0502020204030204"/>
              </a:rPr>
              <a:t>e the multiple file with same extension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B07EE-B90B-7C66-760A-C803A281153A}"/>
              </a:ext>
            </a:extLst>
          </p:cNvPr>
          <p:cNvSpPr txBox="1"/>
          <p:nvPr/>
        </p:nvSpPr>
        <p:spPr>
          <a:xfrm>
            <a:off x="830139" y="3295436"/>
            <a:ext cx="98344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/>
              </a:rPr>
              <a:t>rm -r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en-US" sz="2400" dirty="0">
                <a:latin typeface="Calibri" panose="020F0502020204030204"/>
              </a:rPr>
              <a:t>We can delete directory having sub directories inside the directory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02444-326F-5831-3428-056AB4FC5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130" y="1444895"/>
            <a:ext cx="8644068" cy="15294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FD1B8E-0230-C466-051B-76F698D25C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601"/>
          <a:stretch/>
        </p:blipFill>
        <p:spPr>
          <a:xfrm>
            <a:off x="1538130" y="4210299"/>
            <a:ext cx="8594231" cy="159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30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6A89B-AE40-CD31-2D73-74EF4C9DD1C6}"/>
              </a:ext>
            </a:extLst>
          </p:cNvPr>
          <p:cNvSpPr txBox="1"/>
          <p:nvPr/>
        </p:nvSpPr>
        <p:spPr>
          <a:xfrm>
            <a:off x="830139" y="600576"/>
            <a:ext cx="99988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/>
              </a:rPr>
              <a:t>rm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–f &lt;filename&gt;: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delet</a:t>
            </a:r>
            <a:r>
              <a:rPr lang="en-US" sz="2400" dirty="0">
                <a:latin typeface="Calibri" panose="020F0502020204030204"/>
              </a:rPr>
              <a:t> file forcefully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B07EE-B90B-7C66-760A-C803A281153A}"/>
              </a:ext>
            </a:extLst>
          </p:cNvPr>
          <p:cNvSpPr txBox="1"/>
          <p:nvPr/>
        </p:nvSpPr>
        <p:spPr>
          <a:xfrm>
            <a:off x="830139" y="3572513"/>
            <a:ext cx="10255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/>
              </a:rPr>
              <a:t>rm -rf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en-US" sz="2400" dirty="0">
                <a:latin typeface="Calibri" panose="020F0502020204030204"/>
              </a:rPr>
              <a:t>To delete directory forcefully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598BD-793F-73E8-4648-CFFF4C6EA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584"/>
          <a:stretch/>
        </p:blipFill>
        <p:spPr>
          <a:xfrm>
            <a:off x="1633539" y="1433245"/>
            <a:ext cx="8404313" cy="1590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967473-CE7C-909B-D986-932C3323C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595" y="4350978"/>
            <a:ext cx="8763909" cy="12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50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6A89B-AE40-CD31-2D73-74EF4C9DD1C6}"/>
              </a:ext>
            </a:extLst>
          </p:cNvPr>
          <p:cNvSpPr txBox="1"/>
          <p:nvPr/>
        </p:nvSpPr>
        <p:spPr>
          <a:xfrm>
            <a:off x="830139" y="600576"/>
            <a:ext cx="99988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/>
              </a:rPr>
              <a:t>echo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print the content. 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B07EE-B90B-7C66-760A-C803A281153A}"/>
              </a:ext>
            </a:extLst>
          </p:cNvPr>
          <p:cNvSpPr txBox="1"/>
          <p:nvPr/>
        </p:nvSpPr>
        <p:spPr>
          <a:xfrm>
            <a:off x="830139" y="3157444"/>
            <a:ext cx="1025567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bri" panose="020F0502020204030204"/>
              </a:rPr>
              <a:t>sudo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en-US" sz="2400" dirty="0">
                <a:latin typeface="Calibri" panose="020F0502020204030204"/>
              </a:rPr>
              <a:t>Super user will active to do any commands done with administrative or root privileges 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1C63B-7F8A-9FDF-117B-E51272035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6" y="1558588"/>
            <a:ext cx="8557106" cy="1164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997169-44E6-F165-8A9D-C47D77575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726" y="4318593"/>
            <a:ext cx="8557106" cy="12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2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DFCBE6-17DA-B0FF-408A-F8E06462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503" y="199696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Index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137C6-A010-AB1D-C8C3-14D1C153B10C}"/>
              </a:ext>
            </a:extLst>
          </p:cNvPr>
          <p:cNvSpPr txBox="1"/>
          <p:nvPr/>
        </p:nvSpPr>
        <p:spPr>
          <a:xfrm>
            <a:off x="838200" y="1140897"/>
            <a:ext cx="472924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</a:rPr>
              <a:t> History of Linux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</a:rPr>
              <a:t> What is Linux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</a:rPr>
              <a:t> Features and Benefits of Linux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</a:rPr>
              <a:t> Linux Distribution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2060"/>
                </a:solidFill>
              </a:rPr>
              <a:t> Kernel</a:t>
            </a: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</a:rPr>
              <a:t> Structure of Linux operating system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2060"/>
                </a:solidFill>
              </a:rPr>
              <a:t> Difference between Linux and Windows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2060"/>
                </a:solidFill>
              </a:rPr>
              <a:t> What is Command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2060"/>
                </a:solidFill>
              </a:rPr>
              <a:t> Basic Linux Commands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2060"/>
                </a:solidFill>
              </a:rPr>
              <a:t> User Management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2060"/>
                </a:solidFill>
              </a:rPr>
              <a:t> Linux Groups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2060"/>
                </a:solidFill>
              </a:rPr>
              <a:t> File Management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2060"/>
                </a:solidFill>
              </a:rPr>
              <a:t> Networking Commands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2060"/>
                </a:solidFill>
              </a:rPr>
              <a:t> Linux File Contents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2060"/>
                </a:solidFill>
              </a:rPr>
              <a:t> File Compressions</a:t>
            </a:r>
          </a:p>
        </p:txBody>
      </p:sp>
    </p:spTree>
    <p:extLst>
      <p:ext uri="{BB962C8B-B14F-4D97-AF65-F5344CB8AC3E}">
        <p14:creationId xmlns:p14="http://schemas.microsoft.com/office/powerpoint/2010/main" val="1990770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6A89B-AE40-CD31-2D73-74EF4C9DD1C6}"/>
              </a:ext>
            </a:extLst>
          </p:cNvPr>
          <p:cNvSpPr txBox="1"/>
          <p:nvPr/>
        </p:nvSpPr>
        <p:spPr>
          <a:xfrm>
            <a:off x="830139" y="600576"/>
            <a:ext cx="99988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bri" panose="020F0502020204030204"/>
              </a:rPr>
              <a:t>cal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en-US" sz="2400" dirty="0">
                <a:latin typeface="Calibri" panose="020F0502020204030204"/>
              </a:rPr>
              <a:t>It will display </a:t>
            </a:r>
            <a:r>
              <a:rPr lang="en-US" sz="2400" dirty="0" err="1">
                <a:latin typeface="Calibri" panose="020F0502020204030204"/>
              </a:rPr>
              <a:t>calender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B07EE-B90B-7C66-760A-C803A281153A}"/>
              </a:ext>
            </a:extLst>
          </p:cNvPr>
          <p:cNvSpPr txBox="1"/>
          <p:nvPr/>
        </p:nvSpPr>
        <p:spPr>
          <a:xfrm>
            <a:off x="830139" y="3531741"/>
            <a:ext cx="10255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/>
              </a:rPr>
              <a:t>date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en-US" sz="2400" dirty="0">
                <a:latin typeface="Calibri" panose="020F0502020204030204"/>
              </a:rPr>
              <a:t>It will display date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A2649-02D1-E9ED-874E-A01ACECEC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11" y="1330946"/>
            <a:ext cx="7288468" cy="2098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9FF757-5087-DEFC-3C94-0B54355BB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712" y="4283486"/>
            <a:ext cx="7288468" cy="144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21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6A89B-AE40-CD31-2D73-74EF4C9DD1C6}"/>
              </a:ext>
            </a:extLst>
          </p:cNvPr>
          <p:cNvSpPr txBox="1"/>
          <p:nvPr/>
        </p:nvSpPr>
        <p:spPr>
          <a:xfrm>
            <a:off x="830139" y="600576"/>
            <a:ext cx="99988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bri" panose="020F0502020204030204"/>
              </a:rPr>
              <a:t>uname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en-US" sz="2400" dirty="0">
                <a:latin typeface="Calibri" panose="020F0502020204030204"/>
              </a:rPr>
              <a:t>It will print the Kernel name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B07EE-B90B-7C66-760A-C803A281153A}"/>
              </a:ext>
            </a:extLst>
          </p:cNvPr>
          <p:cNvSpPr txBox="1"/>
          <p:nvPr/>
        </p:nvSpPr>
        <p:spPr>
          <a:xfrm>
            <a:off x="830139" y="3264613"/>
            <a:ext cx="10255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bri" panose="020F0502020204030204"/>
              </a:rPr>
              <a:t>Uname</a:t>
            </a:r>
            <a:r>
              <a:rPr lang="en-US" sz="2800" dirty="0">
                <a:latin typeface="Calibri" panose="020F0502020204030204"/>
              </a:rPr>
              <a:t> -r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lang="en-US" sz="2400" dirty="0">
                <a:latin typeface="Calibri" panose="020F0502020204030204"/>
              </a:rPr>
              <a:t>o know about Kernel release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38CD8-DAE7-8976-F038-765A8A87A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03" y="1470671"/>
            <a:ext cx="8330617" cy="1478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8A1855-251D-9056-95C2-7F3E93696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702" y="4103763"/>
            <a:ext cx="8330617" cy="137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49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6A89B-AE40-CD31-2D73-74EF4C9DD1C6}"/>
              </a:ext>
            </a:extLst>
          </p:cNvPr>
          <p:cNvSpPr txBox="1"/>
          <p:nvPr/>
        </p:nvSpPr>
        <p:spPr>
          <a:xfrm>
            <a:off x="830139" y="600576"/>
            <a:ext cx="99988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bri" panose="020F0502020204030204"/>
              </a:rPr>
              <a:t>Uname</a:t>
            </a:r>
            <a:r>
              <a:rPr lang="en-US" sz="2800" dirty="0">
                <a:latin typeface="Calibri" panose="020F0502020204030204"/>
              </a:rPr>
              <a:t> -v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lang="en-US" sz="2400" dirty="0">
                <a:latin typeface="Calibri" panose="020F0502020204030204"/>
              </a:rPr>
              <a:t>o know about Kernel version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B07EE-B90B-7C66-760A-C803A281153A}"/>
              </a:ext>
            </a:extLst>
          </p:cNvPr>
          <p:cNvSpPr txBox="1"/>
          <p:nvPr/>
        </p:nvSpPr>
        <p:spPr>
          <a:xfrm>
            <a:off x="830139" y="3264613"/>
            <a:ext cx="10255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bri" panose="020F0502020204030204"/>
              </a:rPr>
              <a:t>Uname</a:t>
            </a:r>
            <a:r>
              <a:rPr lang="en-US" sz="2800" dirty="0">
                <a:latin typeface="Calibri" panose="020F0502020204030204"/>
              </a:rPr>
              <a:t> -m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lang="en-US" sz="2400" dirty="0">
                <a:latin typeface="Calibri" panose="020F0502020204030204"/>
              </a:rPr>
              <a:t>o know about Kernel machine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59267-54EE-45AD-A3A1-E94B7A852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194" y="1386921"/>
            <a:ext cx="8136037" cy="1518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1746C6-A2CF-B8D9-4CCB-EB9E1D3D9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193" y="4147179"/>
            <a:ext cx="8077131" cy="13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96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6A89B-AE40-CD31-2D73-74EF4C9DD1C6}"/>
              </a:ext>
            </a:extLst>
          </p:cNvPr>
          <p:cNvSpPr txBox="1"/>
          <p:nvPr/>
        </p:nvSpPr>
        <p:spPr>
          <a:xfrm>
            <a:off x="830139" y="600576"/>
            <a:ext cx="99988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bri" panose="020F0502020204030204"/>
              </a:rPr>
              <a:t>Uname</a:t>
            </a:r>
            <a:r>
              <a:rPr lang="en-US" sz="2800" dirty="0">
                <a:latin typeface="Calibri" panose="020F0502020204030204"/>
              </a:rPr>
              <a:t> -o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lang="en-US" sz="2400" dirty="0">
                <a:latin typeface="Calibri" panose="020F0502020204030204"/>
              </a:rPr>
              <a:t>o know about Operating System 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B07EE-B90B-7C66-760A-C803A281153A}"/>
              </a:ext>
            </a:extLst>
          </p:cNvPr>
          <p:cNvSpPr txBox="1"/>
          <p:nvPr/>
        </p:nvSpPr>
        <p:spPr>
          <a:xfrm>
            <a:off x="830139" y="3167390"/>
            <a:ext cx="10255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bri" panose="020F0502020204030204"/>
              </a:rPr>
              <a:t>Uname</a:t>
            </a:r>
            <a:r>
              <a:rPr lang="en-US" sz="2800" dirty="0">
                <a:latin typeface="Calibri" panose="020F0502020204030204"/>
              </a:rPr>
              <a:t> -a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lang="en-US" sz="2400" dirty="0">
                <a:latin typeface="Calibri" panose="020F0502020204030204"/>
              </a:rPr>
              <a:t>o know about complete details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9AF19-0FC6-BB48-6872-844317F47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404" y="1385635"/>
            <a:ext cx="7920291" cy="15199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8F8943-EAE0-E06B-73A9-42EC88FA8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39" y="3991510"/>
            <a:ext cx="10408531" cy="142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3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1A080-B35F-167F-A8D5-CB6B561EE6E2}"/>
              </a:ext>
            </a:extLst>
          </p:cNvPr>
          <p:cNvSpPr txBox="1"/>
          <p:nvPr/>
        </p:nvSpPr>
        <p:spPr>
          <a:xfrm>
            <a:off x="573286" y="75468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/>
              </a:rPr>
              <a:t>User Management  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6F0255-DA97-D82E-936B-AEC00FC3EE70}"/>
              </a:ext>
            </a:extLst>
          </p:cNvPr>
          <p:cNvSpPr txBox="1"/>
          <p:nvPr/>
        </p:nvSpPr>
        <p:spPr>
          <a:xfrm>
            <a:off x="1045896" y="1339463"/>
            <a:ext cx="102556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management can be done in 3 ways on Linux system 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CCCE97-B040-4D59-7D7B-AE436F133CD9}"/>
              </a:ext>
            </a:extLst>
          </p:cNvPr>
          <p:cNvSpPr txBox="1"/>
          <p:nvPr/>
        </p:nvSpPr>
        <p:spPr>
          <a:xfrm>
            <a:off x="1045896" y="2071046"/>
            <a:ext cx="10255677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Graphical tools: </a:t>
            </a:r>
            <a:r>
              <a:rPr lang="en-US" sz="2400" dirty="0">
                <a:latin typeface="Calibri" panose="020F0502020204030204"/>
              </a:rPr>
              <a:t>It is easy &amp; suitable for new users.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/>
              </a:rPr>
              <a:t>Command line tools: It includes commands like </a:t>
            </a:r>
            <a:r>
              <a:rPr lang="en-US" sz="2400" dirty="0" err="1">
                <a:latin typeface="Calibri" panose="020F0502020204030204"/>
              </a:rPr>
              <a:t>useradd</a:t>
            </a:r>
            <a:r>
              <a:rPr lang="en-US" sz="2400" dirty="0">
                <a:latin typeface="Calibri" panose="020F0502020204030204"/>
              </a:rPr>
              <a:t>, </a:t>
            </a:r>
            <a:r>
              <a:rPr lang="en-US" sz="2400" dirty="0" err="1">
                <a:latin typeface="Calibri" panose="020F0502020204030204"/>
              </a:rPr>
              <a:t>userdel</a:t>
            </a:r>
            <a:r>
              <a:rPr lang="en-US" sz="2400" dirty="0">
                <a:latin typeface="Calibri" panose="020F0502020204030204"/>
              </a:rPr>
              <a:t>, passwd, etc.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Edit the local configuration file directly using vi.</a:t>
            </a:r>
          </a:p>
        </p:txBody>
      </p:sp>
    </p:spTree>
    <p:extLst>
      <p:ext uri="{BB962C8B-B14F-4D97-AF65-F5344CB8AC3E}">
        <p14:creationId xmlns:p14="http://schemas.microsoft.com/office/powerpoint/2010/main" val="1675072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6A89B-AE40-CD31-2D73-74EF4C9DD1C6}"/>
              </a:ext>
            </a:extLst>
          </p:cNvPr>
          <p:cNvSpPr txBox="1"/>
          <p:nvPr/>
        </p:nvSpPr>
        <p:spPr>
          <a:xfrm>
            <a:off x="830139" y="600576"/>
            <a:ext cx="999882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/>
              </a:rPr>
              <a:t>Root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 user is a super user, He had all access to add user, delete user, login with other user account.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B07EE-B90B-7C66-760A-C803A281153A}"/>
              </a:ext>
            </a:extLst>
          </p:cNvPr>
          <p:cNvSpPr txBox="1"/>
          <p:nvPr/>
        </p:nvSpPr>
        <p:spPr>
          <a:xfrm>
            <a:off x="830139" y="3429000"/>
            <a:ext cx="10255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bri" panose="020F0502020204030204"/>
              </a:rPr>
              <a:t>usseradd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lang="en-US" sz="2400" dirty="0">
                <a:latin typeface="Calibri" panose="020F0502020204030204"/>
              </a:rPr>
              <a:t>o add the users.             </a:t>
            </a:r>
            <a:r>
              <a:rPr lang="en-US" sz="2400" dirty="0" err="1">
                <a:latin typeface="Calibri" panose="020F0502020204030204"/>
              </a:rPr>
              <a:t>Cmd</a:t>
            </a:r>
            <a:r>
              <a:rPr lang="en-US" sz="2400" dirty="0">
                <a:latin typeface="Calibri" panose="020F0502020204030204"/>
              </a:rPr>
              <a:t>: </a:t>
            </a:r>
            <a:r>
              <a:rPr lang="en-US" sz="2400" dirty="0" err="1">
                <a:latin typeface="Calibri" panose="020F0502020204030204"/>
              </a:rPr>
              <a:t>useradd</a:t>
            </a:r>
            <a:r>
              <a:rPr lang="en-US" sz="2400" dirty="0">
                <a:latin typeface="Calibri" panose="020F0502020204030204"/>
              </a:rPr>
              <a:t> &lt;name&gt;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29819B-299A-B822-F70E-7B33CD6DE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238" y="1787298"/>
            <a:ext cx="9265790" cy="1231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EEBE9C-0420-FF07-3C8F-C2E32BD7B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238" y="4189728"/>
            <a:ext cx="9265790" cy="177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44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6A89B-AE40-CD31-2D73-74EF4C9DD1C6}"/>
              </a:ext>
            </a:extLst>
          </p:cNvPr>
          <p:cNvSpPr txBox="1"/>
          <p:nvPr/>
        </p:nvSpPr>
        <p:spPr>
          <a:xfrm>
            <a:off x="830139" y="600576"/>
            <a:ext cx="1043033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/>
              </a:rPr>
              <a:t>Passwd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can set the password using command Passwd. </a:t>
            </a:r>
          </a:p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passwd &lt;name&gt;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B07EE-B90B-7C66-760A-C803A281153A}"/>
              </a:ext>
            </a:extLst>
          </p:cNvPr>
          <p:cNvSpPr txBox="1"/>
          <p:nvPr/>
        </p:nvSpPr>
        <p:spPr>
          <a:xfrm>
            <a:off x="830139" y="3274888"/>
            <a:ext cx="1025567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bri" panose="020F0502020204030204"/>
              </a:rPr>
              <a:t>Openssl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Encrypted password can be generated using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openssl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command</a:t>
            </a:r>
            <a:endParaRPr lang="en-US" sz="2400" dirty="0">
              <a:latin typeface="Calibri" panose="020F0502020204030204"/>
            </a:endParaRPr>
          </a:p>
          <a:p>
            <a:r>
              <a:rPr lang="en-US" sz="2400" dirty="0">
                <a:latin typeface="Calibri" panose="020F0502020204030204"/>
              </a:rPr>
              <a:t>       </a:t>
            </a:r>
            <a:r>
              <a:rPr lang="en-US" sz="2400" dirty="0" err="1">
                <a:latin typeface="Calibri" panose="020F0502020204030204"/>
              </a:rPr>
              <a:t>Cmd</a:t>
            </a:r>
            <a:r>
              <a:rPr lang="en-US" sz="2400" dirty="0">
                <a:latin typeface="Calibri" panose="020F0502020204030204"/>
              </a:rPr>
              <a:t>: </a:t>
            </a:r>
            <a:r>
              <a:rPr lang="en-US" sz="2400" dirty="0" err="1">
                <a:latin typeface="Calibri" panose="020F0502020204030204"/>
              </a:rPr>
              <a:t>openssl</a:t>
            </a:r>
            <a:r>
              <a:rPr lang="en-US" sz="2400" dirty="0">
                <a:latin typeface="Calibri" panose="020F0502020204030204"/>
              </a:rPr>
              <a:t> passwd &lt;name&gt;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8F2BB-CFC9-7F09-48A2-F9C0DD324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156" y="1557666"/>
            <a:ext cx="8172004" cy="21550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F8A872-0C2B-E841-B9EA-19A493823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157" y="4357082"/>
            <a:ext cx="8172004" cy="113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90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6A89B-AE40-CD31-2D73-74EF4C9DD1C6}"/>
              </a:ext>
            </a:extLst>
          </p:cNvPr>
          <p:cNvSpPr txBox="1"/>
          <p:nvPr/>
        </p:nvSpPr>
        <p:spPr>
          <a:xfrm>
            <a:off x="830139" y="600576"/>
            <a:ext cx="1043033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/>
              </a:rPr>
              <a:t>Change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check the information about user. “-l” user list the info.</a:t>
            </a:r>
          </a:p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change –l &lt;name&gt;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B07EE-B90B-7C66-760A-C803A281153A}"/>
              </a:ext>
            </a:extLst>
          </p:cNvPr>
          <p:cNvSpPr txBox="1"/>
          <p:nvPr/>
        </p:nvSpPr>
        <p:spPr>
          <a:xfrm>
            <a:off x="830139" y="3429000"/>
            <a:ext cx="1025567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bri" panose="020F0502020204030204"/>
              </a:rPr>
              <a:t>Userdel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is used to delete the user.</a:t>
            </a:r>
            <a:endParaRPr lang="en-US" sz="2400" dirty="0">
              <a:latin typeface="Calibri" panose="020F0502020204030204"/>
            </a:endParaRPr>
          </a:p>
          <a:p>
            <a:r>
              <a:rPr lang="en-US" sz="2400" dirty="0">
                <a:latin typeface="Calibri" panose="020F0502020204030204"/>
              </a:rPr>
              <a:t>       </a:t>
            </a:r>
            <a:r>
              <a:rPr lang="en-US" sz="2400" dirty="0" err="1">
                <a:latin typeface="Calibri" panose="020F0502020204030204"/>
              </a:rPr>
              <a:t>Cmd</a:t>
            </a:r>
            <a:r>
              <a:rPr lang="en-US" sz="2400" dirty="0">
                <a:latin typeface="Calibri" panose="020F0502020204030204"/>
              </a:rPr>
              <a:t>: </a:t>
            </a:r>
            <a:r>
              <a:rPr lang="en-US" sz="2400" dirty="0" err="1">
                <a:latin typeface="Calibri" panose="020F0502020204030204"/>
              </a:rPr>
              <a:t>userdel</a:t>
            </a:r>
            <a:r>
              <a:rPr lang="en-US" sz="2400" dirty="0">
                <a:latin typeface="Calibri" panose="020F0502020204030204"/>
              </a:rPr>
              <a:t> –r &lt;name&gt;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A301F-6989-3237-70B0-7BCF9185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935" y="1559723"/>
            <a:ext cx="8057772" cy="1790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181751-83C9-0426-E577-100EBBE6C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622" y="4725067"/>
            <a:ext cx="8025085" cy="89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95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6A89B-AE40-CD31-2D73-74EF4C9DD1C6}"/>
              </a:ext>
            </a:extLst>
          </p:cNvPr>
          <p:cNvSpPr txBox="1"/>
          <p:nvPr/>
        </p:nvSpPr>
        <p:spPr>
          <a:xfrm>
            <a:off x="830139" y="600576"/>
            <a:ext cx="1043033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/>
              </a:rPr>
              <a:t>Disabling Password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disable the password and user account it will help.</a:t>
            </a:r>
          </a:p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usermod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–L &lt;name&gt;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B07EE-B90B-7C66-760A-C803A281153A}"/>
              </a:ext>
            </a:extLst>
          </p:cNvPr>
          <p:cNvSpPr txBox="1"/>
          <p:nvPr/>
        </p:nvSpPr>
        <p:spPr>
          <a:xfrm>
            <a:off x="830139" y="3274888"/>
            <a:ext cx="1025567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bri" panose="020F0502020204030204"/>
              </a:rPr>
              <a:t>Unclock</a:t>
            </a:r>
            <a:r>
              <a:rPr lang="en-US" sz="2800" dirty="0">
                <a:latin typeface="Calibri" panose="020F0502020204030204"/>
              </a:rPr>
              <a:t> Password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unlock and activating user account &amp; password.</a:t>
            </a:r>
            <a:endParaRPr lang="en-US" sz="2400" dirty="0">
              <a:latin typeface="Calibri" panose="020F0502020204030204"/>
            </a:endParaRPr>
          </a:p>
          <a:p>
            <a:r>
              <a:rPr lang="en-US" sz="2400" dirty="0">
                <a:latin typeface="Calibri" panose="020F0502020204030204"/>
              </a:rPr>
              <a:t>       </a:t>
            </a:r>
            <a:r>
              <a:rPr lang="en-US" sz="2400" dirty="0" err="1">
                <a:latin typeface="Calibri" panose="020F0502020204030204"/>
              </a:rPr>
              <a:t>Cmd</a:t>
            </a:r>
            <a:r>
              <a:rPr lang="en-US" sz="2400" dirty="0">
                <a:latin typeface="Calibri" panose="020F0502020204030204"/>
              </a:rPr>
              <a:t>: </a:t>
            </a:r>
            <a:r>
              <a:rPr lang="en-US" sz="2400" dirty="0" err="1">
                <a:latin typeface="Calibri" panose="020F0502020204030204"/>
              </a:rPr>
              <a:t>usermod</a:t>
            </a:r>
            <a:r>
              <a:rPr lang="en-US" sz="2400" dirty="0">
                <a:latin typeface="Calibri" panose="020F0502020204030204"/>
              </a:rPr>
              <a:t> –U &lt;name&gt;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D9B6C-C8F7-C691-090E-6E1DE1DD5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538" y="1730254"/>
            <a:ext cx="9211941" cy="1084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7032B0-BFF0-2637-8CF5-3B8D5F350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538" y="4465633"/>
            <a:ext cx="9304408" cy="133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45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A7AA45-AF2B-6518-17B6-46A4CCE4E04D}"/>
              </a:ext>
            </a:extLst>
          </p:cNvPr>
          <p:cNvSpPr txBox="1"/>
          <p:nvPr/>
        </p:nvSpPr>
        <p:spPr>
          <a:xfrm>
            <a:off x="583560" y="7444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/>
              </a:rPr>
              <a:t>Linux Groups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2D6C7-31CD-96AA-9989-1FF3E10DB44A}"/>
              </a:ext>
            </a:extLst>
          </p:cNvPr>
          <p:cNvSpPr txBox="1"/>
          <p:nvPr/>
        </p:nvSpPr>
        <p:spPr>
          <a:xfrm>
            <a:off x="583560" y="1464538"/>
            <a:ext cx="108926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Users can be listed in different groups. Group allow us to set the permission on the      group level instead of setting permission on individual.</a:t>
            </a:r>
            <a:endParaRPr lang="en-US" sz="2400" dirty="0"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8D55F-F490-EAE7-B223-FE94FB5292C8}"/>
              </a:ext>
            </a:extLst>
          </p:cNvPr>
          <p:cNvSpPr txBox="1"/>
          <p:nvPr/>
        </p:nvSpPr>
        <p:spPr>
          <a:xfrm>
            <a:off x="583560" y="3100228"/>
            <a:ext cx="1025567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/>
              </a:rPr>
              <a:t>Group Add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en-US" sz="2400" dirty="0">
                <a:latin typeface="Calibri" panose="020F0502020204030204"/>
              </a:rPr>
              <a:t>It will create or add groups in our system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lang="en-US" sz="2400" dirty="0">
              <a:latin typeface="Calibri" panose="020F0502020204030204"/>
            </a:endParaRPr>
          </a:p>
          <a:p>
            <a:r>
              <a:rPr lang="en-US" sz="2400" dirty="0">
                <a:latin typeface="Calibri" panose="020F0502020204030204"/>
              </a:rPr>
              <a:t>       </a:t>
            </a:r>
            <a:r>
              <a:rPr lang="en-US" sz="2400" dirty="0" err="1">
                <a:latin typeface="Calibri" panose="020F0502020204030204"/>
              </a:rPr>
              <a:t>Cmd</a:t>
            </a:r>
            <a:r>
              <a:rPr lang="en-US" sz="2400" dirty="0">
                <a:latin typeface="Calibri" panose="020F0502020204030204"/>
              </a:rPr>
              <a:t>: </a:t>
            </a:r>
            <a:r>
              <a:rPr lang="en-US" sz="2400" dirty="0" err="1">
                <a:latin typeface="Calibri" panose="020F0502020204030204"/>
              </a:rPr>
              <a:t>groupadd</a:t>
            </a:r>
            <a:r>
              <a:rPr lang="en-US" sz="2400" dirty="0">
                <a:latin typeface="Calibri" panose="020F0502020204030204"/>
              </a:rPr>
              <a:t> &lt;name&gt;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8368B0-0FE4-A0E5-3FBA-2F4117A34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707" y="4351197"/>
            <a:ext cx="9876586" cy="89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6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9EEDC9-602B-E64F-AD16-645F3EF9986A}"/>
              </a:ext>
            </a:extLst>
          </p:cNvPr>
          <p:cNvSpPr txBox="1"/>
          <p:nvPr/>
        </p:nvSpPr>
        <p:spPr>
          <a:xfrm>
            <a:off x="546539" y="34911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History of Linux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F5DEA-20B6-4017-2FE1-903DD5B877D8}"/>
              </a:ext>
            </a:extLst>
          </p:cNvPr>
          <p:cNvSpPr txBox="1"/>
          <p:nvPr/>
        </p:nvSpPr>
        <p:spPr>
          <a:xfrm>
            <a:off x="998484" y="1048075"/>
            <a:ext cx="103947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</a:rPr>
              <a:t>Linux is a community of open-source Unix-like operating systems that are based on the Linux Kernel. It was initially released by Linus Torvalds on September 17, 1991.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D1969A-3EFE-DAAB-2813-26DF984F4F7A}"/>
              </a:ext>
            </a:extLst>
          </p:cNvPr>
          <p:cNvSpPr txBox="1"/>
          <p:nvPr/>
        </p:nvSpPr>
        <p:spPr>
          <a:xfrm>
            <a:off x="567559" y="236259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Linux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3AEC2-1BFD-4428-95FE-2DD3B1627157}"/>
              </a:ext>
            </a:extLst>
          </p:cNvPr>
          <p:cNvSpPr txBox="1"/>
          <p:nvPr/>
        </p:nvSpPr>
        <p:spPr>
          <a:xfrm>
            <a:off x="667408" y="2947368"/>
            <a:ext cx="11056882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Linux is a family of open-source, multi-tasking, multi-computer operating systems based on the Linux kernel.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Linux is typically packaged in Linux distribution.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source code can be modified and distributed to anyone commercially or non-commercially under GNU- General public license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20475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6A89B-AE40-CD31-2D73-74EF4C9DD1C6}"/>
              </a:ext>
            </a:extLst>
          </p:cNvPr>
          <p:cNvSpPr txBox="1"/>
          <p:nvPr/>
        </p:nvSpPr>
        <p:spPr>
          <a:xfrm>
            <a:off x="830139" y="600576"/>
            <a:ext cx="1043033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/>
              </a:rPr>
              <a:t>Group File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can be a member for any group.</a:t>
            </a:r>
          </a:p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vi 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/group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B07EE-B90B-7C66-760A-C803A281153A}"/>
              </a:ext>
            </a:extLst>
          </p:cNvPr>
          <p:cNvSpPr txBox="1"/>
          <p:nvPr/>
        </p:nvSpPr>
        <p:spPr>
          <a:xfrm>
            <a:off x="830139" y="3274888"/>
            <a:ext cx="1025567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bri" panose="020F0502020204030204"/>
              </a:rPr>
              <a:t>Usermod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edit the group members.</a:t>
            </a:r>
            <a:endParaRPr lang="en-US" sz="2400" dirty="0">
              <a:latin typeface="Calibri" panose="020F0502020204030204"/>
            </a:endParaRPr>
          </a:p>
          <a:p>
            <a:r>
              <a:rPr lang="en-US" sz="2400" dirty="0">
                <a:latin typeface="Calibri" panose="020F0502020204030204"/>
              </a:rPr>
              <a:t>       </a:t>
            </a:r>
            <a:r>
              <a:rPr lang="en-US" sz="2400" dirty="0" err="1">
                <a:latin typeface="Calibri" panose="020F0502020204030204"/>
              </a:rPr>
              <a:t>Cmd</a:t>
            </a:r>
            <a:r>
              <a:rPr lang="en-US" sz="2400" dirty="0">
                <a:latin typeface="Calibri" panose="020F0502020204030204"/>
              </a:rPr>
              <a:t>: </a:t>
            </a:r>
            <a:r>
              <a:rPr lang="en-US" sz="2400" dirty="0" err="1">
                <a:latin typeface="Calibri" panose="020F0502020204030204"/>
              </a:rPr>
              <a:t>usermod</a:t>
            </a:r>
            <a:r>
              <a:rPr lang="en-US" sz="2400" dirty="0">
                <a:latin typeface="Calibri" panose="020F0502020204030204"/>
              </a:rPr>
              <a:t> –a –G &lt;group&gt; &lt;username&gt;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15BC9-EC5F-14D2-877E-E1A8B9BE2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058" y="1636884"/>
            <a:ext cx="8027070" cy="159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96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6A89B-AE40-CD31-2D73-74EF4C9DD1C6}"/>
              </a:ext>
            </a:extLst>
          </p:cNvPr>
          <p:cNvSpPr txBox="1"/>
          <p:nvPr/>
        </p:nvSpPr>
        <p:spPr>
          <a:xfrm>
            <a:off x="830139" y="600576"/>
            <a:ext cx="1043033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bri" panose="020F0502020204030204"/>
              </a:rPr>
              <a:t>Groupmod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en-US" sz="2400" dirty="0">
                <a:latin typeface="Calibri" panose="020F0502020204030204"/>
              </a:rPr>
              <a:t>To change the existing group names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groupmod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–n &lt;newgroup&gt; &lt;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oldgroup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B07EE-B90B-7C66-760A-C803A281153A}"/>
              </a:ext>
            </a:extLst>
          </p:cNvPr>
          <p:cNvSpPr txBox="1"/>
          <p:nvPr/>
        </p:nvSpPr>
        <p:spPr>
          <a:xfrm>
            <a:off x="830139" y="3274888"/>
            <a:ext cx="1025567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bri" panose="020F0502020204030204"/>
              </a:rPr>
              <a:t>Groupdel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delete the groups permanently.</a:t>
            </a:r>
            <a:endParaRPr lang="en-US" sz="2400" dirty="0">
              <a:latin typeface="Calibri" panose="020F0502020204030204"/>
            </a:endParaRPr>
          </a:p>
          <a:p>
            <a:r>
              <a:rPr lang="en-US" sz="2400" dirty="0">
                <a:latin typeface="Calibri" panose="020F0502020204030204"/>
              </a:rPr>
              <a:t>       </a:t>
            </a:r>
            <a:r>
              <a:rPr lang="en-US" sz="2400" dirty="0" err="1">
                <a:latin typeface="Calibri" panose="020F0502020204030204"/>
              </a:rPr>
              <a:t>Cmd</a:t>
            </a:r>
            <a:r>
              <a:rPr lang="en-US" sz="2400" dirty="0">
                <a:latin typeface="Calibri" panose="020F0502020204030204"/>
              </a:rPr>
              <a:t>: </a:t>
            </a:r>
            <a:r>
              <a:rPr lang="en-US" sz="2400" dirty="0" err="1">
                <a:latin typeface="Calibri" panose="020F0502020204030204"/>
              </a:rPr>
              <a:t>groupdel</a:t>
            </a:r>
            <a:r>
              <a:rPr lang="en-US" sz="2400" dirty="0">
                <a:latin typeface="Calibri" panose="020F0502020204030204"/>
              </a:rPr>
              <a:t> &lt;group&gt;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64BB4-3829-1D18-BAEB-BA8A543D2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248" y="1714739"/>
            <a:ext cx="9062473" cy="1233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927637-9F6C-59BC-F913-CAD328BA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255" y="4493644"/>
            <a:ext cx="8976465" cy="128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04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6A89B-AE40-CD31-2D73-74EF4C9DD1C6}"/>
              </a:ext>
            </a:extLst>
          </p:cNvPr>
          <p:cNvSpPr txBox="1"/>
          <p:nvPr/>
        </p:nvSpPr>
        <p:spPr>
          <a:xfrm>
            <a:off x="830139" y="600576"/>
            <a:ext cx="1043033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Calibri" panose="020F0502020204030204"/>
              </a:rPr>
              <a:t>Getent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will list all the available groups.</a:t>
            </a:r>
          </a:p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group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B07EE-B90B-7C66-760A-C803A281153A}"/>
              </a:ext>
            </a:extLst>
          </p:cNvPr>
          <p:cNvSpPr txBox="1"/>
          <p:nvPr/>
        </p:nvSpPr>
        <p:spPr>
          <a:xfrm>
            <a:off x="830139" y="3414859"/>
            <a:ext cx="1025567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/>
              </a:rPr>
              <a:t>Removing User from Group:</a:t>
            </a:r>
            <a:endParaRPr lang="en-US" sz="2400" dirty="0">
              <a:latin typeface="Calibri" panose="020F0502020204030204"/>
            </a:endParaRPr>
          </a:p>
          <a:p>
            <a:r>
              <a:rPr lang="en-US" sz="2400" dirty="0">
                <a:latin typeface="Calibri" panose="020F0502020204030204"/>
              </a:rPr>
              <a:t>       </a:t>
            </a:r>
            <a:r>
              <a:rPr lang="en-US" sz="2400" dirty="0" err="1">
                <a:latin typeface="Calibri" panose="020F0502020204030204"/>
              </a:rPr>
              <a:t>Cmd</a:t>
            </a:r>
            <a:r>
              <a:rPr lang="en-US" sz="2400" dirty="0">
                <a:latin typeface="Calibri" panose="020F0502020204030204"/>
              </a:rPr>
              <a:t>: </a:t>
            </a:r>
            <a:r>
              <a:rPr lang="en-US" sz="2400" dirty="0" err="1">
                <a:latin typeface="Calibri" panose="020F0502020204030204"/>
              </a:rPr>
              <a:t>gpasswd</a:t>
            </a:r>
            <a:r>
              <a:rPr lang="en-US" sz="2400" dirty="0">
                <a:latin typeface="Calibri" panose="020F0502020204030204"/>
              </a:rPr>
              <a:t> –d &lt;user&gt; &lt;group&gt;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A2D2D-1CFC-6FFD-0684-DE29A337E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43" y="1491187"/>
            <a:ext cx="8875683" cy="1785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85C7A9-C338-BDB1-3E31-D3C775A80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944" y="4445440"/>
            <a:ext cx="8875682" cy="121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21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6A89B-AE40-CD31-2D73-74EF4C9DD1C6}"/>
              </a:ext>
            </a:extLst>
          </p:cNvPr>
          <p:cNvSpPr txBox="1"/>
          <p:nvPr/>
        </p:nvSpPr>
        <p:spPr>
          <a:xfrm>
            <a:off x="830139" y="600576"/>
            <a:ext cx="1043033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/>
              </a:rPr>
              <a:t>Id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nformation about user ID &amp; group ID</a:t>
            </a:r>
          </a:p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B07EE-B90B-7C66-760A-C803A281153A}"/>
              </a:ext>
            </a:extLst>
          </p:cNvPr>
          <p:cNvSpPr txBox="1"/>
          <p:nvPr/>
        </p:nvSpPr>
        <p:spPr>
          <a:xfrm>
            <a:off x="840413" y="3274888"/>
            <a:ext cx="1025567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/>
              </a:rPr>
              <a:t>Id -u: </a:t>
            </a:r>
            <a:r>
              <a:rPr lang="en-US" sz="2400" dirty="0">
                <a:latin typeface="Calibri" panose="020F0502020204030204"/>
              </a:rPr>
              <a:t>To know about user ID</a:t>
            </a:r>
            <a:endParaRPr lang="en-US" sz="2000" dirty="0">
              <a:latin typeface="Calibri" panose="020F0502020204030204"/>
            </a:endParaRPr>
          </a:p>
          <a:p>
            <a:r>
              <a:rPr lang="en-US" sz="2400" dirty="0">
                <a:latin typeface="Calibri" panose="020F0502020204030204"/>
              </a:rPr>
              <a:t>  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3E7D1-E32F-8C09-663D-BD7596F9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065" y="1411143"/>
            <a:ext cx="8026982" cy="1621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1B3900-889C-676D-D955-05703BE1E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339" y="4167440"/>
            <a:ext cx="8026982" cy="154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68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6A89B-AE40-CD31-2D73-74EF4C9DD1C6}"/>
              </a:ext>
            </a:extLst>
          </p:cNvPr>
          <p:cNvSpPr txBox="1"/>
          <p:nvPr/>
        </p:nvSpPr>
        <p:spPr>
          <a:xfrm>
            <a:off x="830139" y="600576"/>
            <a:ext cx="1043033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/>
              </a:rPr>
              <a:t>Id -g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nformation about group ID</a:t>
            </a:r>
          </a:p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B07EE-B90B-7C66-760A-C803A281153A}"/>
              </a:ext>
            </a:extLst>
          </p:cNvPr>
          <p:cNvSpPr txBox="1"/>
          <p:nvPr/>
        </p:nvSpPr>
        <p:spPr>
          <a:xfrm>
            <a:off x="830139" y="3274888"/>
            <a:ext cx="1025567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/>
              </a:rPr>
              <a:t>Id -G: </a:t>
            </a:r>
            <a:r>
              <a:rPr lang="en-US" sz="2400" dirty="0">
                <a:latin typeface="Calibri" panose="020F0502020204030204"/>
              </a:rPr>
              <a:t>To know about all group ID</a:t>
            </a:r>
            <a:endParaRPr lang="en-US" sz="2000" dirty="0">
              <a:latin typeface="Calibri" panose="020F0502020204030204"/>
            </a:endParaRPr>
          </a:p>
          <a:p>
            <a:r>
              <a:rPr lang="en-US" sz="2400" dirty="0">
                <a:latin typeface="Calibri" panose="020F0502020204030204"/>
              </a:rPr>
              <a:t>  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324E4-881A-0005-9FF5-8C9DD43E1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516" y="1374402"/>
            <a:ext cx="8364740" cy="1711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EA9066-558E-2BFB-8449-1B10FB101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311" y="4022724"/>
            <a:ext cx="8302945" cy="169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54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765A9A-77A8-1016-FC20-908234DFC921}"/>
              </a:ext>
            </a:extLst>
          </p:cNvPr>
          <p:cNvSpPr txBox="1"/>
          <p:nvPr/>
        </p:nvSpPr>
        <p:spPr>
          <a:xfrm>
            <a:off x="727398" y="36427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75000"/>
                  </a:schemeClr>
                </a:solidFill>
              </a:rPr>
              <a:t>Networking Commands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91BD2-B603-465B-CF12-C122D0FFC04C}"/>
              </a:ext>
            </a:extLst>
          </p:cNvPr>
          <p:cNvSpPr txBox="1"/>
          <p:nvPr/>
        </p:nvSpPr>
        <p:spPr>
          <a:xfrm>
            <a:off x="695896" y="1273538"/>
            <a:ext cx="1080020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 Ping (Pocket Internet Groper): </a:t>
            </a:r>
            <a:r>
              <a:rPr lang="en-IN" sz="2400" dirty="0"/>
              <a:t>It is a utility normally used for testing connectivity between two systems on a network LAN WAN.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4CBC05-E039-089A-2AD2-CFB11630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23" y="2490582"/>
            <a:ext cx="10674680" cy="266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85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CEB018-183E-6632-E004-1998D051D8A3}"/>
              </a:ext>
            </a:extLst>
          </p:cNvPr>
          <p:cNvSpPr txBox="1"/>
          <p:nvPr/>
        </p:nvSpPr>
        <p:spPr>
          <a:xfrm>
            <a:off x="727397" y="802640"/>
            <a:ext cx="1080020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 Route: </a:t>
            </a:r>
            <a:r>
              <a:rPr lang="en-IN" sz="2400" dirty="0"/>
              <a:t>It is an command line utility for displaying or manipulating IP routing table of Linux System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91BD2-B603-465B-CF12-C122D0FFC04C}"/>
              </a:ext>
            </a:extLst>
          </p:cNvPr>
          <p:cNvSpPr txBox="1"/>
          <p:nvPr/>
        </p:nvSpPr>
        <p:spPr>
          <a:xfrm>
            <a:off x="727397" y="3574949"/>
            <a:ext cx="1080020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 Netstat: </a:t>
            </a:r>
            <a:r>
              <a:rPr lang="en-IN" sz="2400" dirty="0"/>
              <a:t>It is a command line tool that displays useful information like network connections. 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BF4EC9-6A73-0E0F-DB57-1ED942B17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994" y="1884032"/>
            <a:ext cx="9141566" cy="1434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D0E890-9D99-3B03-6FDE-129DBAC49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994" y="4635698"/>
            <a:ext cx="9141566" cy="163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71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CEB018-183E-6632-E004-1998D051D8A3}"/>
              </a:ext>
            </a:extLst>
          </p:cNvPr>
          <p:cNvSpPr txBox="1"/>
          <p:nvPr/>
        </p:nvSpPr>
        <p:spPr>
          <a:xfrm>
            <a:off x="727397" y="802640"/>
            <a:ext cx="1080020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 Host Command: </a:t>
            </a:r>
            <a:r>
              <a:rPr lang="en-IN" sz="2400" dirty="0"/>
              <a:t>It is will carrying out DNS lookups, It converts hostnames to IP address and IP address to </a:t>
            </a:r>
            <a:r>
              <a:rPr lang="en-IN" sz="2400" dirty="0" err="1"/>
              <a:t>hotsnames</a:t>
            </a:r>
            <a:r>
              <a:rPr lang="en-IN" sz="2400" dirty="0"/>
              <a:t> 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91BD2-B603-465B-CF12-C122D0FFC04C}"/>
              </a:ext>
            </a:extLst>
          </p:cNvPr>
          <p:cNvSpPr txBox="1"/>
          <p:nvPr/>
        </p:nvSpPr>
        <p:spPr>
          <a:xfrm>
            <a:off x="695896" y="3224790"/>
            <a:ext cx="1080020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 </a:t>
            </a:r>
            <a:r>
              <a:rPr lang="en-IN" sz="2800" dirty="0" err="1"/>
              <a:t>Nslookup</a:t>
            </a:r>
            <a:r>
              <a:rPr lang="en-IN" sz="2800" dirty="0"/>
              <a:t>: </a:t>
            </a:r>
            <a:r>
              <a:rPr lang="en-IN" sz="2400" dirty="0"/>
              <a:t>It is used to query DNS resource record (RR) interactively and Non-interactively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CAA9B-8B21-4516-3555-BBD5DBB8D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574" y="1797528"/>
            <a:ext cx="8297875" cy="1148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01B8FA-D2F7-40F6-884A-B8F182C3D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574" y="4208125"/>
            <a:ext cx="9047890" cy="21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91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27E8E0-DC5A-6111-7B3C-CB0A83DC9EDA}"/>
              </a:ext>
            </a:extLst>
          </p:cNvPr>
          <p:cNvSpPr txBox="1"/>
          <p:nvPr/>
        </p:nvSpPr>
        <p:spPr>
          <a:xfrm>
            <a:off x="521914" y="564621"/>
            <a:ext cx="1080020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 Dig (Domain Information Groper): </a:t>
            </a:r>
            <a:r>
              <a:rPr lang="en-IN" sz="2400" dirty="0"/>
              <a:t>It is used to query DNS related information like Records, </a:t>
            </a:r>
            <a:r>
              <a:rPr lang="en-IN" sz="2400" dirty="0" err="1"/>
              <a:t>CName</a:t>
            </a:r>
            <a:r>
              <a:rPr lang="en-IN" sz="2400" dirty="0"/>
              <a:t>, MX records etc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4821C-4098-B6CA-DB4B-368939F3C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62" y="1757466"/>
            <a:ext cx="9374694" cy="322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44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C04072-F047-8FC7-3797-51A71040D0D0}"/>
              </a:ext>
            </a:extLst>
          </p:cNvPr>
          <p:cNvSpPr txBox="1"/>
          <p:nvPr/>
        </p:nvSpPr>
        <p:spPr>
          <a:xfrm>
            <a:off x="593834" y="45673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Linux File Contents 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215F4-AD95-BD7B-98D0-D8528C13D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488" y="1298839"/>
            <a:ext cx="9253023" cy="426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8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FE6FB8-DD52-4235-989F-C352A83AB79F}"/>
              </a:ext>
            </a:extLst>
          </p:cNvPr>
          <p:cNvSpPr txBox="1"/>
          <p:nvPr/>
        </p:nvSpPr>
        <p:spPr>
          <a:xfrm>
            <a:off x="593834" y="24098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&amp; Benefits of Linux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B0129-FE67-5327-5286-13179A5C6CE1}"/>
              </a:ext>
            </a:extLst>
          </p:cNvPr>
          <p:cNvSpPr txBox="1"/>
          <p:nvPr/>
        </p:nvSpPr>
        <p:spPr>
          <a:xfrm>
            <a:off x="746233" y="1078996"/>
            <a:ext cx="8050925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Open Source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Security &amp; Privacy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Networking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Free to use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Stability &amp; Flexible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Performance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Multi-tasking &amp; Multi-user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Less Installation time </a:t>
            </a:r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9F399458-4DC4-5070-969B-E767527D1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581" y="1939323"/>
            <a:ext cx="66675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13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A9FECC-25FC-479B-2297-2F403BEE3E15}"/>
              </a:ext>
            </a:extLst>
          </p:cNvPr>
          <p:cNvSpPr txBox="1"/>
          <p:nvPr/>
        </p:nvSpPr>
        <p:spPr>
          <a:xfrm>
            <a:off x="809591" y="64167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6227AA-EADB-D3CC-0148-1C1FE0D83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17" y="1361453"/>
            <a:ext cx="9699365" cy="450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64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398BE-2799-0A63-2ABE-87C05295B246}"/>
              </a:ext>
            </a:extLst>
          </p:cNvPr>
          <p:cNvSpPr txBox="1"/>
          <p:nvPr/>
        </p:nvSpPr>
        <p:spPr>
          <a:xfrm>
            <a:off x="809591" y="37930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/>
              </a:rPr>
              <a:t>Linux File Compression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A0ED0C-C847-DB8A-6C11-C0E773B2B4D7}"/>
              </a:ext>
            </a:extLst>
          </p:cNvPr>
          <p:cNvSpPr txBox="1"/>
          <p:nvPr/>
        </p:nvSpPr>
        <p:spPr>
          <a:xfrm>
            <a:off x="809591" y="995569"/>
            <a:ext cx="108002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 tar (tape Archive): </a:t>
            </a:r>
            <a:r>
              <a:rPr lang="en-IN" sz="2400" dirty="0"/>
              <a:t>It is used to generally pull number of files in to single file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A8B9A-0D08-DC75-B8DD-621EDD6ADB9E}"/>
              </a:ext>
            </a:extLst>
          </p:cNvPr>
          <p:cNvSpPr txBox="1"/>
          <p:nvPr/>
        </p:nvSpPr>
        <p:spPr>
          <a:xfrm>
            <a:off x="1391793" y="1550279"/>
            <a:ext cx="108002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 err="1"/>
              <a:t>Cmd</a:t>
            </a:r>
            <a:r>
              <a:rPr lang="en-IN" sz="2400" dirty="0"/>
              <a:t>: tar </a:t>
            </a:r>
            <a:r>
              <a:rPr lang="en-IN" sz="2400" dirty="0" err="1"/>
              <a:t>cvf</a:t>
            </a:r>
            <a:r>
              <a:rPr lang="en-IN" sz="2400" dirty="0"/>
              <a:t> &lt;name.tar&gt; &lt;files&gt;   ------ tar the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315C2-C8A1-2AD4-5BB0-CBBDA0696334}"/>
              </a:ext>
            </a:extLst>
          </p:cNvPr>
          <p:cNvSpPr txBox="1"/>
          <p:nvPr/>
        </p:nvSpPr>
        <p:spPr>
          <a:xfrm>
            <a:off x="1391792" y="3802695"/>
            <a:ext cx="108002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 err="1"/>
              <a:t>Cmd</a:t>
            </a:r>
            <a:r>
              <a:rPr lang="en-IN" sz="2400" dirty="0"/>
              <a:t>: tar </a:t>
            </a:r>
            <a:r>
              <a:rPr lang="en-IN" sz="2400" dirty="0" err="1"/>
              <a:t>xvf</a:t>
            </a:r>
            <a:r>
              <a:rPr lang="en-IN" sz="2400" dirty="0"/>
              <a:t> &lt;name.tar&gt;  ----- </a:t>
            </a:r>
            <a:r>
              <a:rPr lang="en-IN" sz="2400" dirty="0" err="1"/>
              <a:t>Untar</a:t>
            </a:r>
            <a:r>
              <a:rPr lang="en-IN" sz="2400" dirty="0"/>
              <a:t> the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F19A7B-F0FD-650B-D867-DB39DEDFA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251" y="2033436"/>
            <a:ext cx="7919467" cy="1729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A3C9B4-ACC1-1D3D-3A75-EDE07D03F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251" y="4619984"/>
            <a:ext cx="7919467" cy="142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143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A0ED0C-C847-DB8A-6C11-C0E773B2B4D7}"/>
              </a:ext>
            </a:extLst>
          </p:cNvPr>
          <p:cNvSpPr txBox="1"/>
          <p:nvPr/>
        </p:nvSpPr>
        <p:spPr>
          <a:xfrm>
            <a:off x="819865" y="738715"/>
            <a:ext cx="1080020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 ZIP: </a:t>
            </a:r>
            <a:r>
              <a:rPr lang="en-IN" sz="2400" dirty="0"/>
              <a:t>It is same like tar, used compress the files. Zip contains more than one       compressed file or directory 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A8B9A-0D08-DC75-B8DD-621EDD6ADB9E}"/>
              </a:ext>
            </a:extLst>
          </p:cNvPr>
          <p:cNvSpPr txBox="1"/>
          <p:nvPr/>
        </p:nvSpPr>
        <p:spPr>
          <a:xfrm>
            <a:off x="1299324" y="1631267"/>
            <a:ext cx="108002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 err="1"/>
              <a:t>Cmd</a:t>
            </a:r>
            <a:r>
              <a:rPr lang="en-IN" sz="2400" dirty="0"/>
              <a:t>: zip &lt;name.zip&gt; &lt;files&gt;   ------ zip the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315C2-C8A1-2AD4-5BB0-CBBDA0696334}"/>
              </a:ext>
            </a:extLst>
          </p:cNvPr>
          <p:cNvSpPr txBox="1"/>
          <p:nvPr/>
        </p:nvSpPr>
        <p:spPr>
          <a:xfrm>
            <a:off x="1299324" y="3946534"/>
            <a:ext cx="108002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 err="1"/>
              <a:t>Cmd</a:t>
            </a:r>
            <a:r>
              <a:rPr lang="en-IN" sz="2400" dirty="0"/>
              <a:t>: unzip &lt;name.zip&gt;  ----- Unzip the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8CD587-E456-A2FC-68AD-6201CBCB6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970" y="2161760"/>
            <a:ext cx="7590385" cy="1647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50B742-C985-800F-E2E9-E7CDE1A6A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70" y="4712356"/>
            <a:ext cx="7590385" cy="15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4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BB7EAE-ED5E-885C-0C88-F3CD353E624B}"/>
              </a:ext>
            </a:extLst>
          </p:cNvPr>
          <p:cNvSpPr txBox="1"/>
          <p:nvPr/>
        </p:nvSpPr>
        <p:spPr>
          <a:xfrm>
            <a:off x="717123" y="39509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/>
              </a:rPr>
              <a:t>File Management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C3705-772A-0255-AC6B-026FDA305241}"/>
              </a:ext>
            </a:extLst>
          </p:cNvPr>
          <p:cNvSpPr txBox="1"/>
          <p:nvPr/>
        </p:nvSpPr>
        <p:spPr>
          <a:xfrm>
            <a:off x="1189233" y="1109877"/>
            <a:ext cx="101945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/>
              </a:rPr>
              <a:t>A directory is a file solo job of which is to store the file names and other related information.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E3F85-1436-C939-F98F-B30655A8B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230" y="1965681"/>
            <a:ext cx="6137954" cy="2825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85CEF7-41B9-9AB7-96EC-665DC5C92A52}"/>
              </a:ext>
            </a:extLst>
          </p:cNvPr>
          <p:cNvSpPr txBox="1"/>
          <p:nvPr/>
        </p:nvSpPr>
        <p:spPr>
          <a:xfrm>
            <a:off x="717123" y="1965681"/>
            <a:ext cx="6477001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</a:rPr>
              <a:t> /bin</a:t>
            </a:r>
            <a:r>
              <a:rPr lang="en-US" sz="2000" b="0" i="0" dirty="0">
                <a:solidFill>
                  <a:srgbClr val="273239"/>
                </a:solidFill>
                <a:effectLst/>
              </a:rPr>
              <a:t> – binary or executable programs.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</a:rPr>
              <a:t>/</a:t>
            </a:r>
            <a:r>
              <a:rPr lang="en-US" sz="2000" b="1" i="0" dirty="0" err="1">
                <a:solidFill>
                  <a:srgbClr val="273239"/>
                </a:solidFill>
                <a:effectLst/>
              </a:rPr>
              <a:t>etc</a:t>
            </a:r>
            <a:r>
              <a:rPr lang="en-US" sz="2000" b="0" i="0" dirty="0">
                <a:solidFill>
                  <a:srgbClr val="273239"/>
                </a:solidFill>
                <a:effectLst/>
              </a:rPr>
              <a:t> – system configuration files.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</a:rPr>
              <a:t>/home</a:t>
            </a:r>
            <a:r>
              <a:rPr lang="en-US" sz="2000" b="0" i="0" dirty="0">
                <a:solidFill>
                  <a:srgbClr val="273239"/>
                </a:solidFill>
                <a:effectLst/>
              </a:rPr>
              <a:t> – home directory. 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</a:rPr>
              <a:t>/opt </a:t>
            </a:r>
            <a:r>
              <a:rPr lang="en-US" sz="2000" b="0" i="0" dirty="0">
                <a:solidFill>
                  <a:srgbClr val="273239"/>
                </a:solidFill>
                <a:effectLst/>
              </a:rPr>
              <a:t>– optional or third-party software.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</a:rPr>
              <a:t>/</a:t>
            </a:r>
            <a:r>
              <a:rPr lang="en-US" sz="2000" b="1" i="0" dirty="0" err="1">
                <a:solidFill>
                  <a:srgbClr val="273239"/>
                </a:solidFill>
                <a:effectLst/>
              </a:rPr>
              <a:t>tmp</a:t>
            </a:r>
            <a:r>
              <a:rPr lang="en-US" sz="2000" b="0" i="0" dirty="0">
                <a:solidFill>
                  <a:srgbClr val="273239"/>
                </a:solidFill>
                <a:effectLst/>
              </a:rPr>
              <a:t> – temporary space, typically cleared on reboot.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</a:rPr>
              <a:t>/</a:t>
            </a:r>
            <a:r>
              <a:rPr lang="en-US" sz="2000" b="1" i="0" dirty="0" err="1">
                <a:solidFill>
                  <a:srgbClr val="273239"/>
                </a:solidFill>
                <a:effectLst/>
              </a:rPr>
              <a:t>usr</a:t>
            </a:r>
            <a:r>
              <a:rPr lang="en-US" sz="2000" b="0" i="0" dirty="0">
                <a:solidFill>
                  <a:srgbClr val="273239"/>
                </a:solidFill>
                <a:effectLst/>
              </a:rPr>
              <a:t> – User related programs.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</a:rPr>
              <a:t>/var</a:t>
            </a:r>
            <a:r>
              <a:rPr lang="en-US" sz="2000" b="0" i="0" dirty="0">
                <a:solidFill>
                  <a:srgbClr val="273239"/>
                </a:solidFill>
                <a:effectLst/>
              </a:rPr>
              <a:t> – log files.</a:t>
            </a:r>
          </a:p>
        </p:txBody>
      </p:sp>
    </p:spTree>
    <p:extLst>
      <p:ext uri="{BB962C8B-B14F-4D97-AF65-F5344CB8AC3E}">
        <p14:creationId xmlns:p14="http://schemas.microsoft.com/office/powerpoint/2010/main" val="658027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E39662-A9B2-CDD6-5885-AC226F416753}"/>
              </a:ext>
            </a:extLst>
          </p:cNvPr>
          <p:cNvSpPr txBox="1"/>
          <p:nvPr/>
        </p:nvSpPr>
        <p:spPr>
          <a:xfrm>
            <a:off x="583559" y="480318"/>
            <a:ext cx="1025567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/>
              </a:rPr>
              <a:t>/bin: </a:t>
            </a:r>
            <a:r>
              <a:rPr lang="en-US" sz="2400" dirty="0">
                <a:latin typeface="Calibri" panose="020F0502020204030204"/>
              </a:rPr>
              <a:t>This directory contains user binaries, executable file, commands used by single user mode and common commands like cat, cd, cp, ls, etc.</a:t>
            </a:r>
            <a:endParaRPr lang="en-US" sz="2000" dirty="0">
              <a:latin typeface="Calibri" panose="020F0502020204030204"/>
            </a:endParaRPr>
          </a:p>
          <a:p>
            <a:r>
              <a:rPr lang="en-US" sz="2400" dirty="0">
                <a:latin typeface="Calibri" panose="020F0502020204030204"/>
              </a:rPr>
              <a:t> 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C7818-57DD-B6D1-5130-ABE71036A31B}"/>
              </a:ext>
            </a:extLst>
          </p:cNvPr>
          <p:cNvSpPr txBox="1"/>
          <p:nvPr/>
        </p:nvSpPr>
        <p:spPr>
          <a:xfrm>
            <a:off x="665752" y="3696130"/>
            <a:ext cx="10255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/>
              </a:rPr>
              <a:t>/</a:t>
            </a:r>
            <a:r>
              <a:rPr lang="en-US" sz="2800" dirty="0" err="1">
                <a:latin typeface="Calibri" panose="020F0502020204030204"/>
              </a:rPr>
              <a:t>etc</a:t>
            </a:r>
            <a:r>
              <a:rPr lang="en-US" sz="2800" dirty="0">
                <a:latin typeface="Calibri" panose="020F0502020204030204"/>
              </a:rPr>
              <a:t>: </a:t>
            </a:r>
            <a:r>
              <a:rPr lang="en-US" sz="2400" dirty="0">
                <a:latin typeface="Calibri" panose="020F0502020204030204"/>
              </a:rPr>
              <a:t>This is directory where Linux configuration files present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117590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FBE1EC-82CA-71D7-B3BF-84CDE7A8D227}"/>
              </a:ext>
            </a:extLst>
          </p:cNvPr>
          <p:cNvSpPr txBox="1"/>
          <p:nvPr/>
        </p:nvSpPr>
        <p:spPr>
          <a:xfrm>
            <a:off x="676026" y="560800"/>
            <a:ext cx="10255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/>
              </a:rPr>
              <a:t>/</a:t>
            </a:r>
            <a:r>
              <a:rPr lang="en-US" sz="2800" dirty="0" err="1">
                <a:latin typeface="Calibri" panose="020F0502020204030204"/>
              </a:rPr>
              <a:t>etc</a:t>
            </a:r>
            <a:r>
              <a:rPr lang="en-US" sz="2800" dirty="0">
                <a:latin typeface="Calibri" panose="020F0502020204030204"/>
              </a:rPr>
              <a:t>/shell: </a:t>
            </a:r>
            <a:r>
              <a:rPr lang="en-US" sz="2400" dirty="0">
                <a:latin typeface="Calibri" panose="020F0502020204030204"/>
              </a:rPr>
              <a:t>To check details about shells.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15716-1DB3-B2F1-6BEC-4E2272972959}"/>
              </a:ext>
            </a:extLst>
          </p:cNvPr>
          <p:cNvSpPr txBox="1"/>
          <p:nvPr/>
        </p:nvSpPr>
        <p:spPr>
          <a:xfrm>
            <a:off x="604107" y="3213244"/>
            <a:ext cx="1080020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/>
              </a:rPr>
              <a:t>/home: </a:t>
            </a:r>
            <a:r>
              <a:rPr lang="en-US" sz="2400" dirty="0">
                <a:latin typeface="Calibri" panose="020F0502020204030204"/>
              </a:rPr>
              <a:t>This directory consists of individual files of particular user in the system. </a:t>
            </a:r>
            <a:endParaRPr lang="en-US" sz="2000" dirty="0">
              <a:latin typeface="Calibri" panose="020F0502020204030204"/>
            </a:endParaRPr>
          </a:p>
          <a:p>
            <a:r>
              <a:rPr lang="en-US" sz="2400" dirty="0">
                <a:latin typeface="Calibri" panose="020F0502020204030204"/>
              </a:rPr>
              <a:t> 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738576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AAD44A-D36B-53E8-0B43-0D7FE5F55704}"/>
              </a:ext>
            </a:extLst>
          </p:cNvPr>
          <p:cNvSpPr txBox="1"/>
          <p:nvPr/>
        </p:nvSpPr>
        <p:spPr>
          <a:xfrm>
            <a:off x="563011" y="644703"/>
            <a:ext cx="1080020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/>
              </a:rPr>
              <a:t>/</a:t>
            </a:r>
            <a:r>
              <a:rPr lang="en-US" sz="2800" dirty="0" err="1">
                <a:latin typeface="Calibri" panose="020F0502020204030204"/>
              </a:rPr>
              <a:t>tmp</a:t>
            </a:r>
            <a:r>
              <a:rPr lang="en-US" sz="2800" dirty="0">
                <a:latin typeface="Calibri" panose="020F0502020204030204"/>
              </a:rPr>
              <a:t>: </a:t>
            </a:r>
            <a:r>
              <a:rPr lang="en-US" sz="2400" dirty="0">
                <a:latin typeface="Calibri" panose="020F0502020204030204"/>
              </a:rPr>
              <a:t>It is used to store the temporary files. Many of use /</a:t>
            </a:r>
            <a:r>
              <a:rPr lang="en-US" sz="2400" dirty="0" err="1">
                <a:latin typeface="Calibri" panose="020F0502020204030204"/>
              </a:rPr>
              <a:t>tmp</a:t>
            </a:r>
            <a:r>
              <a:rPr lang="en-US" sz="2400" dirty="0">
                <a:latin typeface="Calibri" panose="020F0502020204030204"/>
              </a:rPr>
              <a:t> to write the temporary files and to remove date when it is no longer needed.</a:t>
            </a:r>
            <a:endParaRPr lang="en-US" sz="2000" dirty="0">
              <a:latin typeface="Calibri" panose="020F0502020204030204"/>
            </a:endParaRPr>
          </a:p>
          <a:p>
            <a:r>
              <a:rPr lang="en-US" sz="2400" dirty="0">
                <a:latin typeface="Calibri" panose="020F0502020204030204"/>
              </a:rPr>
              <a:t>  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B41D8-9228-DCD4-876C-461F0C3E8E39}"/>
              </a:ext>
            </a:extLst>
          </p:cNvPr>
          <p:cNvSpPr txBox="1"/>
          <p:nvPr/>
        </p:nvSpPr>
        <p:spPr>
          <a:xfrm>
            <a:off x="563011" y="3675581"/>
            <a:ext cx="1080020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/>
              </a:rPr>
              <a:t>/opt: </a:t>
            </a:r>
            <a:r>
              <a:rPr lang="en-US" sz="2400" dirty="0">
                <a:latin typeface="Calibri" panose="020F0502020204030204"/>
              </a:rPr>
              <a:t>This is reserved for installation add-on application software packages.</a:t>
            </a:r>
            <a:endParaRPr lang="en-US" sz="2000" dirty="0">
              <a:latin typeface="Calibri" panose="020F0502020204030204"/>
            </a:endParaRPr>
          </a:p>
          <a:p>
            <a:r>
              <a:rPr lang="en-US" sz="2400" dirty="0">
                <a:latin typeface="Calibri" panose="020F0502020204030204"/>
              </a:rPr>
              <a:t> 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98025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AAD44A-D36B-53E8-0B43-0D7FE5F55704}"/>
              </a:ext>
            </a:extLst>
          </p:cNvPr>
          <p:cNvSpPr txBox="1"/>
          <p:nvPr/>
        </p:nvSpPr>
        <p:spPr>
          <a:xfrm>
            <a:off x="563011" y="644703"/>
            <a:ext cx="1080020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/>
              </a:rPr>
              <a:t>/</a:t>
            </a:r>
            <a:r>
              <a:rPr lang="en-US" sz="2800" dirty="0" err="1">
                <a:latin typeface="Calibri" panose="020F0502020204030204"/>
              </a:rPr>
              <a:t>usr</a:t>
            </a:r>
            <a:r>
              <a:rPr lang="en-US" sz="2800" dirty="0">
                <a:latin typeface="Calibri" panose="020F0502020204030204"/>
              </a:rPr>
              <a:t>: </a:t>
            </a:r>
            <a:r>
              <a:rPr lang="en-US" sz="2400" dirty="0">
                <a:latin typeface="Calibri" panose="020F0502020204030204"/>
              </a:rPr>
              <a:t>This directory is the location of user programs and files.</a:t>
            </a:r>
            <a:endParaRPr lang="en-US" sz="2000" dirty="0">
              <a:latin typeface="Calibri" panose="020F0502020204030204"/>
            </a:endParaRPr>
          </a:p>
          <a:p>
            <a:r>
              <a:rPr lang="en-US" sz="2400" dirty="0">
                <a:latin typeface="Calibri" panose="020F0502020204030204"/>
              </a:rPr>
              <a:t>  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B41D8-9228-DCD4-876C-461F0C3E8E39}"/>
              </a:ext>
            </a:extLst>
          </p:cNvPr>
          <p:cNvSpPr txBox="1"/>
          <p:nvPr/>
        </p:nvSpPr>
        <p:spPr>
          <a:xfrm>
            <a:off x="563011" y="3675581"/>
            <a:ext cx="108002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/>
              </a:rPr>
              <a:t>/var: </a:t>
            </a:r>
            <a:r>
              <a:rPr lang="en-US" sz="2400" dirty="0">
                <a:latin typeface="Calibri" panose="020F0502020204030204"/>
              </a:rPr>
              <a:t>This is standard subdirect tory of the root directory.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6679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21A1A5-EA51-9980-68C0-2EAB2EC4AD44}"/>
              </a:ext>
            </a:extLst>
          </p:cNvPr>
          <p:cNvSpPr txBox="1"/>
          <p:nvPr/>
        </p:nvSpPr>
        <p:spPr>
          <a:xfrm>
            <a:off x="593834" y="24098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Linux Distribution 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9C696AF-6947-ED5E-CD65-40451712C2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6"/>
          <a:stretch/>
        </p:blipFill>
        <p:spPr>
          <a:xfrm>
            <a:off x="2485696" y="825755"/>
            <a:ext cx="7220607" cy="561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3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912DFF-EA82-56F4-2C20-555C35B29E9F}"/>
              </a:ext>
            </a:extLst>
          </p:cNvPr>
          <p:cNvSpPr txBox="1"/>
          <p:nvPr/>
        </p:nvSpPr>
        <p:spPr>
          <a:xfrm>
            <a:off x="593834" y="24098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Kerne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/>
              </a:rPr>
              <a:t>l 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 descr="Chart, sunburst chart&#10;&#10;Description automatically generated">
            <a:extLst>
              <a:ext uri="{FF2B5EF4-FFF2-40B4-BE49-F238E27FC236}">
                <a16:creationId xmlns:a16="http://schemas.microsoft.com/office/drawing/2014/main" id="{AF89905D-0F6C-BCFF-8398-3E339DC80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1" y="2102069"/>
            <a:ext cx="47625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EDCFB2-704D-243A-297A-AEE87ADA04CD}"/>
              </a:ext>
            </a:extLst>
          </p:cNvPr>
          <p:cNvSpPr txBox="1"/>
          <p:nvPr/>
        </p:nvSpPr>
        <p:spPr>
          <a:xfrm>
            <a:off x="977461" y="820935"/>
            <a:ext cx="10741573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Linux kernel is the core part of the operating system. It establishes communication between devices and software. Moreover, it manages system resources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252ADA-1A31-D020-B335-7FA0DDF35CCA}"/>
              </a:ext>
            </a:extLst>
          </p:cNvPr>
          <p:cNvSpPr txBox="1"/>
          <p:nvPr/>
        </p:nvSpPr>
        <p:spPr>
          <a:xfrm>
            <a:off x="5700552" y="2368847"/>
            <a:ext cx="515138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Kernel Responsibilities: 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57653-218C-86D5-4A4F-AA7A0082B7EA}"/>
              </a:ext>
            </a:extLst>
          </p:cNvPr>
          <p:cNvSpPr txBox="1"/>
          <p:nvPr/>
        </p:nvSpPr>
        <p:spPr>
          <a:xfrm>
            <a:off x="5700552" y="3149499"/>
            <a:ext cx="5607270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Device Management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Memory Management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Process Management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Handling system calls</a:t>
            </a:r>
          </a:p>
        </p:txBody>
      </p:sp>
    </p:spTree>
    <p:extLst>
      <p:ext uri="{BB962C8B-B14F-4D97-AF65-F5344CB8AC3E}">
        <p14:creationId xmlns:p14="http://schemas.microsoft.com/office/powerpoint/2010/main" val="271445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C4EBA6-740A-78C3-FF13-01700CB9F039}"/>
              </a:ext>
            </a:extLst>
          </p:cNvPr>
          <p:cNvSpPr txBox="1"/>
          <p:nvPr/>
        </p:nvSpPr>
        <p:spPr>
          <a:xfrm>
            <a:off x="593834" y="240980"/>
            <a:ext cx="71522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Structure of Linux Operating System 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08270D-2601-2393-B880-7AF689AAE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635" y="1311166"/>
            <a:ext cx="5294585" cy="42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37A89B-DBC6-5194-A5DD-3D9647D241BF}"/>
              </a:ext>
            </a:extLst>
          </p:cNvPr>
          <p:cNvSpPr txBox="1"/>
          <p:nvPr/>
        </p:nvSpPr>
        <p:spPr>
          <a:xfrm>
            <a:off x="593834" y="240980"/>
            <a:ext cx="71522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Difference between Linux &amp; Windows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060C1-995D-6342-73BC-AA71355E4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239" y="825755"/>
            <a:ext cx="4280363" cy="2334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FF3AF2-B96E-A9FD-301F-47C6CA524CD3}"/>
              </a:ext>
            </a:extLst>
          </p:cNvPr>
          <p:cNvSpPr txBox="1"/>
          <p:nvPr/>
        </p:nvSpPr>
        <p:spPr>
          <a:xfrm>
            <a:off x="2279256" y="3177104"/>
            <a:ext cx="5607270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Open Source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Free to use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Secure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 Virus / Malware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Live CD software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Low Hardware cost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Customizable add features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2C231-139E-823A-759A-A8C2F887E97A}"/>
              </a:ext>
            </a:extLst>
          </p:cNvPr>
          <p:cNvSpPr txBox="1"/>
          <p:nvPr/>
        </p:nvSpPr>
        <p:spPr>
          <a:xfrm>
            <a:off x="6584730" y="3160498"/>
            <a:ext cx="5607270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Closed Source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Cost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Insecure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Virus / Malware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No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High hardware cost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Not Customizable </a:t>
            </a:r>
          </a:p>
        </p:txBody>
      </p:sp>
    </p:spTree>
    <p:extLst>
      <p:ext uri="{BB962C8B-B14F-4D97-AF65-F5344CB8AC3E}">
        <p14:creationId xmlns:p14="http://schemas.microsoft.com/office/powerpoint/2010/main" val="5921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E84FCD-5FF3-C705-299A-B114E9D6A9F5}"/>
              </a:ext>
            </a:extLst>
          </p:cNvPr>
          <p:cNvSpPr txBox="1"/>
          <p:nvPr/>
        </p:nvSpPr>
        <p:spPr>
          <a:xfrm>
            <a:off x="593834" y="240980"/>
            <a:ext cx="71522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Command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7871B9-DBB5-AD1A-83D7-7D32ED390EC1}"/>
              </a:ext>
            </a:extLst>
          </p:cNvPr>
          <p:cNvSpPr txBox="1"/>
          <p:nvPr/>
        </p:nvSpPr>
        <p:spPr>
          <a:xfrm>
            <a:off x="1108004" y="899459"/>
            <a:ext cx="10388778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 Linux command is a program or utility that runs on the command line.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 command line is an interface that accepts lines of text and processes them into instructions for your computer.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D0CFF-3939-C83A-93B8-7D5104A23F60}"/>
              </a:ext>
            </a:extLst>
          </p:cNvPr>
          <p:cNvSpPr txBox="1"/>
          <p:nvPr/>
        </p:nvSpPr>
        <p:spPr>
          <a:xfrm>
            <a:off x="593834" y="2844225"/>
            <a:ext cx="71522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Basic Linux Command 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245EF-5D43-CEB5-D870-191761838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81" y="3429000"/>
            <a:ext cx="4889643" cy="276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5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4104</TotalTime>
  <Words>1425</Words>
  <Application>Microsoft Office PowerPoint</Application>
  <PresentationFormat>Widescreen</PresentationFormat>
  <Paragraphs>168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Wingdings</vt:lpstr>
      <vt:lpstr>Office Theme</vt:lpstr>
      <vt:lpstr>PowerPoint Presentation</vt:lpstr>
      <vt:lpstr>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Malaghan</dc:creator>
  <cp:lastModifiedBy>satishmlg17@gmail.com</cp:lastModifiedBy>
  <cp:revision>45</cp:revision>
  <dcterms:created xsi:type="dcterms:W3CDTF">2022-08-25T06:00:47Z</dcterms:created>
  <dcterms:modified xsi:type="dcterms:W3CDTF">2022-09-13T11:20:17Z</dcterms:modified>
</cp:coreProperties>
</file>