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5" r:id="rId18"/>
    <p:sldId id="277" r:id="rId19"/>
    <p:sldId id="279" r:id="rId20"/>
    <p:sldId id="281" r:id="rId21"/>
    <p:sldId id="283" r:id="rId22"/>
    <p:sldId id="284" r:id="rId23"/>
    <p:sldId id="285" r:id="rId24"/>
    <p:sldId id="286" r:id="rId25"/>
    <p:sldId id="290" r:id="rId26"/>
    <p:sldId id="291" r:id="rId27"/>
    <p:sldId id="292" r:id="rId28"/>
    <p:sldId id="293" r:id="rId29"/>
    <p:sldId id="294" r:id="rId30"/>
    <p:sldId id="296" r:id="rId31"/>
    <p:sldId id="287" r:id="rId32"/>
    <p:sldId id="288" r:id="rId33"/>
    <p:sldId id="289" r:id="rId34"/>
    <p:sldId id="29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1B89F-38AF-4E26-81FD-9D7104E2AB85}" type="datetimeFigureOut">
              <a:rPr lang="en-IN" smtClean="0"/>
              <a:t>20-09-2022</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3236009D-8995-471B-A647-E12AE77AF93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5404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1B89F-38AF-4E26-81FD-9D7104E2AB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36009D-8995-471B-A647-E12AE77AF93C}"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0201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1B89F-38AF-4E26-81FD-9D7104E2AB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36009D-8995-471B-A647-E12AE77AF93C}"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85638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3A1B89F-38AF-4E26-81FD-9D7104E2AB85}" type="datetimeFigureOut">
              <a:rPr lang="en-IN" smtClean="0"/>
              <a:t>20-09-2022</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3236009D-8995-471B-A647-E12AE77AF93C}"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9563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A1B89F-38AF-4E26-81FD-9D7104E2AB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36009D-8995-471B-A647-E12AE77AF93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5064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1B89F-38AF-4E26-81FD-9D7104E2AB85}"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36009D-8995-471B-A647-E12AE77AF93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9099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1B89F-38AF-4E26-81FD-9D7104E2AB85}"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36009D-8995-471B-A647-E12AE77AF93C}"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884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A1B89F-38AF-4E26-81FD-9D7104E2AB85}"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36009D-8995-471B-A647-E12AE77AF93C}"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5196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1B89F-38AF-4E26-81FD-9D7104E2AB85}"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36009D-8995-471B-A647-E12AE77AF93C}" type="slidenum">
              <a:rPr lang="en-IN" smtClean="0"/>
              <a:t>‹#›</a:t>
            </a:fld>
            <a:endParaRPr lang="en-IN"/>
          </a:p>
        </p:txBody>
      </p:sp>
    </p:spTree>
    <p:extLst>
      <p:ext uri="{BB962C8B-B14F-4D97-AF65-F5344CB8AC3E}">
        <p14:creationId xmlns:p14="http://schemas.microsoft.com/office/powerpoint/2010/main" val="221490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A1B89F-38AF-4E26-81FD-9D7104E2AB85}"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36009D-8995-471B-A647-E12AE77AF93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5247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3A1B89F-38AF-4E26-81FD-9D7104E2AB85}" type="datetimeFigureOut">
              <a:rPr lang="en-IN" smtClean="0"/>
              <a:t>20-09-2022</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3236009D-8995-471B-A647-E12AE77AF93C}"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92734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A1B89F-38AF-4E26-81FD-9D7104E2AB85}" type="datetimeFigureOut">
              <a:rPr lang="en-IN" smtClean="0"/>
              <a:t>20-09-2022</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236009D-8995-471B-A647-E12AE77AF93C}" type="slidenum">
              <a:rPr lang="en-IN" smtClean="0"/>
              <a:t>‹#›</a:t>
            </a:fld>
            <a:endParaRPr lang="en-IN"/>
          </a:p>
        </p:txBody>
      </p:sp>
    </p:spTree>
    <p:extLst>
      <p:ext uri="{BB962C8B-B14F-4D97-AF65-F5344CB8AC3E}">
        <p14:creationId xmlns:p14="http://schemas.microsoft.com/office/powerpoint/2010/main" val="2310690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F673B-D7B1-C1E1-7A13-BEEE79970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487" y="928112"/>
            <a:ext cx="7626237" cy="5166161"/>
          </a:xfrm>
          <a:prstGeom prst="rect">
            <a:avLst/>
          </a:prstGeom>
        </p:spPr>
      </p:pic>
    </p:spTree>
    <p:extLst>
      <p:ext uri="{BB962C8B-B14F-4D97-AF65-F5344CB8AC3E}">
        <p14:creationId xmlns:p14="http://schemas.microsoft.com/office/powerpoint/2010/main" val="2101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Vertical Line Print</a:t>
            </a:r>
          </a:p>
        </p:txBody>
      </p:sp>
      <p:pic>
        <p:nvPicPr>
          <p:cNvPr id="5" name="Picture 4">
            <a:extLst>
              <a:ext uri="{FF2B5EF4-FFF2-40B4-BE49-F238E27FC236}">
                <a16:creationId xmlns:a16="http://schemas.microsoft.com/office/drawing/2014/main" id="{CD1FD25D-4561-92E1-90F6-067DDDFF2FF9}"/>
              </a:ext>
            </a:extLst>
          </p:cNvPr>
          <p:cNvPicPr>
            <a:picLocks noChangeAspect="1"/>
          </p:cNvPicPr>
          <p:nvPr/>
        </p:nvPicPr>
        <p:blipFill>
          <a:blip r:embed="rId2"/>
          <a:stretch>
            <a:fillRect/>
          </a:stretch>
        </p:blipFill>
        <p:spPr>
          <a:xfrm>
            <a:off x="2066292" y="1779863"/>
            <a:ext cx="8059416" cy="1094040"/>
          </a:xfrm>
          <a:prstGeom prst="rect">
            <a:avLst/>
          </a:prstGeom>
        </p:spPr>
      </p:pic>
      <p:pic>
        <p:nvPicPr>
          <p:cNvPr id="8" name="Picture 7">
            <a:extLst>
              <a:ext uri="{FF2B5EF4-FFF2-40B4-BE49-F238E27FC236}">
                <a16:creationId xmlns:a16="http://schemas.microsoft.com/office/drawing/2014/main" id="{32D2580E-4D56-ACCB-EF1E-744D0F23EC5C}"/>
              </a:ext>
            </a:extLst>
          </p:cNvPr>
          <p:cNvPicPr>
            <a:picLocks noChangeAspect="1"/>
          </p:cNvPicPr>
          <p:nvPr/>
        </p:nvPicPr>
        <p:blipFill>
          <a:blip r:embed="rId3"/>
          <a:stretch>
            <a:fillRect/>
          </a:stretch>
        </p:blipFill>
        <p:spPr>
          <a:xfrm>
            <a:off x="2066291" y="3185324"/>
            <a:ext cx="8059415" cy="2293833"/>
          </a:xfrm>
          <a:prstGeom prst="rect">
            <a:avLst/>
          </a:prstGeom>
        </p:spPr>
      </p:pic>
    </p:spTree>
    <p:extLst>
      <p:ext uri="{BB962C8B-B14F-4D97-AF65-F5344CB8AC3E}">
        <p14:creationId xmlns:p14="http://schemas.microsoft.com/office/powerpoint/2010/main" val="287985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New Line Print</a:t>
            </a:r>
          </a:p>
        </p:txBody>
      </p:sp>
      <p:pic>
        <p:nvPicPr>
          <p:cNvPr id="3" name="Picture 2">
            <a:extLst>
              <a:ext uri="{FF2B5EF4-FFF2-40B4-BE49-F238E27FC236}">
                <a16:creationId xmlns:a16="http://schemas.microsoft.com/office/drawing/2014/main" id="{8756B221-7F36-83B1-A14A-EE554E4AF7A0}"/>
              </a:ext>
            </a:extLst>
          </p:cNvPr>
          <p:cNvPicPr>
            <a:picLocks noChangeAspect="1"/>
          </p:cNvPicPr>
          <p:nvPr/>
        </p:nvPicPr>
        <p:blipFill>
          <a:blip r:embed="rId2"/>
          <a:stretch>
            <a:fillRect/>
          </a:stretch>
        </p:blipFill>
        <p:spPr>
          <a:xfrm>
            <a:off x="2812623" y="1739212"/>
            <a:ext cx="6566753" cy="1178649"/>
          </a:xfrm>
          <a:prstGeom prst="rect">
            <a:avLst/>
          </a:prstGeom>
        </p:spPr>
      </p:pic>
      <p:pic>
        <p:nvPicPr>
          <p:cNvPr id="7" name="Picture 6">
            <a:extLst>
              <a:ext uri="{FF2B5EF4-FFF2-40B4-BE49-F238E27FC236}">
                <a16:creationId xmlns:a16="http://schemas.microsoft.com/office/drawing/2014/main" id="{3023005F-9196-0759-2D52-EC5A51A6EB9D}"/>
              </a:ext>
            </a:extLst>
          </p:cNvPr>
          <p:cNvPicPr>
            <a:picLocks noChangeAspect="1"/>
          </p:cNvPicPr>
          <p:nvPr/>
        </p:nvPicPr>
        <p:blipFill>
          <a:blip r:embed="rId3"/>
          <a:stretch>
            <a:fillRect/>
          </a:stretch>
        </p:blipFill>
        <p:spPr>
          <a:xfrm>
            <a:off x="2812623" y="3429000"/>
            <a:ext cx="6566753" cy="1641688"/>
          </a:xfrm>
          <a:prstGeom prst="rect">
            <a:avLst/>
          </a:prstGeom>
        </p:spPr>
      </p:pic>
    </p:spTree>
    <p:extLst>
      <p:ext uri="{BB962C8B-B14F-4D97-AF65-F5344CB8AC3E}">
        <p14:creationId xmlns:p14="http://schemas.microsoft.com/office/powerpoint/2010/main" val="153377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System Variables:</a:t>
            </a:r>
          </a:p>
        </p:txBody>
      </p:sp>
      <p:sp>
        <p:nvSpPr>
          <p:cNvPr id="2" name="TextBox 1">
            <a:extLst>
              <a:ext uri="{FF2B5EF4-FFF2-40B4-BE49-F238E27FC236}">
                <a16:creationId xmlns:a16="http://schemas.microsoft.com/office/drawing/2014/main" id="{B7C1BA14-748A-2B8A-1892-D20984F1B471}"/>
              </a:ext>
            </a:extLst>
          </p:cNvPr>
          <p:cNvSpPr txBox="1"/>
          <p:nvPr/>
        </p:nvSpPr>
        <p:spPr>
          <a:xfrm>
            <a:off x="1047963" y="1745843"/>
            <a:ext cx="2835668" cy="2776016"/>
          </a:xfrm>
          <a:prstGeom prst="rect">
            <a:avLst/>
          </a:prstGeom>
          <a:noFill/>
        </p:spPr>
        <p:txBody>
          <a:bodyPr wrap="square" rtlCol="0">
            <a:spAutoFit/>
          </a:bodyPr>
          <a:lstStyle/>
          <a:p>
            <a:pPr>
              <a:lnSpc>
                <a:spcPct val="200000"/>
              </a:lnSpc>
            </a:pPr>
            <a:r>
              <a:rPr lang="en-US" b="1" dirty="0"/>
              <a:t>Echo ${Home}        </a:t>
            </a:r>
            <a:r>
              <a:rPr lang="en-US" b="1" dirty="0">
                <a:sym typeface="Wingdings" panose="05000000000000000000" pitchFamily="2" charset="2"/>
              </a:rPr>
              <a:t></a:t>
            </a:r>
          </a:p>
          <a:p>
            <a:pPr>
              <a:lnSpc>
                <a:spcPct val="200000"/>
              </a:lnSpc>
            </a:pPr>
            <a:r>
              <a:rPr lang="en-US" b="1" dirty="0">
                <a:sym typeface="Wingdings" panose="05000000000000000000" pitchFamily="2" charset="2"/>
              </a:rPr>
              <a:t>Echo ${OSTYPE}      </a:t>
            </a:r>
          </a:p>
          <a:p>
            <a:pPr>
              <a:lnSpc>
                <a:spcPct val="200000"/>
              </a:lnSpc>
            </a:pPr>
            <a:r>
              <a:rPr lang="en-US" b="1" dirty="0">
                <a:sym typeface="Wingdings" panose="05000000000000000000" pitchFamily="2" charset="2"/>
              </a:rPr>
              <a:t>Echo ${Path} 	    </a:t>
            </a:r>
          </a:p>
          <a:p>
            <a:pPr>
              <a:lnSpc>
                <a:spcPct val="200000"/>
              </a:lnSpc>
            </a:pPr>
            <a:r>
              <a:rPr lang="en-US" b="1" dirty="0">
                <a:sym typeface="Wingdings" panose="05000000000000000000" pitchFamily="2" charset="2"/>
              </a:rPr>
              <a:t>Echo ${$}		    </a:t>
            </a:r>
          </a:p>
          <a:p>
            <a:pPr>
              <a:lnSpc>
                <a:spcPct val="200000"/>
              </a:lnSpc>
            </a:pPr>
            <a:r>
              <a:rPr lang="en-US" b="1" dirty="0">
                <a:sym typeface="Wingdings" panose="05000000000000000000" pitchFamily="2" charset="2"/>
              </a:rPr>
              <a:t>Echo ${</a:t>
            </a:r>
            <a:r>
              <a:rPr lang="en-US" b="1" dirty="0" err="1">
                <a:sym typeface="Wingdings" panose="05000000000000000000" pitchFamily="2" charset="2"/>
              </a:rPr>
              <a:t>pwd</a:t>
            </a:r>
            <a:r>
              <a:rPr lang="en-US" b="1" dirty="0">
                <a:sym typeface="Wingdings" panose="05000000000000000000" pitchFamily="2" charset="2"/>
              </a:rPr>
              <a:t>} 	    </a:t>
            </a:r>
            <a:endParaRPr lang="en-IN" b="1" dirty="0"/>
          </a:p>
        </p:txBody>
      </p:sp>
      <p:sp>
        <p:nvSpPr>
          <p:cNvPr id="5" name="TextBox 4">
            <a:extLst>
              <a:ext uri="{FF2B5EF4-FFF2-40B4-BE49-F238E27FC236}">
                <a16:creationId xmlns:a16="http://schemas.microsoft.com/office/drawing/2014/main" id="{3A926734-FBF2-CE2D-265A-5B0B149E9DD2}"/>
              </a:ext>
            </a:extLst>
          </p:cNvPr>
          <p:cNvSpPr txBox="1"/>
          <p:nvPr/>
        </p:nvSpPr>
        <p:spPr>
          <a:xfrm>
            <a:off x="4068564" y="1745843"/>
            <a:ext cx="3267183" cy="2775055"/>
          </a:xfrm>
          <a:prstGeom prst="rect">
            <a:avLst/>
          </a:prstGeom>
          <a:noFill/>
        </p:spPr>
        <p:txBody>
          <a:bodyPr wrap="square" rtlCol="0">
            <a:spAutoFit/>
          </a:bodyPr>
          <a:lstStyle/>
          <a:p>
            <a:pPr>
              <a:lnSpc>
                <a:spcPct val="200000"/>
              </a:lnSpc>
            </a:pPr>
            <a:r>
              <a:rPr lang="en-US" dirty="0"/>
              <a:t>User Details</a:t>
            </a:r>
            <a:endParaRPr lang="en-US" dirty="0">
              <a:sym typeface="Wingdings" panose="05000000000000000000" pitchFamily="2" charset="2"/>
            </a:endParaRPr>
          </a:p>
          <a:p>
            <a:pPr>
              <a:lnSpc>
                <a:spcPct val="200000"/>
              </a:lnSpc>
            </a:pPr>
            <a:r>
              <a:rPr lang="en-US" dirty="0">
                <a:sym typeface="Wingdings" panose="05000000000000000000" pitchFamily="2" charset="2"/>
              </a:rPr>
              <a:t>OS details</a:t>
            </a:r>
          </a:p>
          <a:p>
            <a:pPr>
              <a:lnSpc>
                <a:spcPct val="200000"/>
              </a:lnSpc>
            </a:pPr>
            <a:r>
              <a:rPr lang="en-US" dirty="0">
                <a:sym typeface="Wingdings" panose="05000000000000000000" pitchFamily="2" charset="2"/>
              </a:rPr>
              <a:t>Display the path</a:t>
            </a:r>
          </a:p>
          <a:p>
            <a:pPr>
              <a:lnSpc>
                <a:spcPct val="200000"/>
              </a:lnSpc>
            </a:pPr>
            <a:r>
              <a:rPr lang="en-US" dirty="0">
                <a:sym typeface="Wingdings" panose="05000000000000000000" pitchFamily="2" charset="2"/>
              </a:rPr>
              <a:t>Display the process ID</a:t>
            </a:r>
          </a:p>
          <a:p>
            <a:pPr>
              <a:lnSpc>
                <a:spcPct val="200000"/>
              </a:lnSpc>
            </a:pPr>
            <a:r>
              <a:rPr lang="en-US" dirty="0">
                <a:sym typeface="Wingdings" panose="05000000000000000000" pitchFamily="2" charset="2"/>
              </a:rPr>
              <a:t>Present working directory</a:t>
            </a:r>
            <a:endParaRPr lang="en-IN" dirty="0"/>
          </a:p>
        </p:txBody>
      </p:sp>
    </p:spTree>
    <p:extLst>
      <p:ext uri="{BB962C8B-B14F-4D97-AF65-F5344CB8AC3E}">
        <p14:creationId xmlns:p14="http://schemas.microsoft.com/office/powerpoint/2010/main" val="56354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Read only</a:t>
            </a:r>
          </a:p>
        </p:txBody>
      </p:sp>
      <p:pic>
        <p:nvPicPr>
          <p:cNvPr id="6" name="Picture 5">
            <a:extLst>
              <a:ext uri="{FF2B5EF4-FFF2-40B4-BE49-F238E27FC236}">
                <a16:creationId xmlns:a16="http://schemas.microsoft.com/office/drawing/2014/main" id="{102F2077-568A-CC8C-2C4A-3EAE1ABD789D}"/>
              </a:ext>
            </a:extLst>
          </p:cNvPr>
          <p:cNvPicPr>
            <a:picLocks noChangeAspect="1"/>
          </p:cNvPicPr>
          <p:nvPr/>
        </p:nvPicPr>
        <p:blipFill>
          <a:blip r:embed="rId2"/>
          <a:stretch>
            <a:fillRect/>
          </a:stretch>
        </p:blipFill>
        <p:spPr>
          <a:xfrm>
            <a:off x="1193386" y="1830679"/>
            <a:ext cx="3880461" cy="1388133"/>
          </a:xfrm>
          <a:prstGeom prst="rect">
            <a:avLst/>
          </a:prstGeom>
        </p:spPr>
      </p:pic>
      <p:pic>
        <p:nvPicPr>
          <p:cNvPr id="8" name="Picture 7">
            <a:extLst>
              <a:ext uri="{FF2B5EF4-FFF2-40B4-BE49-F238E27FC236}">
                <a16:creationId xmlns:a16="http://schemas.microsoft.com/office/drawing/2014/main" id="{ACDDF856-09C5-4862-A6A8-B11B67CC4B91}"/>
              </a:ext>
            </a:extLst>
          </p:cNvPr>
          <p:cNvPicPr>
            <a:picLocks noChangeAspect="1"/>
          </p:cNvPicPr>
          <p:nvPr/>
        </p:nvPicPr>
        <p:blipFill>
          <a:blip r:embed="rId3"/>
          <a:stretch>
            <a:fillRect/>
          </a:stretch>
        </p:blipFill>
        <p:spPr>
          <a:xfrm>
            <a:off x="1193386" y="3590818"/>
            <a:ext cx="8762272" cy="1086794"/>
          </a:xfrm>
          <a:prstGeom prst="rect">
            <a:avLst/>
          </a:prstGeom>
        </p:spPr>
      </p:pic>
    </p:spTree>
    <p:extLst>
      <p:ext uri="{BB962C8B-B14F-4D97-AF65-F5344CB8AC3E}">
        <p14:creationId xmlns:p14="http://schemas.microsoft.com/office/powerpoint/2010/main" val="30457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Unset</a:t>
            </a:r>
          </a:p>
        </p:txBody>
      </p:sp>
      <p:pic>
        <p:nvPicPr>
          <p:cNvPr id="3" name="Picture 2">
            <a:extLst>
              <a:ext uri="{FF2B5EF4-FFF2-40B4-BE49-F238E27FC236}">
                <a16:creationId xmlns:a16="http://schemas.microsoft.com/office/drawing/2014/main" id="{4ECCEE96-FB46-2A17-1626-109B7678DD93}"/>
              </a:ext>
            </a:extLst>
          </p:cNvPr>
          <p:cNvPicPr>
            <a:picLocks noChangeAspect="1"/>
          </p:cNvPicPr>
          <p:nvPr/>
        </p:nvPicPr>
        <p:blipFill>
          <a:blip r:embed="rId2"/>
          <a:stretch>
            <a:fillRect/>
          </a:stretch>
        </p:blipFill>
        <p:spPr>
          <a:xfrm>
            <a:off x="1160693" y="1554560"/>
            <a:ext cx="3246921" cy="1349370"/>
          </a:xfrm>
          <a:prstGeom prst="rect">
            <a:avLst/>
          </a:prstGeom>
        </p:spPr>
      </p:pic>
      <p:pic>
        <p:nvPicPr>
          <p:cNvPr id="7" name="Picture 6">
            <a:extLst>
              <a:ext uri="{FF2B5EF4-FFF2-40B4-BE49-F238E27FC236}">
                <a16:creationId xmlns:a16="http://schemas.microsoft.com/office/drawing/2014/main" id="{D7FEC8A2-195B-CFDA-6FA6-B05A8DB03015}"/>
              </a:ext>
            </a:extLst>
          </p:cNvPr>
          <p:cNvPicPr>
            <a:picLocks noChangeAspect="1"/>
          </p:cNvPicPr>
          <p:nvPr/>
        </p:nvPicPr>
        <p:blipFill>
          <a:blip r:embed="rId3"/>
          <a:stretch>
            <a:fillRect/>
          </a:stretch>
        </p:blipFill>
        <p:spPr>
          <a:xfrm>
            <a:off x="5446585" y="1727625"/>
            <a:ext cx="4848988" cy="1003240"/>
          </a:xfrm>
          <a:prstGeom prst="rect">
            <a:avLst/>
          </a:prstGeom>
        </p:spPr>
      </p:pic>
      <p:sp>
        <p:nvSpPr>
          <p:cNvPr id="9" name="TextBox 8">
            <a:extLst>
              <a:ext uri="{FF2B5EF4-FFF2-40B4-BE49-F238E27FC236}">
                <a16:creationId xmlns:a16="http://schemas.microsoft.com/office/drawing/2014/main" id="{F82B4595-F89B-C545-4D78-BDE310317476}"/>
              </a:ext>
            </a:extLst>
          </p:cNvPr>
          <p:cNvSpPr txBox="1"/>
          <p:nvPr/>
        </p:nvSpPr>
        <p:spPr>
          <a:xfrm>
            <a:off x="1058094" y="3263391"/>
            <a:ext cx="6061753" cy="523220"/>
          </a:xfrm>
          <a:prstGeom prst="rect">
            <a:avLst/>
          </a:prstGeom>
          <a:noFill/>
        </p:spPr>
        <p:txBody>
          <a:bodyPr wrap="square" rtlCol="0">
            <a:spAutoFit/>
          </a:bodyPr>
          <a:lstStyle/>
          <a:p>
            <a:r>
              <a:rPr lang="en-IN" sz="2800" b="1" dirty="0" err="1"/>
              <a:t>Readonly</a:t>
            </a:r>
            <a:r>
              <a:rPr lang="en-IN" sz="2800" b="1" dirty="0"/>
              <a:t> &amp; unset</a:t>
            </a:r>
          </a:p>
        </p:txBody>
      </p:sp>
      <p:pic>
        <p:nvPicPr>
          <p:cNvPr id="11" name="Picture 10">
            <a:extLst>
              <a:ext uri="{FF2B5EF4-FFF2-40B4-BE49-F238E27FC236}">
                <a16:creationId xmlns:a16="http://schemas.microsoft.com/office/drawing/2014/main" id="{A7482F43-27A8-3064-9F5C-91B4C3FABB1A}"/>
              </a:ext>
            </a:extLst>
          </p:cNvPr>
          <p:cNvPicPr>
            <a:picLocks noChangeAspect="1"/>
          </p:cNvPicPr>
          <p:nvPr/>
        </p:nvPicPr>
        <p:blipFill>
          <a:blip r:embed="rId4"/>
          <a:stretch>
            <a:fillRect/>
          </a:stretch>
        </p:blipFill>
        <p:spPr>
          <a:xfrm>
            <a:off x="1193268" y="3975768"/>
            <a:ext cx="3214346" cy="1655874"/>
          </a:xfrm>
          <a:prstGeom prst="rect">
            <a:avLst/>
          </a:prstGeom>
        </p:spPr>
      </p:pic>
      <p:pic>
        <p:nvPicPr>
          <p:cNvPr id="13" name="Picture 12">
            <a:extLst>
              <a:ext uri="{FF2B5EF4-FFF2-40B4-BE49-F238E27FC236}">
                <a16:creationId xmlns:a16="http://schemas.microsoft.com/office/drawing/2014/main" id="{467C4757-6ECF-4C74-55B3-069B4FDA94B4}"/>
              </a:ext>
            </a:extLst>
          </p:cNvPr>
          <p:cNvPicPr>
            <a:picLocks noChangeAspect="1"/>
          </p:cNvPicPr>
          <p:nvPr/>
        </p:nvPicPr>
        <p:blipFill>
          <a:blip r:embed="rId5"/>
          <a:stretch>
            <a:fillRect/>
          </a:stretch>
        </p:blipFill>
        <p:spPr>
          <a:xfrm>
            <a:off x="5446585" y="4513768"/>
            <a:ext cx="5798727" cy="579873"/>
          </a:xfrm>
          <a:prstGeom prst="rect">
            <a:avLst/>
          </a:prstGeom>
        </p:spPr>
      </p:pic>
      <p:sp>
        <p:nvSpPr>
          <p:cNvPr id="2" name="Arrow: Right 1">
            <a:extLst>
              <a:ext uri="{FF2B5EF4-FFF2-40B4-BE49-F238E27FC236}">
                <a16:creationId xmlns:a16="http://schemas.microsoft.com/office/drawing/2014/main" id="{F493D2B0-8171-D1BB-00E0-ED07943D5ACF}"/>
              </a:ext>
            </a:extLst>
          </p:cNvPr>
          <p:cNvSpPr/>
          <p:nvPr/>
        </p:nvSpPr>
        <p:spPr>
          <a:xfrm>
            <a:off x="4530903" y="2054831"/>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E731888A-B3DE-21C5-59C9-F33F4F998592}"/>
              </a:ext>
            </a:extLst>
          </p:cNvPr>
          <p:cNvSpPr/>
          <p:nvPr/>
        </p:nvSpPr>
        <p:spPr>
          <a:xfrm>
            <a:off x="4588052" y="4645849"/>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124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Addition Expressions</a:t>
            </a:r>
          </a:p>
        </p:txBody>
      </p:sp>
      <p:pic>
        <p:nvPicPr>
          <p:cNvPr id="7" name="Picture 6">
            <a:extLst>
              <a:ext uri="{FF2B5EF4-FFF2-40B4-BE49-F238E27FC236}">
                <a16:creationId xmlns:a16="http://schemas.microsoft.com/office/drawing/2014/main" id="{9A7BEA94-162C-1872-9AC7-27871F3E3FE4}"/>
              </a:ext>
            </a:extLst>
          </p:cNvPr>
          <p:cNvPicPr>
            <a:picLocks noChangeAspect="1"/>
          </p:cNvPicPr>
          <p:nvPr/>
        </p:nvPicPr>
        <p:blipFill>
          <a:blip r:embed="rId2"/>
          <a:stretch>
            <a:fillRect/>
          </a:stretch>
        </p:blipFill>
        <p:spPr>
          <a:xfrm>
            <a:off x="1110226" y="1633916"/>
            <a:ext cx="3698080" cy="1348361"/>
          </a:xfrm>
          <a:prstGeom prst="rect">
            <a:avLst/>
          </a:prstGeom>
        </p:spPr>
      </p:pic>
      <p:pic>
        <p:nvPicPr>
          <p:cNvPr id="10" name="Picture 9">
            <a:extLst>
              <a:ext uri="{FF2B5EF4-FFF2-40B4-BE49-F238E27FC236}">
                <a16:creationId xmlns:a16="http://schemas.microsoft.com/office/drawing/2014/main" id="{D6E0003D-6F69-5970-EBF1-D9772968BE8F}"/>
              </a:ext>
            </a:extLst>
          </p:cNvPr>
          <p:cNvPicPr>
            <a:picLocks noChangeAspect="1"/>
          </p:cNvPicPr>
          <p:nvPr/>
        </p:nvPicPr>
        <p:blipFill>
          <a:blip r:embed="rId3"/>
          <a:stretch>
            <a:fillRect/>
          </a:stretch>
        </p:blipFill>
        <p:spPr>
          <a:xfrm>
            <a:off x="6314047" y="1728454"/>
            <a:ext cx="4674125" cy="1349571"/>
          </a:xfrm>
          <a:prstGeom prst="rect">
            <a:avLst/>
          </a:prstGeom>
        </p:spPr>
      </p:pic>
      <p:sp>
        <p:nvSpPr>
          <p:cNvPr id="2" name="TextBox 1">
            <a:extLst>
              <a:ext uri="{FF2B5EF4-FFF2-40B4-BE49-F238E27FC236}">
                <a16:creationId xmlns:a16="http://schemas.microsoft.com/office/drawing/2014/main" id="{86AC72E4-3FDE-4895-5B4A-DEABBA426116}"/>
              </a:ext>
            </a:extLst>
          </p:cNvPr>
          <p:cNvSpPr txBox="1"/>
          <p:nvPr/>
        </p:nvSpPr>
        <p:spPr>
          <a:xfrm>
            <a:off x="1037688" y="3372167"/>
            <a:ext cx="6061753" cy="523220"/>
          </a:xfrm>
          <a:prstGeom prst="rect">
            <a:avLst/>
          </a:prstGeom>
          <a:noFill/>
        </p:spPr>
        <p:txBody>
          <a:bodyPr wrap="square" rtlCol="0">
            <a:spAutoFit/>
          </a:bodyPr>
          <a:lstStyle/>
          <a:p>
            <a:r>
              <a:rPr lang="en-IN" sz="2800" b="1" dirty="0" err="1"/>
              <a:t>Substraction</a:t>
            </a:r>
            <a:r>
              <a:rPr lang="en-IN" sz="2800" b="1" dirty="0"/>
              <a:t> Expressions</a:t>
            </a:r>
          </a:p>
        </p:txBody>
      </p:sp>
      <p:pic>
        <p:nvPicPr>
          <p:cNvPr id="3" name="Picture 2">
            <a:extLst>
              <a:ext uri="{FF2B5EF4-FFF2-40B4-BE49-F238E27FC236}">
                <a16:creationId xmlns:a16="http://schemas.microsoft.com/office/drawing/2014/main" id="{D0AA6098-8DF4-32E1-BE10-A1CE3BDA937D}"/>
              </a:ext>
            </a:extLst>
          </p:cNvPr>
          <p:cNvPicPr>
            <a:picLocks noChangeAspect="1"/>
          </p:cNvPicPr>
          <p:nvPr/>
        </p:nvPicPr>
        <p:blipFill>
          <a:blip r:embed="rId4"/>
          <a:stretch>
            <a:fillRect/>
          </a:stretch>
        </p:blipFill>
        <p:spPr>
          <a:xfrm>
            <a:off x="6314048" y="4060862"/>
            <a:ext cx="4674125" cy="1392293"/>
          </a:xfrm>
          <a:prstGeom prst="rect">
            <a:avLst/>
          </a:prstGeom>
        </p:spPr>
      </p:pic>
      <p:pic>
        <p:nvPicPr>
          <p:cNvPr id="6" name="Picture 5">
            <a:extLst>
              <a:ext uri="{FF2B5EF4-FFF2-40B4-BE49-F238E27FC236}">
                <a16:creationId xmlns:a16="http://schemas.microsoft.com/office/drawing/2014/main" id="{6D6F5486-9029-9AAA-2159-82528F772911}"/>
              </a:ext>
            </a:extLst>
          </p:cNvPr>
          <p:cNvPicPr>
            <a:picLocks noChangeAspect="1"/>
          </p:cNvPicPr>
          <p:nvPr/>
        </p:nvPicPr>
        <p:blipFill>
          <a:blip r:embed="rId5"/>
          <a:stretch>
            <a:fillRect/>
          </a:stretch>
        </p:blipFill>
        <p:spPr>
          <a:xfrm>
            <a:off x="1037688" y="4103875"/>
            <a:ext cx="4840266" cy="1349279"/>
          </a:xfrm>
          <a:prstGeom prst="rect">
            <a:avLst/>
          </a:prstGeom>
        </p:spPr>
      </p:pic>
      <p:sp>
        <p:nvSpPr>
          <p:cNvPr id="8" name="Arrow: Right 7">
            <a:extLst>
              <a:ext uri="{FF2B5EF4-FFF2-40B4-BE49-F238E27FC236}">
                <a16:creationId xmlns:a16="http://schemas.microsoft.com/office/drawing/2014/main" id="{E5B93AA7-8625-E514-78DD-C483AEFACB86}"/>
              </a:ext>
            </a:extLst>
          </p:cNvPr>
          <p:cNvSpPr/>
          <p:nvPr/>
        </p:nvSpPr>
        <p:spPr>
          <a:xfrm>
            <a:off x="5222129" y="2213167"/>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5979448-7672-BA0C-F630-77CAC592F05D}"/>
              </a:ext>
            </a:extLst>
          </p:cNvPr>
          <p:cNvSpPr/>
          <p:nvPr/>
        </p:nvSpPr>
        <p:spPr>
          <a:xfrm>
            <a:off x="5918236" y="4712373"/>
            <a:ext cx="355530" cy="25663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164BD2A-DA2E-027D-A4B7-0991B203B8A8}"/>
              </a:ext>
            </a:extLst>
          </p:cNvPr>
          <p:cNvSpPr txBox="1"/>
          <p:nvPr/>
        </p:nvSpPr>
        <p:spPr>
          <a:xfrm>
            <a:off x="1110226" y="0"/>
            <a:ext cx="6061753" cy="584775"/>
          </a:xfrm>
          <a:prstGeom prst="rect">
            <a:avLst/>
          </a:prstGeom>
          <a:noFill/>
        </p:spPr>
        <p:txBody>
          <a:bodyPr wrap="square" rtlCol="0">
            <a:spAutoFit/>
          </a:bodyPr>
          <a:lstStyle/>
          <a:p>
            <a:r>
              <a:rPr lang="en-IN" sz="3200" b="1" dirty="0"/>
              <a:t>Expressions</a:t>
            </a:r>
          </a:p>
        </p:txBody>
      </p:sp>
    </p:spTree>
    <p:extLst>
      <p:ext uri="{BB962C8B-B14F-4D97-AF65-F5344CB8AC3E}">
        <p14:creationId xmlns:p14="http://schemas.microsoft.com/office/powerpoint/2010/main" val="177821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Multiplication Expressions</a:t>
            </a:r>
          </a:p>
        </p:txBody>
      </p:sp>
      <p:pic>
        <p:nvPicPr>
          <p:cNvPr id="3" name="Picture 2">
            <a:extLst>
              <a:ext uri="{FF2B5EF4-FFF2-40B4-BE49-F238E27FC236}">
                <a16:creationId xmlns:a16="http://schemas.microsoft.com/office/drawing/2014/main" id="{32336503-4A32-41BA-0AEA-A979447DA832}"/>
              </a:ext>
            </a:extLst>
          </p:cNvPr>
          <p:cNvPicPr>
            <a:picLocks noChangeAspect="1"/>
          </p:cNvPicPr>
          <p:nvPr/>
        </p:nvPicPr>
        <p:blipFill>
          <a:blip r:embed="rId2"/>
          <a:stretch>
            <a:fillRect/>
          </a:stretch>
        </p:blipFill>
        <p:spPr>
          <a:xfrm>
            <a:off x="1127859" y="1549974"/>
            <a:ext cx="4756775" cy="1427772"/>
          </a:xfrm>
          <a:prstGeom prst="rect">
            <a:avLst/>
          </a:prstGeom>
        </p:spPr>
      </p:pic>
      <p:pic>
        <p:nvPicPr>
          <p:cNvPr id="7" name="Picture 6">
            <a:extLst>
              <a:ext uri="{FF2B5EF4-FFF2-40B4-BE49-F238E27FC236}">
                <a16:creationId xmlns:a16="http://schemas.microsoft.com/office/drawing/2014/main" id="{4114EE23-ACBE-A151-D822-C81548C0AED3}"/>
              </a:ext>
            </a:extLst>
          </p:cNvPr>
          <p:cNvPicPr>
            <a:picLocks noChangeAspect="1"/>
          </p:cNvPicPr>
          <p:nvPr/>
        </p:nvPicPr>
        <p:blipFill>
          <a:blip r:embed="rId3"/>
          <a:stretch>
            <a:fillRect/>
          </a:stretch>
        </p:blipFill>
        <p:spPr>
          <a:xfrm>
            <a:off x="6307368" y="1549974"/>
            <a:ext cx="5118826" cy="1427772"/>
          </a:xfrm>
          <a:prstGeom prst="rect">
            <a:avLst/>
          </a:prstGeom>
        </p:spPr>
      </p:pic>
      <p:sp>
        <p:nvSpPr>
          <p:cNvPr id="9" name="TextBox 8">
            <a:extLst>
              <a:ext uri="{FF2B5EF4-FFF2-40B4-BE49-F238E27FC236}">
                <a16:creationId xmlns:a16="http://schemas.microsoft.com/office/drawing/2014/main" id="{D9DE1DAB-C744-A6E1-1790-AF48AB80D836}"/>
              </a:ext>
            </a:extLst>
          </p:cNvPr>
          <p:cNvSpPr txBox="1"/>
          <p:nvPr/>
        </p:nvSpPr>
        <p:spPr>
          <a:xfrm>
            <a:off x="1037688" y="3383137"/>
            <a:ext cx="6061753" cy="523220"/>
          </a:xfrm>
          <a:prstGeom prst="rect">
            <a:avLst/>
          </a:prstGeom>
          <a:noFill/>
        </p:spPr>
        <p:txBody>
          <a:bodyPr wrap="square" rtlCol="0">
            <a:spAutoFit/>
          </a:bodyPr>
          <a:lstStyle/>
          <a:p>
            <a:r>
              <a:rPr lang="en-IN" sz="2800" b="1" dirty="0" err="1"/>
              <a:t>Devided</a:t>
            </a:r>
            <a:r>
              <a:rPr lang="en-IN" sz="2800" b="1" dirty="0"/>
              <a:t> Expressions</a:t>
            </a:r>
          </a:p>
        </p:txBody>
      </p:sp>
      <p:pic>
        <p:nvPicPr>
          <p:cNvPr id="13" name="Picture 12">
            <a:extLst>
              <a:ext uri="{FF2B5EF4-FFF2-40B4-BE49-F238E27FC236}">
                <a16:creationId xmlns:a16="http://schemas.microsoft.com/office/drawing/2014/main" id="{A24E099B-EB98-16E3-14CA-8DDF3C8298B1}"/>
              </a:ext>
            </a:extLst>
          </p:cNvPr>
          <p:cNvPicPr>
            <a:picLocks noChangeAspect="1"/>
          </p:cNvPicPr>
          <p:nvPr/>
        </p:nvPicPr>
        <p:blipFill>
          <a:blip r:embed="rId4"/>
          <a:stretch>
            <a:fillRect/>
          </a:stretch>
        </p:blipFill>
        <p:spPr>
          <a:xfrm>
            <a:off x="1127859" y="4133566"/>
            <a:ext cx="4756775" cy="1365370"/>
          </a:xfrm>
          <a:prstGeom prst="rect">
            <a:avLst/>
          </a:prstGeom>
        </p:spPr>
      </p:pic>
      <p:pic>
        <p:nvPicPr>
          <p:cNvPr id="17" name="Picture 16">
            <a:extLst>
              <a:ext uri="{FF2B5EF4-FFF2-40B4-BE49-F238E27FC236}">
                <a16:creationId xmlns:a16="http://schemas.microsoft.com/office/drawing/2014/main" id="{9D619937-3B51-281C-DA76-DEFBB446F709}"/>
              </a:ext>
            </a:extLst>
          </p:cNvPr>
          <p:cNvPicPr>
            <a:picLocks noChangeAspect="1"/>
          </p:cNvPicPr>
          <p:nvPr/>
        </p:nvPicPr>
        <p:blipFill>
          <a:blip r:embed="rId5"/>
          <a:stretch>
            <a:fillRect/>
          </a:stretch>
        </p:blipFill>
        <p:spPr>
          <a:xfrm>
            <a:off x="6307367" y="4133566"/>
            <a:ext cx="5118825" cy="1365370"/>
          </a:xfrm>
          <a:prstGeom prst="rect">
            <a:avLst/>
          </a:prstGeom>
        </p:spPr>
      </p:pic>
      <p:sp>
        <p:nvSpPr>
          <p:cNvPr id="18" name="Arrow: Right 17">
            <a:extLst>
              <a:ext uri="{FF2B5EF4-FFF2-40B4-BE49-F238E27FC236}">
                <a16:creationId xmlns:a16="http://schemas.microsoft.com/office/drawing/2014/main" id="{F5F306FB-0765-81EF-55D1-D4CCDCE750D7}"/>
              </a:ext>
            </a:extLst>
          </p:cNvPr>
          <p:cNvSpPr/>
          <p:nvPr/>
        </p:nvSpPr>
        <p:spPr>
          <a:xfrm>
            <a:off x="5756950" y="1246298"/>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6EF1B782-A293-AE9D-0880-28580DCF0A8B}"/>
              </a:ext>
            </a:extLst>
          </p:cNvPr>
          <p:cNvSpPr/>
          <p:nvPr/>
        </p:nvSpPr>
        <p:spPr>
          <a:xfrm>
            <a:off x="5756951" y="3753620"/>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635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996593" y="161320"/>
            <a:ext cx="6061753" cy="523220"/>
          </a:xfrm>
          <a:prstGeom prst="rect">
            <a:avLst/>
          </a:prstGeom>
          <a:noFill/>
        </p:spPr>
        <p:txBody>
          <a:bodyPr wrap="square" rtlCol="0">
            <a:spAutoFit/>
          </a:bodyPr>
          <a:lstStyle/>
          <a:p>
            <a:r>
              <a:rPr lang="en-IN" sz="2800" b="1" dirty="0"/>
              <a:t>Conditional Statements</a:t>
            </a:r>
          </a:p>
        </p:txBody>
      </p:sp>
      <p:pic>
        <p:nvPicPr>
          <p:cNvPr id="5" name="Picture 4">
            <a:extLst>
              <a:ext uri="{FF2B5EF4-FFF2-40B4-BE49-F238E27FC236}">
                <a16:creationId xmlns:a16="http://schemas.microsoft.com/office/drawing/2014/main" id="{0E0DE80E-BA10-C19F-ABFF-0A0EEB858FA5}"/>
              </a:ext>
            </a:extLst>
          </p:cNvPr>
          <p:cNvPicPr>
            <a:picLocks noChangeAspect="1"/>
          </p:cNvPicPr>
          <p:nvPr/>
        </p:nvPicPr>
        <p:blipFill rotWithShape="1">
          <a:blip r:embed="rId2"/>
          <a:srcRect b="13633"/>
          <a:stretch/>
        </p:blipFill>
        <p:spPr>
          <a:xfrm>
            <a:off x="6385840" y="1573084"/>
            <a:ext cx="4672395" cy="1737096"/>
          </a:xfrm>
          <a:prstGeom prst="rect">
            <a:avLst/>
          </a:prstGeom>
        </p:spPr>
      </p:pic>
      <p:pic>
        <p:nvPicPr>
          <p:cNvPr id="8" name="Picture 7">
            <a:extLst>
              <a:ext uri="{FF2B5EF4-FFF2-40B4-BE49-F238E27FC236}">
                <a16:creationId xmlns:a16="http://schemas.microsoft.com/office/drawing/2014/main" id="{7A3C0B08-706E-1A16-9231-83EB89584845}"/>
              </a:ext>
            </a:extLst>
          </p:cNvPr>
          <p:cNvPicPr>
            <a:picLocks noChangeAspect="1"/>
          </p:cNvPicPr>
          <p:nvPr/>
        </p:nvPicPr>
        <p:blipFill>
          <a:blip r:embed="rId3"/>
          <a:stretch>
            <a:fillRect/>
          </a:stretch>
        </p:blipFill>
        <p:spPr>
          <a:xfrm>
            <a:off x="1133767" y="1690786"/>
            <a:ext cx="4672395" cy="1614099"/>
          </a:xfrm>
          <a:prstGeom prst="rect">
            <a:avLst/>
          </a:prstGeom>
        </p:spPr>
      </p:pic>
      <p:sp>
        <p:nvSpPr>
          <p:cNvPr id="2" name="TextBox 1">
            <a:extLst>
              <a:ext uri="{FF2B5EF4-FFF2-40B4-BE49-F238E27FC236}">
                <a16:creationId xmlns:a16="http://schemas.microsoft.com/office/drawing/2014/main" id="{BBCE1AC9-CE85-AFEA-9601-EF89840781CD}"/>
              </a:ext>
            </a:extLst>
          </p:cNvPr>
          <p:cNvSpPr txBox="1"/>
          <p:nvPr/>
        </p:nvSpPr>
        <p:spPr>
          <a:xfrm>
            <a:off x="1133768" y="1006586"/>
            <a:ext cx="6061753" cy="523220"/>
          </a:xfrm>
          <a:prstGeom prst="rect">
            <a:avLst/>
          </a:prstGeom>
          <a:noFill/>
        </p:spPr>
        <p:txBody>
          <a:bodyPr wrap="square" rtlCol="0">
            <a:spAutoFit/>
          </a:bodyPr>
          <a:lstStyle/>
          <a:p>
            <a:r>
              <a:rPr lang="en-IN" sz="2800" b="1" dirty="0"/>
              <a:t>True - False</a:t>
            </a:r>
          </a:p>
        </p:txBody>
      </p:sp>
      <p:pic>
        <p:nvPicPr>
          <p:cNvPr id="3" name="Picture 2">
            <a:extLst>
              <a:ext uri="{FF2B5EF4-FFF2-40B4-BE49-F238E27FC236}">
                <a16:creationId xmlns:a16="http://schemas.microsoft.com/office/drawing/2014/main" id="{95E7A2FF-1BB0-1E70-F2CB-E506D6F77ABA}"/>
              </a:ext>
            </a:extLst>
          </p:cNvPr>
          <p:cNvPicPr>
            <a:picLocks noChangeAspect="1"/>
          </p:cNvPicPr>
          <p:nvPr/>
        </p:nvPicPr>
        <p:blipFill>
          <a:blip r:embed="rId4"/>
          <a:stretch>
            <a:fillRect/>
          </a:stretch>
        </p:blipFill>
        <p:spPr>
          <a:xfrm>
            <a:off x="1133767" y="4244366"/>
            <a:ext cx="4672395" cy="1601648"/>
          </a:xfrm>
          <a:prstGeom prst="rect">
            <a:avLst/>
          </a:prstGeom>
        </p:spPr>
      </p:pic>
      <p:pic>
        <p:nvPicPr>
          <p:cNvPr id="6" name="Picture 5">
            <a:extLst>
              <a:ext uri="{FF2B5EF4-FFF2-40B4-BE49-F238E27FC236}">
                <a16:creationId xmlns:a16="http://schemas.microsoft.com/office/drawing/2014/main" id="{A994336E-8945-C3A2-B028-4C9BC45E5AD9}"/>
              </a:ext>
            </a:extLst>
          </p:cNvPr>
          <p:cNvPicPr>
            <a:picLocks noChangeAspect="1"/>
          </p:cNvPicPr>
          <p:nvPr/>
        </p:nvPicPr>
        <p:blipFill>
          <a:blip r:embed="rId5"/>
          <a:stretch>
            <a:fillRect/>
          </a:stretch>
        </p:blipFill>
        <p:spPr>
          <a:xfrm>
            <a:off x="6481916" y="4002958"/>
            <a:ext cx="4672395" cy="1937582"/>
          </a:xfrm>
          <a:prstGeom prst="rect">
            <a:avLst/>
          </a:prstGeom>
        </p:spPr>
      </p:pic>
      <p:sp>
        <p:nvSpPr>
          <p:cNvPr id="7" name="TextBox 6">
            <a:extLst>
              <a:ext uri="{FF2B5EF4-FFF2-40B4-BE49-F238E27FC236}">
                <a16:creationId xmlns:a16="http://schemas.microsoft.com/office/drawing/2014/main" id="{3BFE1EFE-9C25-6570-E230-FE5C232EF0C6}"/>
              </a:ext>
            </a:extLst>
          </p:cNvPr>
          <p:cNvSpPr txBox="1"/>
          <p:nvPr/>
        </p:nvSpPr>
        <p:spPr>
          <a:xfrm>
            <a:off x="1133768" y="3626620"/>
            <a:ext cx="6061753" cy="523220"/>
          </a:xfrm>
          <a:prstGeom prst="rect">
            <a:avLst/>
          </a:prstGeom>
          <a:noFill/>
        </p:spPr>
        <p:txBody>
          <a:bodyPr wrap="square" rtlCol="0">
            <a:spAutoFit/>
          </a:bodyPr>
          <a:lstStyle/>
          <a:p>
            <a:r>
              <a:rPr lang="en-IN" sz="2800" b="1" dirty="0"/>
              <a:t>Even - Odd</a:t>
            </a:r>
          </a:p>
        </p:txBody>
      </p:sp>
      <p:sp>
        <p:nvSpPr>
          <p:cNvPr id="9" name="Arrow: Right 8">
            <a:extLst>
              <a:ext uri="{FF2B5EF4-FFF2-40B4-BE49-F238E27FC236}">
                <a16:creationId xmlns:a16="http://schemas.microsoft.com/office/drawing/2014/main" id="{1B9ADD67-F5F7-47CF-FB35-EBB29708FFE8}"/>
              </a:ext>
            </a:extLst>
          </p:cNvPr>
          <p:cNvSpPr/>
          <p:nvPr/>
        </p:nvSpPr>
        <p:spPr>
          <a:xfrm>
            <a:off x="5707745" y="2198069"/>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A04954C-CA37-C110-7710-C57722C3261E}"/>
              </a:ext>
            </a:extLst>
          </p:cNvPr>
          <p:cNvSpPr/>
          <p:nvPr/>
        </p:nvSpPr>
        <p:spPr>
          <a:xfrm>
            <a:off x="5756952" y="4818103"/>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811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If - Else</a:t>
            </a:r>
          </a:p>
        </p:txBody>
      </p:sp>
      <p:pic>
        <p:nvPicPr>
          <p:cNvPr id="5" name="Picture 4">
            <a:extLst>
              <a:ext uri="{FF2B5EF4-FFF2-40B4-BE49-F238E27FC236}">
                <a16:creationId xmlns:a16="http://schemas.microsoft.com/office/drawing/2014/main" id="{2373EFF5-B1B6-F0B6-961E-2E75E47EF681}"/>
              </a:ext>
            </a:extLst>
          </p:cNvPr>
          <p:cNvPicPr>
            <a:picLocks noChangeAspect="1"/>
          </p:cNvPicPr>
          <p:nvPr/>
        </p:nvPicPr>
        <p:blipFill>
          <a:blip r:embed="rId2"/>
          <a:stretch>
            <a:fillRect/>
          </a:stretch>
        </p:blipFill>
        <p:spPr>
          <a:xfrm>
            <a:off x="1086110" y="1602923"/>
            <a:ext cx="4258565" cy="1594983"/>
          </a:xfrm>
          <a:prstGeom prst="rect">
            <a:avLst/>
          </a:prstGeom>
        </p:spPr>
      </p:pic>
      <p:pic>
        <p:nvPicPr>
          <p:cNvPr id="8" name="Picture 7">
            <a:extLst>
              <a:ext uri="{FF2B5EF4-FFF2-40B4-BE49-F238E27FC236}">
                <a16:creationId xmlns:a16="http://schemas.microsoft.com/office/drawing/2014/main" id="{58904697-894F-838A-3A87-39F6536FF783}"/>
              </a:ext>
            </a:extLst>
          </p:cNvPr>
          <p:cNvPicPr>
            <a:picLocks noChangeAspect="1"/>
          </p:cNvPicPr>
          <p:nvPr/>
        </p:nvPicPr>
        <p:blipFill>
          <a:blip r:embed="rId3"/>
          <a:stretch>
            <a:fillRect/>
          </a:stretch>
        </p:blipFill>
        <p:spPr>
          <a:xfrm>
            <a:off x="6096000" y="1329880"/>
            <a:ext cx="4486531" cy="2262522"/>
          </a:xfrm>
          <a:prstGeom prst="rect">
            <a:avLst/>
          </a:prstGeom>
        </p:spPr>
      </p:pic>
      <p:sp>
        <p:nvSpPr>
          <p:cNvPr id="2" name="TextBox 1">
            <a:extLst>
              <a:ext uri="{FF2B5EF4-FFF2-40B4-BE49-F238E27FC236}">
                <a16:creationId xmlns:a16="http://schemas.microsoft.com/office/drawing/2014/main" id="{C06EAF88-645F-2DBA-0C85-974EB24F8E19}"/>
              </a:ext>
            </a:extLst>
          </p:cNvPr>
          <p:cNvSpPr txBox="1"/>
          <p:nvPr/>
        </p:nvSpPr>
        <p:spPr>
          <a:xfrm>
            <a:off x="1037688" y="3555636"/>
            <a:ext cx="6061753" cy="523220"/>
          </a:xfrm>
          <a:prstGeom prst="rect">
            <a:avLst/>
          </a:prstGeom>
          <a:noFill/>
        </p:spPr>
        <p:txBody>
          <a:bodyPr wrap="square" rtlCol="0">
            <a:spAutoFit/>
          </a:bodyPr>
          <a:lstStyle/>
          <a:p>
            <a:r>
              <a:rPr lang="en-IN" sz="2800" b="1" dirty="0"/>
              <a:t>Else - If</a:t>
            </a:r>
          </a:p>
        </p:txBody>
      </p:sp>
      <p:pic>
        <p:nvPicPr>
          <p:cNvPr id="3" name="Picture 2">
            <a:extLst>
              <a:ext uri="{FF2B5EF4-FFF2-40B4-BE49-F238E27FC236}">
                <a16:creationId xmlns:a16="http://schemas.microsoft.com/office/drawing/2014/main" id="{FBE382F2-6544-5291-D8E6-F4A8BE73A914}"/>
              </a:ext>
            </a:extLst>
          </p:cNvPr>
          <p:cNvPicPr>
            <a:picLocks noChangeAspect="1"/>
          </p:cNvPicPr>
          <p:nvPr/>
        </p:nvPicPr>
        <p:blipFill>
          <a:blip r:embed="rId4"/>
          <a:stretch>
            <a:fillRect/>
          </a:stretch>
        </p:blipFill>
        <p:spPr>
          <a:xfrm>
            <a:off x="873304" y="4358764"/>
            <a:ext cx="4397340" cy="1347863"/>
          </a:xfrm>
          <a:prstGeom prst="rect">
            <a:avLst/>
          </a:prstGeom>
        </p:spPr>
      </p:pic>
      <p:pic>
        <p:nvPicPr>
          <p:cNvPr id="6" name="Picture 5">
            <a:extLst>
              <a:ext uri="{FF2B5EF4-FFF2-40B4-BE49-F238E27FC236}">
                <a16:creationId xmlns:a16="http://schemas.microsoft.com/office/drawing/2014/main" id="{DCBC8DD7-06A7-3191-E6B6-E6A4E69B553B}"/>
              </a:ext>
            </a:extLst>
          </p:cNvPr>
          <p:cNvPicPr>
            <a:picLocks noChangeAspect="1"/>
          </p:cNvPicPr>
          <p:nvPr/>
        </p:nvPicPr>
        <p:blipFill>
          <a:blip r:embed="rId5"/>
          <a:stretch>
            <a:fillRect/>
          </a:stretch>
        </p:blipFill>
        <p:spPr>
          <a:xfrm>
            <a:off x="6096000" y="3933137"/>
            <a:ext cx="4486531" cy="2053399"/>
          </a:xfrm>
          <a:prstGeom prst="rect">
            <a:avLst/>
          </a:prstGeom>
        </p:spPr>
      </p:pic>
      <p:sp>
        <p:nvSpPr>
          <p:cNvPr id="7" name="Arrow: Right 6">
            <a:extLst>
              <a:ext uri="{FF2B5EF4-FFF2-40B4-BE49-F238E27FC236}">
                <a16:creationId xmlns:a16="http://schemas.microsoft.com/office/drawing/2014/main" id="{69CD2536-0B1E-1714-F854-1A02FF976957}"/>
              </a:ext>
            </a:extLst>
          </p:cNvPr>
          <p:cNvSpPr/>
          <p:nvPr/>
        </p:nvSpPr>
        <p:spPr>
          <a:xfrm>
            <a:off x="5344274" y="4842623"/>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DFCBC9B-3E35-46B4-BA5B-9209E3D05099}"/>
              </a:ext>
            </a:extLst>
          </p:cNvPr>
          <p:cNvSpPr/>
          <p:nvPr/>
        </p:nvSpPr>
        <p:spPr>
          <a:xfrm>
            <a:off x="5381290" y="2250174"/>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51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Case - </a:t>
            </a:r>
            <a:r>
              <a:rPr lang="en-IN" sz="2800" b="1" dirty="0" err="1"/>
              <a:t>esac</a:t>
            </a:r>
            <a:endParaRPr lang="en-IN" sz="2800" b="1" dirty="0"/>
          </a:p>
        </p:txBody>
      </p:sp>
      <p:pic>
        <p:nvPicPr>
          <p:cNvPr id="3" name="Picture 2">
            <a:extLst>
              <a:ext uri="{FF2B5EF4-FFF2-40B4-BE49-F238E27FC236}">
                <a16:creationId xmlns:a16="http://schemas.microsoft.com/office/drawing/2014/main" id="{49F783EB-59CE-15C1-DECB-DF7C60C8E047}"/>
              </a:ext>
            </a:extLst>
          </p:cNvPr>
          <p:cNvPicPr>
            <a:picLocks noChangeAspect="1"/>
          </p:cNvPicPr>
          <p:nvPr/>
        </p:nvPicPr>
        <p:blipFill>
          <a:blip r:embed="rId2"/>
          <a:stretch>
            <a:fillRect/>
          </a:stretch>
        </p:blipFill>
        <p:spPr>
          <a:xfrm>
            <a:off x="1224999" y="1543088"/>
            <a:ext cx="3931107" cy="1798981"/>
          </a:xfrm>
          <a:prstGeom prst="rect">
            <a:avLst/>
          </a:prstGeom>
        </p:spPr>
      </p:pic>
      <p:pic>
        <p:nvPicPr>
          <p:cNvPr id="6" name="Picture 5">
            <a:extLst>
              <a:ext uri="{FF2B5EF4-FFF2-40B4-BE49-F238E27FC236}">
                <a16:creationId xmlns:a16="http://schemas.microsoft.com/office/drawing/2014/main" id="{129E5619-6FD2-5634-29F2-61E810F2F36F}"/>
              </a:ext>
            </a:extLst>
          </p:cNvPr>
          <p:cNvPicPr>
            <a:picLocks noChangeAspect="1"/>
          </p:cNvPicPr>
          <p:nvPr/>
        </p:nvPicPr>
        <p:blipFill>
          <a:blip r:embed="rId3"/>
          <a:stretch>
            <a:fillRect/>
          </a:stretch>
        </p:blipFill>
        <p:spPr>
          <a:xfrm>
            <a:off x="6342580" y="1468441"/>
            <a:ext cx="4496656" cy="1948276"/>
          </a:xfrm>
          <a:prstGeom prst="rect">
            <a:avLst/>
          </a:prstGeom>
        </p:spPr>
      </p:pic>
      <p:sp>
        <p:nvSpPr>
          <p:cNvPr id="7" name="Arrow: Right 6">
            <a:extLst>
              <a:ext uri="{FF2B5EF4-FFF2-40B4-BE49-F238E27FC236}">
                <a16:creationId xmlns:a16="http://schemas.microsoft.com/office/drawing/2014/main" id="{B49D6E07-4FB4-15B1-6DE5-A68A0FA338FD}"/>
              </a:ext>
            </a:extLst>
          </p:cNvPr>
          <p:cNvSpPr/>
          <p:nvPr/>
        </p:nvSpPr>
        <p:spPr>
          <a:xfrm>
            <a:off x="5410295" y="2319712"/>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1A3403E-CC68-D027-E91A-4862E8C35396}"/>
              </a:ext>
            </a:extLst>
          </p:cNvPr>
          <p:cNvSpPr txBox="1"/>
          <p:nvPr/>
        </p:nvSpPr>
        <p:spPr>
          <a:xfrm>
            <a:off x="1037688" y="3947111"/>
            <a:ext cx="6061753" cy="523220"/>
          </a:xfrm>
          <a:prstGeom prst="rect">
            <a:avLst/>
          </a:prstGeom>
          <a:noFill/>
        </p:spPr>
        <p:txBody>
          <a:bodyPr wrap="square" rtlCol="0">
            <a:spAutoFit/>
          </a:bodyPr>
          <a:lstStyle/>
          <a:p>
            <a:r>
              <a:rPr lang="en-IN" sz="2800" b="1" dirty="0"/>
              <a:t>For Loops</a:t>
            </a:r>
          </a:p>
        </p:txBody>
      </p:sp>
      <p:pic>
        <p:nvPicPr>
          <p:cNvPr id="9" name="Picture 8">
            <a:extLst>
              <a:ext uri="{FF2B5EF4-FFF2-40B4-BE49-F238E27FC236}">
                <a16:creationId xmlns:a16="http://schemas.microsoft.com/office/drawing/2014/main" id="{23B9036B-2777-9B3E-B964-97F6FEDB3AC7}"/>
              </a:ext>
            </a:extLst>
          </p:cNvPr>
          <p:cNvPicPr>
            <a:picLocks noChangeAspect="1"/>
          </p:cNvPicPr>
          <p:nvPr/>
        </p:nvPicPr>
        <p:blipFill>
          <a:blip r:embed="rId4"/>
          <a:stretch>
            <a:fillRect/>
          </a:stretch>
        </p:blipFill>
        <p:spPr>
          <a:xfrm>
            <a:off x="865403" y="4796463"/>
            <a:ext cx="5344845" cy="1111195"/>
          </a:xfrm>
          <a:prstGeom prst="rect">
            <a:avLst/>
          </a:prstGeom>
        </p:spPr>
      </p:pic>
      <p:pic>
        <p:nvPicPr>
          <p:cNvPr id="10" name="Picture 9">
            <a:extLst>
              <a:ext uri="{FF2B5EF4-FFF2-40B4-BE49-F238E27FC236}">
                <a16:creationId xmlns:a16="http://schemas.microsoft.com/office/drawing/2014/main" id="{34E34D9A-C5F1-9F16-94C6-E4A068914BC9}"/>
              </a:ext>
            </a:extLst>
          </p:cNvPr>
          <p:cNvPicPr>
            <a:picLocks noChangeAspect="1"/>
          </p:cNvPicPr>
          <p:nvPr/>
        </p:nvPicPr>
        <p:blipFill>
          <a:blip r:embed="rId5"/>
          <a:stretch>
            <a:fillRect/>
          </a:stretch>
        </p:blipFill>
        <p:spPr>
          <a:xfrm>
            <a:off x="6603029" y="4069226"/>
            <a:ext cx="5344845" cy="1838432"/>
          </a:xfrm>
          <a:prstGeom prst="rect">
            <a:avLst/>
          </a:prstGeom>
        </p:spPr>
      </p:pic>
      <p:sp>
        <p:nvSpPr>
          <p:cNvPr id="11" name="Arrow: Right 10">
            <a:extLst>
              <a:ext uri="{FF2B5EF4-FFF2-40B4-BE49-F238E27FC236}">
                <a16:creationId xmlns:a16="http://schemas.microsoft.com/office/drawing/2014/main" id="{8651E2C3-8E4C-6881-8CF1-28A867B3C670}"/>
              </a:ext>
            </a:extLst>
          </p:cNvPr>
          <p:cNvSpPr/>
          <p:nvPr/>
        </p:nvSpPr>
        <p:spPr>
          <a:xfrm>
            <a:off x="5532153" y="4368267"/>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261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47964" y="1181527"/>
            <a:ext cx="2311686" cy="523220"/>
          </a:xfrm>
          <a:prstGeom prst="rect">
            <a:avLst/>
          </a:prstGeom>
          <a:noFill/>
        </p:spPr>
        <p:txBody>
          <a:bodyPr wrap="square" rtlCol="0">
            <a:spAutoFit/>
          </a:bodyPr>
          <a:lstStyle/>
          <a:p>
            <a:r>
              <a:rPr lang="en-IN" sz="2800" b="1" dirty="0"/>
              <a:t>What is Shell</a:t>
            </a:r>
          </a:p>
        </p:txBody>
      </p:sp>
      <p:sp>
        <p:nvSpPr>
          <p:cNvPr id="6" name="TextBox 5">
            <a:extLst>
              <a:ext uri="{FF2B5EF4-FFF2-40B4-BE49-F238E27FC236}">
                <a16:creationId xmlns:a16="http://schemas.microsoft.com/office/drawing/2014/main" id="{26778BD0-36D9-B25B-9077-D83CE3AED60B}"/>
              </a:ext>
            </a:extLst>
          </p:cNvPr>
          <p:cNvSpPr txBox="1"/>
          <p:nvPr/>
        </p:nvSpPr>
        <p:spPr>
          <a:xfrm>
            <a:off x="1047964" y="1983987"/>
            <a:ext cx="5702157" cy="2532681"/>
          </a:xfrm>
          <a:prstGeom prst="rect">
            <a:avLst/>
          </a:prstGeom>
          <a:noFill/>
        </p:spPr>
        <p:txBody>
          <a:bodyPr wrap="square">
            <a:spAutoFit/>
          </a:bodyPr>
          <a:lstStyle/>
          <a:p>
            <a:pPr algn="just">
              <a:lnSpc>
                <a:spcPct val="150000"/>
              </a:lnSpc>
            </a:pPr>
            <a:r>
              <a:rPr lang="en-US" dirty="0"/>
              <a:t>Shell is the environment in Unix/Linux in which we can run commands, programs, and shell scripts. The shell provides you with an interface in the Unix system. It takes commands from you, interprets them, sends them to the kernel, and can print the results to the screen</a:t>
            </a:r>
            <a:endParaRPr lang="en-IN" dirty="0"/>
          </a:p>
        </p:txBody>
      </p:sp>
      <p:pic>
        <p:nvPicPr>
          <p:cNvPr id="2" name="Picture 1">
            <a:extLst>
              <a:ext uri="{FF2B5EF4-FFF2-40B4-BE49-F238E27FC236}">
                <a16:creationId xmlns:a16="http://schemas.microsoft.com/office/drawing/2014/main" id="{5F70611F-F2D0-0F5A-4788-1FD8B13A6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410" y="1044174"/>
            <a:ext cx="4548768" cy="4412305"/>
          </a:xfrm>
          <a:prstGeom prst="rect">
            <a:avLst/>
          </a:prstGeom>
        </p:spPr>
      </p:pic>
    </p:spTree>
    <p:extLst>
      <p:ext uri="{BB962C8B-B14F-4D97-AF65-F5344CB8AC3E}">
        <p14:creationId xmlns:p14="http://schemas.microsoft.com/office/powerpoint/2010/main" val="425335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Until Loops</a:t>
            </a:r>
          </a:p>
        </p:txBody>
      </p:sp>
      <p:pic>
        <p:nvPicPr>
          <p:cNvPr id="3" name="Picture 2">
            <a:extLst>
              <a:ext uri="{FF2B5EF4-FFF2-40B4-BE49-F238E27FC236}">
                <a16:creationId xmlns:a16="http://schemas.microsoft.com/office/drawing/2014/main" id="{A916E51C-9CE4-2FFB-9A6C-5D1EAF4E675A}"/>
              </a:ext>
            </a:extLst>
          </p:cNvPr>
          <p:cNvPicPr>
            <a:picLocks noChangeAspect="1"/>
          </p:cNvPicPr>
          <p:nvPr/>
        </p:nvPicPr>
        <p:blipFill>
          <a:blip r:embed="rId2"/>
          <a:stretch>
            <a:fillRect/>
          </a:stretch>
        </p:blipFill>
        <p:spPr>
          <a:xfrm>
            <a:off x="6767245" y="1347543"/>
            <a:ext cx="3989798" cy="2003424"/>
          </a:xfrm>
          <a:prstGeom prst="rect">
            <a:avLst/>
          </a:prstGeom>
        </p:spPr>
      </p:pic>
      <p:pic>
        <p:nvPicPr>
          <p:cNvPr id="7" name="Picture 6">
            <a:extLst>
              <a:ext uri="{FF2B5EF4-FFF2-40B4-BE49-F238E27FC236}">
                <a16:creationId xmlns:a16="http://schemas.microsoft.com/office/drawing/2014/main" id="{5649F83D-7F63-4F6B-CFD3-2A4192B2B8D6}"/>
              </a:ext>
            </a:extLst>
          </p:cNvPr>
          <p:cNvPicPr>
            <a:picLocks noChangeAspect="1"/>
          </p:cNvPicPr>
          <p:nvPr/>
        </p:nvPicPr>
        <p:blipFill>
          <a:blip r:embed="rId3"/>
          <a:stretch>
            <a:fillRect/>
          </a:stretch>
        </p:blipFill>
        <p:spPr>
          <a:xfrm>
            <a:off x="1154731" y="1627652"/>
            <a:ext cx="4270024" cy="1347470"/>
          </a:xfrm>
          <a:prstGeom prst="rect">
            <a:avLst/>
          </a:prstGeom>
        </p:spPr>
      </p:pic>
      <p:sp>
        <p:nvSpPr>
          <p:cNvPr id="9" name="Arrow: Right 8">
            <a:extLst>
              <a:ext uri="{FF2B5EF4-FFF2-40B4-BE49-F238E27FC236}">
                <a16:creationId xmlns:a16="http://schemas.microsoft.com/office/drawing/2014/main" id="{A23201B7-F066-96B2-C038-91E877F7D1EC}"/>
              </a:ext>
            </a:extLst>
          </p:cNvPr>
          <p:cNvSpPr/>
          <p:nvPr/>
        </p:nvSpPr>
        <p:spPr>
          <a:xfrm>
            <a:off x="5756952" y="2111315"/>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C39B03C-BCD8-2DFB-7FA8-CA6D240DE521}"/>
              </a:ext>
            </a:extLst>
          </p:cNvPr>
          <p:cNvSpPr txBox="1"/>
          <p:nvPr/>
        </p:nvSpPr>
        <p:spPr>
          <a:xfrm>
            <a:off x="1037689" y="3507033"/>
            <a:ext cx="6061753" cy="523220"/>
          </a:xfrm>
          <a:prstGeom prst="rect">
            <a:avLst/>
          </a:prstGeom>
          <a:noFill/>
        </p:spPr>
        <p:txBody>
          <a:bodyPr wrap="square" rtlCol="0">
            <a:spAutoFit/>
          </a:bodyPr>
          <a:lstStyle/>
          <a:p>
            <a:r>
              <a:rPr lang="en-IN" sz="2800" b="1" dirty="0"/>
              <a:t>While Loops</a:t>
            </a:r>
          </a:p>
        </p:txBody>
      </p:sp>
      <p:pic>
        <p:nvPicPr>
          <p:cNvPr id="11" name="Picture 10">
            <a:extLst>
              <a:ext uri="{FF2B5EF4-FFF2-40B4-BE49-F238E27FC236}">
                <a16:creationId xmlns:a16="http://schemas.microsoft.com/office/drawing/2014/main" id="{66FC90F0-BA8E-5CD5-09ED-50584DCA2FC4}"/>
              </a:ext>
            </a:extLst>
          </p:cNvPr>
          <p:cNvPicPr>
            <a:picLocks noChangeAspect="1"/>
          </p:cNvPicPr>
          <p:nvPr/>
        </p:nvPicPr>
        <p:blipFill>
          <a:blip r:embed="rId4"/>
          <a:stretch>
            <a:fillRect/>
          </a:stretch>
        </p:blipFill>
        <p:spPr>
          <a:xfrm>
            <a:off x="6767245" y="3666813"/>
            <a:ext cx="3989798" cy="2156614"/>
          </a:xfrm>
          <a:prstGeom prst="rect">
            <a:avLst/>
          </a:prstGeom>
        </p:spPr>
      </p:pic>
      <p:pic>
        <p:nvPicPr>
          <p:cNvPr id="12" name="Picture 11">
            <a:extLst>
              <a:ext uri="{FF2B5EF4-FFF2-40B4-BE49-F238E27FC236}">
                <a16:creationId xmlns:a16="http://schemas.microsoft.com/office/drawing/2014/main" id="{5A48B25A-49EC-FF7C-7FD6-8BE13CD763DA}"/>
              </a:ext>
            </a:extLst>
          </p:cNvPr>
          <p:cNvPicPr>
            <a:picLocks noChangeAspect="1"/>
          </p:cNvPicPr>
          <p:nvPr/>
        </p:nvPicPr>
        <p:blipFill>
          <a:blip r:embed="rId5"/>
          <a:stretch>
            <a:fillRect/>
          </a:stretch>
        </p:blipFill>
        <p:spPr>
          <a:xfrm>
            <a:off x="1154731" y="4207152"/>
            <a:ext cx="4270024" cy="1321460"/>
          </a:xfrm>
          <a:prstGeom prst="rect">
            <a:avLst/>
          </a:prstGeom>
        </p:spPr>
      </p:pic>
      <p:sp>
        <p:nvSpPr>
          <p:cNvPr id="13" name="Arrow: Right 12">
            <a:extLst>
              <a:ext uri="{FF2B5EF4-FFF2-40B4-BE49-F238E27FC236}">
                <a16:creationId xmlns:a16="http://schemas.microsoft.com/office/drawing/2014/main" id="{0FD22C16-12C2-CE3F-3C91-2789E6903D3D}"/>
              </a:ext>
            </a:extLst>
          </p:cNvPr>
          <p:cNvSpPr/>
          <p:nvPr/>
        </p:nvSpPr>
        <p:spPr>
          <a:xfrm>
            <a:off x="5762089" y="4665683"/>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259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String - </a:t>
            </a:r>
          </a:p>
        </p:txBody>
      </p:sp>
      <p:sp>
        <p:nvSpPr>
          <p:cNvPr id="2" name="TextBox 1">
            <a:extLst>
              <a:ext uri="{FF2B5EF4-FFF2-40B4-BE49-F238E27FC236}">
                <a16:creationId xmlns:a16="http://schemas.microsoft.com/office/drawing/2014/main" id="{FE14A519-9AB3-6043-9CEC-5B0B2A5CA2C5}"/>
              </a:ext>
            </a:extLst>
          </p:cNvPr>
          <p:cNvSpPr txBox="1"/>
          <p:nvPr/>
        </p:nvSpPr>
        <p:spPr>
          <a:xfrm>
            <a:off x="2547989" y="847733"/>
            <a:ext cx="5938465" cy="559064"/>
          </a:xfrm>
          <a:prstGeom prst="rect">
            <a:avLst/>
          </a:prstGeom>
          <a:noFill/>
        </p:spPr>
        <p:txBody>
          <a:bodyPr wrap="square" rtlCol="0">
            <a:spAutoFit/>
          </a:bodyPr>
          <a:lstStyle/>
          <a:p>
            <a:pPr>
              <a:lnSpc>
                <a:spcPct val="200000"/>
              </a:lnSpc>
            </a:pPr>
            <a:r>
              <a:rPr lang="en-US" dirty="0"/>
              <a:t>Upper to Lower case / Lower to Upper case</a:t>
            </a:r>
            <a:endParaRPr lang="en-IN" dirty="0"/>
          </a:p>
        </p:txBody>
      </p:sp>
      <p:pic>
        <p:nvPicPr>
          <p:cNvPr id="9" name="Picture 8">
            <a:extLst>
              <a:ext uri="{FF2B5EF4-FFF2-40B4-BE49-F238E27FC236}">
                <a16:creationId xmlns:a16="http://schemas.microsoft.com/office/drawing/2014/main" id="{B89A9FF5-8378-57F2-E195-EAFD96CDEFAB}"/>
              </a:ext>
            </a:extLst>
          </p:cNvPr>
          <p:cNvPicPr>
            <a:picLocks noChangeAspect="1"/>
          </p:cNvPicPr>
          <p:nvPr/>
        </p:nvPicPr>
        <p:blipFill>
          <a:blip r:embed="rId2"/>
          <a:stretch>
            <a:fillRect/>
          </a:stretch>
        </p:blipFill>
        <p:spPr>
          <a:xfrm>
            <a:off x="1150704" y="1639085"/>
            <a:ext cx="4855568" cy="577236"/>
          </a:xfrm>
          <a:prstGeom prst="rect">
            <a:avLst/>
          </a:prstGeom>
        </p:spPr>
      </p:pic>
      <p:pic>
        <p:nvPicPr>
          <p:cNvPr id="11" name="Picture 10">
            <a:extLst>
              <a:ext uri="{FF2B5EF4-FFF2-40B4-BE49-F238E27FC236}">
                <a16:creationId xmlns:a16="http://schemas.microsoft.com/office/drawing/2014/main" id="{3FBDB7F5-92B6-E783-D838-1C16AA33BBC6}"/>
              </a:ext>
            </a:extLst>
          </p:cNvPr>
          <p:cNvPicPr>
            <a:picLocks noChangeAspect="1"/>
          </p:cNvPicPr>
          <p:nvPr/>
        </p:nvPicPr>
        <p:blipFill>
          <a:blip r:embed="rId3"/>
          <a:stretch>
            <a:fillRect/>
          </a:stretch>
        </p:blipFill>
        <p:spPr>
          <a:xfrm>
            <a:off x="1150704" y="2484771"/>
            <a:ext cx="4855568" cy="586579"/>
          </a:xfrm>
          <a:prstGeom prst="rect">
            <a:avLst/>
          </a:prstGeom>
        </p:spPr>
      </p:pic>
      <p:pic>
        <p:nvPicPr>
          <p:cNvPr id="13" name="Picture 12">
            <a:extLst>
              <a:ext uri="{FF2B5EF4-FFF2-40B4-BE49-F238E27FC236}">
                <a16:creationId xmlns:a16="http://schemas.microsoft.com/office/drawing/2014/main" id="{C9D77CA6-5BE8-E142-5665-C48451B3C5B5}"/>
              </a:ext>
            </a:extLst>
          </p:cNvPr>
          <p:cNvPicPr>
            <a:picLocks noChangeAspect="1"/>
          </p:cNvPicPr>
          <p:nvPr/>
        </p:nvPicPr>
        <p:blipFill>
          <a:blip r:embed="rId4"/>
          <a:stretch>
            <a:fillRect/>
          </a:stretch>
        </p:blipFill>
        <p:spPr>
          <a:xfrm>
            <a:off x="6636078" y="1621352"/>
            <a:ext cx="4702304" cy="587220"/>
          </a:xfrm>
          <a:prstGeom prst="rect">
            <a:avLst/>
          </a:prstGeom>
        </p:spPr>
      </p:pic>
      <p:pic>
        <p:nvPicPr>
          <p:cNvPr id="15" name="Picture 14">
            <a:extLst>
              <a:ext uri="{FF2B5EF4-FFF2-40B4-BE49-F238E27FC236}">
                <a16:creationId xmlns:a16="http://schemas.microsoft.com/office/drawing/2014/main" id="{62EDEBB9-8E20-855A-CA53-66C8DD12FEEB}"/>
              </a:ext>
            </a:extLst>
          </p:cNvPr>
          <p:cNvPicPr>
            <a:picLocks noChangeAspect="1"/>
          </p:cNvPicPr>
          <p:nvPr/>
        </p:nvPicPr>
        <p:blipFill>
          <a:blip r:embed="rId5"/>
          <a:stretch>
            <a:fillRect/>
          </a:stretch>
        </p:blipFill>
        <p:spPr>
          <a:xfrm>
            <a:off x="6636078" y="2461915"/>
            <a:ext cx="4710864" cy="586579"/>
          </a:xfrm>
          <a:prstGeom prst="rect">
            <a:avLst/>
          </a:prstGeom>
        </p:spPr>
      </p:pic>
      <p:pic>
        <p:nvPicPr>
          <p:cNvPr id="17" name="Picture 16">
            <a:extLst>
              <a:ext uri="{FF2B5EF4-FFF2-40B4-BE49-F238E27FC236}">
                <a16:creationId xmlns:a16="http://schemas.microsoft.com/office/drawing/2014/main" id="{3D329CCE-3466-E807-A738-0177564DDFD0}"/>
              </a:ext>
            </a:extLst>
          </p:cNvPr>
          <p:cNvPicPr>
            <a:picLocks noChangeAspect="1"/>
          </p:cNvPicPr>
          <p:nvPr/>
        </p:nvPicPr>
        <p:blipFill>
          <a:blip r:embed="rId6"/>
          <a:stretch>
            <a:fillRect/>
          </a:stretch>
        </p:blipFill>
        <p:spPr>
          <a:xfrm>
            <a:off x="1150704" y="3304464"/>
            <a:ext cx="4855568" cy="640666"/>
          </a:xfrm>
          <a:prstGeom prst="rect">
            <a:avLst/>
          </a:prstGeom>
        </p:spPr>
      </p:pic>
      <p:pic>
        <p:nvPicPr>
          <p:cNvPr id="19" name="Picture 18">
            <a:extLst>
              <a:ext uri="{FF2B5EF4-FFF2-40B4-BE49-F238E27FC236}">
                <a16:creationId xmlns:a16="http://schemas.microsoft.com/office/drawing/2014/main" id="{5F0C44F2-90ED-768C-26E9-AB2DBBA787A1}"/>
              </a:ext>
            </a:extLst>
          </p:cNvPr>
          <p:cNvPicPr>
            <a:picLocks noChangeAspect="1"/>
          </p:cNvPicPr>
          <p:nvPr/>
        </p:nvPicPr>
        <p:blipFill>
          <a:blip r:embed="rId7"/>
          <a:stretch>
            <a:fillRect/>
          </a:stretch>
        </p:blipFill>
        <p:spPr>
          <a:xfrm>
            <a:off x="6636078" y="3361807"/>
            <a:ext cx="4710864" cy="631915"/>
          </a:xfrm>
          <a:prstGeom prst="rect">
            <a:avLst/>
          </a:prstGeom>
        </p:spPr>
      </p:pic>
      <p:pic>
        <p:nvPicPr>
          <p:cNvPr id="27" name="Picture 26">
            <a:extLst>
              <a:ext uri="{FF2B5EF4-FFF2-40B4-BE49-F238E27FC236}">
                <a16:creationId xmlns:a16="http://schemas.microsoft.com/office/drawing/2014/main" id="{D31A9143-0CA9-95F8-970F-333E4DF4B6E7}"/>
              </a:ext>
            </a:extLst>
          </p:cNvPr>
          <p:cNvPicPr>
            <a:picLocks noChangeAspect="1"/>
          </p:cNvPicPr>
          <p:nvPr/>
        </p:nvPicPr>
        <p:blipFill>
          <a:blip r:embed="rId8"/>
          <a:stretch>
            <a:fillRect/>
          </a:stretch>
        </p:blipFill>
        <p:spPr>
          <a:xfrm>
            <a:off x="6584103" y="4199524"/>
            <a:ext cx="4809153" cy="843166"/>
          </a:xfrm>
          <a:prstGeom prst="rect">
            <a:avLst/>
          </a:prstGeom>
        </p:spPr>
      </p:pic>
      <p:pic>
        <p:nvPicPr>
          <p:cNvPr id="29" name="Picture 28">
            <a:extLst>
              <a:ext uri="{FF2B5EF4-FFF2-40B4-BE49-F238E27FC236}">
                <a16:creationId xmlns:a16="http://schemas.microsoft.com/office/drawing/2014/main" id="{D36FFC8D-A5D5-0D2D-E2A8-E7295D6CE36B}"/>
              </a:ext>
            </a:extLst>
          </p:cNvPr>
          <p:cNvPicPr>
            <a:picLocks noChangeAspect="1"/>
          </p:cNvPicPr>
          <p:nvPr/>
        </p:nvPicPr>
        <p:blipFill>
          <a:blip r:embed="rId9"/>
          <a:stretch>
            <a:fillRect/>
          </a:stretch>
        </p:blipFill>
        <p:spPr>
          <a:xfrm>
            <a:off x="1150704" y="4233792"/>
            <a:ext cx="4809153" cy="774630"/>
          </a:xfrm>
          <a:prstGeom prst="rect">
            <a:avLst/>
          </a:prstGeom>
        </p:spPr>
      </p:pic>
      <p:pic>
        <p:nvPicPr>
          <p:cNvPr id="33" name="Picture 32">
            <a:extLst>
              <a:ext uri="{FF2B5EF4-FFF2-40B4-BE49-F238E27FC236}">
                <a16:creationId xmlns:a16="http://schemas.microsoft.com/office/drawing/2014/main" id="{03C273ED-BA11-8922-0C8C-63F1E37D6369}"/>
              </a:ext>
            </a:extLst>
          </p:cNvPr>
          <p:cNvPicPr>
            <a:picLocks noChangeAspect="1"/>
          </p:cNvPicPr>
          <p:nvPr/>
        </p:nvPicPr>
        <p:blipFill>
          <a:blip r:embed="rId10"/>
          <a:stretch>
            <a:fillRect/>
          </a:stretch>
        </p:blipFill>
        <p:spPr>
          <a:xfrm>
            <a:off x="1150703" y="5296665"/>
            <a:ext cx="4809153" cy="695664"/>
          </a:xfrm>
          <a:prstGeom prst="rect">
            <a:avLst/>
          </a:prstGeom>
        </p:spPr>
      </p:pic>
      <p:pic>
        <p:nvPicPr>
          <p:cNvPr id="35" name="Picture 34">
            <a:extLst>
              <a:ext uri="{FF2B5EF4-FFF2-40B4-BE49-F238E27FC236}">
                <a16:creationId xmlns:a16="http://schemas.microsoft.com/office/drawing/2014/main" id="{C42480D2-FD6E-8F35-E09C-4095EDDC4580}"/>
              </a:ext>
            </a:extLst>
          </p:cNvPr>
          <p:cNvPicPr>
            <a:picLocks noChangeAspect="1"/>
          </p:cNvPicPr>
          <p:nvPr/>
        </p:nvPicPr>
        <p:blipFill>
          <a:blip r:embed="rId11"/>
          <a:stretch>
            <a:fillRect/>
          </a:stretch>
        </p:blipFill>
        <p:spPr>
          <a:xfrm>
            <a:off x="6669033" y="5296665"/>
            <a:ext cx="4724223" cy="690742"/>
          </a:xfrm>
          <a:prstGeom prst="rect">
            <a:avLst/>
          </a:prstGeom>
        </p:spPr>
      </p:pic>
      <p:sp>
        <p:nvSpPr>
          <p:cNvPr id="38" name="Arrow: Right 37">
            <a:extLst>
              <a:ext uri="{FF2B5EF4-FFF2-40B4-BE49-F238E27FC236}">
                <a16:creationId xmlns:a16="http://schemas.microsoft.com/office/drawing/2014/main" id="{22D0A7C1-7C57-872C-553C-D10855BD4EE5}"/>
              </a:ext>
            </a:extLst>
          </p:cNvPr>
          <p:cNvSpPr/>
          <p:nvPr/>
        </p:nvSpPr>
        <p:spPr>
          <a:xfrm>
            <a:off x="6096000" y="1828800"/>
            <a:ext cx="488103" cy="267128"/>
          </a:xfrm>
          <a:prstGeom prst="rightArrow">
            <a:avLst/>
          </a:prstGeom>
          <a:solidFill>
            <a:srgbClr val="FFFF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09A72C63-A7E6-4649-E531-79B6D8DA3BC7}"/>
              </a:ext>
            </a:extLst>
          </p:cNvPr>
          <p:cNvSpPr/>
          <p:nvPr/>
        </p:nvSpPr>
        <p:spPr>
          <a:xfrm>
            <a:off x="6095999" y="2670834"/>
            <a:ext cx="488103" cy="267128"/>
          </a:xfrm>
          <a:prstGeom prst="rightArrow">
            <a:avLst/>
          </a:prstGeom>
          <a:solidFill>
            <a:srgbClr val="FFFF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7AF7A90-EE8B-4EB1-13D4-45BEA3C8B688}"/>
              </a:ext>
            </a:extLst>
          </p:cNvPr>
          <p:cNvSpPr/>
          <p:nvPr/>
        </p:nvSpPr>
        <p:spPr>
          <a:xfrm>
            <a:off x="6095999" y="3572037"/>
            <a:ext cx="488103" cy="267128"/>
          </a:xfrm>
          <a:prstGeom prst="rightArrow">
            <a:avLst/>
          </a:prstGeom>
          <a:solidFill>
            <a:srgbClr val="FFFF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5883C61C-731D-890A-DF05-51B04C0D894E}"/>
              </a:ext>
            </a:extLst>
          </p:cNvPr>
          <p:cNvSpPr/>
          <p:nvPr/>
        </p:nvSpPr>
        <p:spPr>
          <a:xfrm>
            <a:off x="6081786" y="4494945"/>
            <a:ext cx="488103" cy="267128"/>
          </a:xfrm>
          <a:prstGeom prst="rightArrow">
            <a:avLst/>
          </a:prstGeom>
          <a:solidFill>
            <a:srgbClr val="FFFF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57B17444-2A03-A99B-DDB7-BD8C3D5647A7}"/>
              </a:ext>
            </a:extLst>
          </p:cNvPr>
          <p:cNvSpPr/>
          <p:nvPr/>
        </p:nvSpPr>
        <p:spPr>
          <a:xfrm>
            <a:off x="6081785" y="5508472"/>
            <a:ext cx="488103" cy="267128"/>
          </a:xfrm>
          <a:prstGeom prst="rightArrow">
            <a:avLst/>
          </a:prstGeom>
          <a:solidFill>
            <a:srgbClr val="FFFF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993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9801547" cy="2000548"/>
          </a:xfrm>
          <a:prstGeom prst="rect">
            <a:avLst/>
          </a:prstGeom>
          <a:noFill/>
        </p:spPr>
        <p:txBody>
          <a:bodyPr wrap="square" rtlCol="0">
            <a:spAutoFit/>
          </a:bodyPr>
          <a:lstStyle/>
          <a:p>
            <a:pPr>
              <a:lnSpc>
                <a:spcPct val="150000"/>
              </a:lnSpc>
            </a:pPr>
            <a:r>
              <a:rPr lang="en-IN" sz="2800" b="1" dirty="0"/>
              <a:t>Disk Utilities: </a:t>
            </a:r>
            <a:r>
              <a:rPr lang="en-US" dirty="0"/>
              <a:t>Disk Utilities make it easy for system administrators to easily monitor and manage disk partitions in Linux. In this article, we will look at the most popular disk utilities in Linux.</a:t>
            </a:r>
            <a:endParaRPr lang="en-IN" dirty="0"/>
          </a:p>
          <a:p>
            <a:endParaRPr lang="en-IN" sz="2800" b="1" dirty="0"/>
          </a:p>
        </p:txBody>
      </p:sp>
      <p:sp>
        <p:nvSpPr>
          <p:cNvPr id="2" name="TextBox 1">
            <a:extLst>
              <a:ext uri="{FF2B5EF4-FFF2-40B4-BE49-F238E27FC236}">
                <a16:creationId xmlns:a16="http://schemas.microsoft.com/office/drawing/2014/main" id="{2D25C655-1C80-EBF3-14AB-E6A2A063BC9D}"/>
              </a:ext>
            </a:extLst>
          </p:cNvPr>
          <p:cNvSpPr txBox="1"/>
          <p:nvPr/>
        </p:nvSpPr>
        <p:spPr>
          <a:xfrm>
            <a:off x="739739" y="2795912"/>
            <a:ext cx="9914563" cy="9168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err="1"/>
              <a:t>Fdisk</a:t>
            </a:r>
            <a:r>
              <a:rPr lang="en-IN" sz="2000" b="1" dirty="0"/>
              <a:t> (fixed disk): </a:t>
            </a:r>
            <a:r>
              <a:rPr lang="en-IN" dirty="0"/>
              <a:t>It </a:t>
            </a:r>
            <a:r>
              <a:rPr lang="en-US" dirty="0"/>
              <a:t>is a popular disk utility to create and manage disk partitions in Linux. You can use it to create, resize, modify, delete and move disk partitions.</a:t>
            </a:r>
            <a:endParaRPr lang="en-IN" dirty="0"/>
          </a:p>
        </p:txBody>
      </p:sp>
      <p:sp>
        <p:nvSpPr>
          <p:cNvPr id="7" name="TextBox 6">
            <a:extLst>
              <a:ext uri="{FF2B5EF4-FFF2-40B4-BE49-F238E27FC236}">
                <a16:creationId xmlns:a16="http://schemas.microsoft.com/office/drawing/2014/main" id="{F6CDC07E-3203-7D93-E924-7C9DF19D78E6}"/>
              </a:ext>
            </a:extLst>
          </p:cNvPr>
          <p:cNvSpPr txBox="1"/>
          <p:nvPr/>
        </p:nvSpPr>
        <p:spPr>
          <a:xfrm>
            <a:off x="2455523" y="3772189"/>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fdisk</a:t>
            </a:r>
            <a:r>
              <a:rPr lang="en-IN" sz="2000" b="1" dirty="0"/>
              <a:t> -l</a:t>
            </a:r>
            <a:endParaRPr lang="en-IN" dirty="0"/>
          </a:p>
        </p:txBody>
      </p:sp>
      <p:sp>
        <p:nvSpPr>
          <p:cNvPr id="9" name="TextBox 8">
            <a:extLst>
              <a:ext uri="{FF2B5EF4-FFF2-40B4-BE49-F238E27FC236}">
                <a16:creationId xmlns:a16="http://schemas.microsoft.com/office/drawing/2014/main" id="{E45E45AB-E36B-2E4A-5EF4-09163EE3A485}"/>
              </a:ext>
            </a:extLst>
          </p:cNvPr>
          <p:cNvSpPr txBox="1"/>
          <p:nvPr/>
        </p:nvSpPr>
        <p:spPr>
          <a:xfrm>
            <a:off x="739739" y="4642095"/>
            <a:ext cx="10356352" cy="4952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err="1"/>
              <a:t>sfdisk</a:t>
            </a:r>
            <a:r>
              <a:rPr lang="en-IN" sz="2000" b="1" dirty="0"/>
              <a:t> : </a:t>
            </a:r>
            <a:r>
              <a:rPr lang="en-US" sz="2000" dirty="0"/>
              <a:t>S</a:t>
            </a:r>
            <a:r>
              <a:rPr lang="en-US" dirty="0"/>
              <a:t>criptable </a:t>
            </a:r>
            <a:r>
              <a:rPr lang="en-US" dirty="0" err="1"/>
              <a:t>fdisk</a:t>
            </a:r>
            <a:r>
              <a:rPr lang="en-US" dirty="0"/>
              <a:t> is another disk utility that is similar to </a:t>
            </a:r>
            <a:r>
              <a:rPr lang="en-US" dirty="0" err="1"/>
              <a:t>fdisk</a:t>
            </a:r>
            <a:r>
              <a:rPr lang="en-US" dirty="0"/>
              <a:t> but offers more features.</a:t>
            </a:r>
            <a:endParaRPr lang="en-IN" dirty="0"/>
          </a:p>
        </p:txBody>
      </p:sp>
      <p:sp>
        <p:nvSpPr>
          <p:cNvPr id="10" name="TextBox 9">
            <a:extLst>
              <a:ext uri="{FF2B5EF4-FFF2-40B4-BE49-F238E27FC236}">
                <a16:creationId xmlns:a16="http://schemas.microsoft.com/office/drawing/2014/main" id="{E759774E-D9AD-CF93-A0A1-BD80C018FE0B}"/>
              </a:ext>
            </a:extLst>
          </p:cNvPr>
          <p:cNvSpPr txBox="1"/>
          <p:nvPr/>
        </p:nvSpPr>
        <p:spPr>
          <a:xfrm>
            <a:off x="2455523" y="5265524"/>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sfdisk</a:t>
            </a:r>
            <a:r>
              <a:rPr lang="en-IN" sz="2000" b="1" dirty="0"/>
              <a:t> -l</a:t>
            </a:r>
            <a:endParaRPr lang="en-IN" dirty="0"/>
          </a:p>
        </p:txBody>
      </p:sp>
    </p:spTree>
    <p:extLst>
      <p:ext uri="{BB962C8B-B14F-4D97-AF65-F5344CB8AC3E}">
        <p14:creationId xmlns:p14="http://schemas.microsoft.com/office/powerpoint/2010/main" val="48591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5C655-1C80-EBF3-14AB-E6A2A063BC9D}"/>
              </a:ext>
            </a:extLst>
          </p:cNvPr>
          <p:cNvSpPr txBox="1"/>
          <p:nvPr/>
        </p:nvSpPr>
        <p:spPr>
          <a:xfrm>
            <a:off x="739737" y="1003605"/>
            <a:ext cx="9914563" cy="9571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err="1"/>
              <a:t>cfdisk</a:t>
            </a:r>
            <a:r>
              <a:rPr lang="en-IN" sz="2000" b="1" dirty="0"/>
              <a:t> (</a:t>
            </a:r>
            <a:r>
              <a:rPr lang="en-IN" b="1" dirty="0"/>
              <a:t>curses </a:t>
            </a:r>
            <a:r>
              <a:rPr lang="en-IN" b="1" dirty="0" err="1"/>
              <a:t>fdisk</a:t>
            </a:r>
            <a:r>
              <a:rPr lang="en-IN" sz="2000" b="1" dirty="0"/>
              <a:t>): </a:t>
            </a:r>
            <a:r>
              <a:rPr lang="en-US" dirty="0" err="1"/>
              <a:t>cfdisk</a:t>
            </a:r>
            <a:r>
              <a:rPr lang="en-US" dirty="0"/>
              <a:t> (curses </a:t>
            </a:r>
            <a:r>
              <a:rPr lang="en-US" dirty="0" err="1"/>
              <a:t>fdisk</a:t>
            </a:r>
            <a:r>
              <a:rPr lang="en-US" dirty="0"/>
              <a:t>) is a simple disk partitioning utility that allows you to manage disk partitions on your system</a:t>
            </a:r>
            <a:r>
              <a:rPr lang="en-US" sz="2000" dirty="0"/>
              <a:t>.</a:t>
            </a:r>
            <a:endParaRPr lang="en-IN" sz="2000" dirty="0"/>
          </a:p>
        </p:txBody>
      </p:sp>
      <p:sp>
        <p:nvSpPr>
          <p:cNvPr id="7" name="TextBox 6">
            <a:extLst>
              <a:ext uri="{FF2B5EF4-FFF2-40B4-BE49-F238E27FC236}">
                <a16:creationId xmlns:a16="http://schemas.microsoft.com/office/drawing/2014/main" id="{F6CDC07E-3203-7D93-E924-7C9DF19D78E6}"/>
              </a:ext>
            </a:extLst>
          </p:cNvPr>
          <p:cNvSpPr txBox="1"/>
          <p:nvPr/>
        </p:nvSpPr>
        <p:spPr>
          <a:xfrm>
            <a:off x="2455522" y="2077530"/>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cfdisk</a:t>
            </a:r>
            <a:r>
              <a:rPr lang="en-IN" sz="2000" b="1" dirty="0"/>
              <a:t> </a:t>
            </a:r>
            <a:endParaRPr lang="en-IN" dirty="0"/>
          </a:p>
        </p:txBody>
      </p:sp>
      <p:sp>
        <p:nvSpPr>
          <p:cNvPr id="9" name="TextBox 8">
            <a:extLst>
              <a:ext uri="{FF2B5EF4-FFF2-40B4-BE49-F238E27FC236}">
                <a16:creationId xmlns:a16="http://schemas.microsoft.com/office/drawing/2014/main" id="{E45E45AB-E36B-2E4A-5EF4-09163EE3A485}"/>
              </a:ext>
            </a:extLst>
          </p:cNvPr>
          <p:cNvSpPr txBox="1"/>
          <p:nvPr/>
        </p:nvSpPr>
        <p:spPr>
          <a:xfrm>
            <a:off x="739736" y="2762285"/>
            <a:ext cx="9914563" cy="9168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a:t>Parted: </a:t>
            </a:r>
            <a:r>
              <a:rPr lang="en-US" dirty="0"/>
              <a:t>parted is another popular command for managing disk partitions. It is used to create new partitions and re-organize existing partitions</a:t>
            </a:r>
            <a:endParaRPr lang="en-IN" sz="2000" dirty="0"/>
          </a:p>
        </p:txBody>
      </p:sp>
      <p:sp>
        <p:nvSpPr>
          <p:cNvPr id="10" name="TextBox 9">
            <a:extLst>
              <a:ext uri="{FF2B5EF4-FFF2-40B4-BE49-F238E27FC236}">
                <a16:creationId xmlns:a16="http://schemas.microsoft.com/office/drawing/2014/main" id="{E759774E-D9AD-CF93-A0A1-BD80C018FE0B}"/>
              </a:ext>
            </a:extLst>
          </p:cNvPr>
          <p:cNvSpPr txBox="1"/>
          <p:nvPr/>
        </p:nvSpPr>
        <p:spPr>
          <a:xfrm>
            <a:off x="2455522" y="3823290"/>
            <a:ext cx="9914563" cy="494494"/>
          </a:xfrm>
          <a:prstGeom prst="rect">
            <a:avLst/>
          </a:prstGeom>
          <a:noFill/>
        </p:spPr>
        <p:txBody>
          <a:bodyPr wrap="square" rtlCol="0">
            <a:spAutoFit/>
          </a:bodyPr>
          <a:lstStyle/>
          <a:p>
            <a:pPr>
              <a:lnSpc>
                <a:spcPct val="150000"/>
              </a:lnSpc>
            </a:pPr>
            <a:r>
              <a:rPr lang="en-IN" sz="2000" b="1" dirty="0"/>
              <a:t>Command: parted -l</a:t>
            </a:r>
            <a:endParaRPr lang="en-IN" dirty="0"/>
          </a:p>
        </p:txBody>
      </p:sp>
      <p:sp>
        <p:nvSpPr>
          <p:cNvPr id="3" name="TextBox 2">
            <a:extLst>
              <a:ext uri="{FF2B5EF4-FFF2-40B4-BE49-F238E27FC236}">
                <a16:creationId xmlns:a16="http://schemas.microsoft.com/office/drawing/2014/main" id="{B1D57106-C16E-E3F5-4B5A-5DEF043F2137}"/>
              </a:ext>
            </a:extLst>
          </p:cNvPr>
          <p:cNvSpPr txBox="1"/>
          <p:nvPr/>
        </p:nvSpPr>
        <p:spPr>
          <a:xfrm>
            <a:off x="739735" y="4415829"/>
            <a:ext cx="9914563" cy="9168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err="1"/>
              <a:t>Lsblk</a:t>
            </a:r>
            <a:r>
              <a:rPr lang="en-IN" sz="2000" b="1" dirty="0"/>
              <a:t> (list block): </a:t>
            </a:r>
            <a:r>
              <a:rPr lang="en-US" dirty="0" err="1"/>
              <a:t>lsblk</a:t>
            </a:r>
            <a:r>
              <a:rPr lang="en-US" dirty="0"/>
              <a:t> command displays all available information about available and mounted block devices, such as name, type and mount point.</a:t>
            </a:r>
            <a:endParaRPr lang="en-IN" sz="2000" dirty="0"/>
          </a:p>
        </p:txBody>
      </p:sp>
      <p:sp>
        <p:nvSpPr>
          <p:cNvPr id="5" name="TextBox 4">
            <a:extLst>
              <a:ext uri="{FF2B5EF4-FFF2-40B4-BE49-F238E27FC236}">
                <a16:creationId xmlns:a16="http://schemas.microsoft.com/office/drawing/2014/main" id="{E5245B51-9024-C7D9-74FB-C512730E317F}"/>
              </a:ext>
            </a:extLst>
          </p:cNvPr>
          <p:cNvSpPr txBox="1"/>
          <p:nvPr/>
        </p:nvSpPr>
        <p:spPr>
          <a:xfrm>
            <a:off x="2455521" y="5423405"/>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lsblk</a:t>
            </a:r>
            <a:endParaRPr lang="en-IN" dirty="0"/>
          </a:p>
        </p:txBody>
      </p:sp>
    </p:spTree>
    <p:extLst>
      <p:ext uri="{BB962C8B-B14F-4D97-AF65-F5344CB8AC3E}">
        <p14:creationId xmlns:p14="http://schemas.microsoft.com/office/powerpoint/2010/main" val="210285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5C655-1C80-EBF3-14AB-E6A2A063BC9D}"/>
              </a:ext>
            </a:extLst>
          </p:cNvPr>
          <p:cNvSpPr txBox="1"/>
          <p:nvPr/>
        </p:nvSpPr>
        <p:spPr>
          <a:xfrm>
            <a:off x="739737" y="1003605"/>
            <a:ext cx="9914563" cy="9168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err="1"/>
              <a:t>blkid</a:t>
            </a:r>
            <a:r>
              <a:rPr lang="en-IN" sz="2000" b="1" dirty="0"/>
              <a:t> (block id): </a:t>
            </a:r>
            <a:r>
              <a:rPr lang="en-US" dirty="0"/>
              <a:t>is a utility that displays block device attributes such as deice or partition name, label, and filesystem.</a:t>
            </a:r>
            <a:endParaRPr lang="en-IN" dirty="0"/>
          </a:p>
        </p:txBody>
      </p:sp>
      <p:sp>
        <p:nvSpPr>
          <p:cNvPr id="7" name="TextBox 6">
            <a:extLst>
              <a:ext uri="{FF2B5EF4-FFF2-40B4-BE49-F238E27FC236}">
                <a16:creationId xmlns:a16="http://schemas.microsoft.com/office/drawing/2014/main" id="{F6CDC07E-3203-7D93-E924-7C9DF19D78E6}"/>
              </a:ext>
            </a:extLst>
          </p:cNvPr>
          <p:cNvSpPr txBox="1"/>
          <p:nvPr/>
        </p:nvSpPr>
        <p:spPr>
          <a:xfrm>
            <a:off x="1787700" y="2138495"/>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blkid</a:t>
            </a:r>
            <a:endParaRPr lang="en-IN" dirty="0"/>
          </a:p>
        </p:txBody>
      </p:sp>
      <p:sp>
        <p:nvSpPr>
          <p:cNvPr id="9" name="TextBox 8">
            <a:extLst>
              <a:ext uri="{FF2B5EF4-FFF2-40B4-BE49-F238E27FC236}">
                <a16:creationId xmlns:a16="http://schemas.microsoft.com/office/drawing/2014/main" id="{E45E45AB-E36B-2E4A-5EF4-09163EE3A485}"/>
              </a:ext>
            </a:extLst>
          </p:cNvPr>
          <p:cNvSpPr txBox="1"/>
          <p:nvPr/>
        </p:nvSpPr>
        <p:spPr>
          <a:xfrm>
            <a:off x="739736" y="2762285"/>
            <a:ext cx="10315257" cy="13374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err="1"/>
              <a:t>df</a:t>
            </a:r>
            <a:r>
              <a:rPr lang="en-IN" sz="2000" b="1" dirty="0"/>
              <a:t>: </a:t>
            </a:r>
            <a:r>
              <a:rPr lang="en-US" dirty="0"/>
              <a:t>If you want to monitor disk usage, then </a:t>
            </a:r>
            <a:r>
              <a:rPr lang="en-US" dirty="0" err="1"/>
              <a:t>df</a:t>
            </a:r>
            <a:r>
              <a:rPr lang="en-US" dirty="0"/>
              <a:t> is the most popular command for this purpose. Here is a command to display total disk size, used space, available space and usage percent in human-readable formats</a:t>
            </a:r>
            <a:endParaRPr lang="en-IN" dirty="0"/>
          </a:p>
        </p:txBody>
      </p:sp>
      <p:sp>
        <p:nvSpPr>
          <p:cNvPr id="10" name="TextBox 9">
            <a:extLst>
              <a:ext uri="{FF2B5EF4-FFF2-40B4-BE49-F238E27FC236}">
                <a16:creationId xmlns:a16="http://schemas.microsoft.com/office/drawing/2014/main" id="{E759774E-D9AD-CF93-A0A1-BD80C018FE0B}"/>
              </a:ext>
            </a:extLst>
          </p:cNvPr>
          <p:cNvSpPr txBox="1"/>
          <p:nvPr/>
        </p:nvSpPr>
        <p:spPr>
          <a:xfrm>
            <a:off x="1787700" y="4476310"/>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df</a:t>
            </a:r>
            <a:endParaRPr lang="en-IN" dirty="0"/>
          </a:p>
        </p:txBody>
      </p:sp>
      <p:sp>
        <p:nvSpPr>
          <p:cNvPr id="5" name="TextBox 4">
            <a:extLst>
              <a:ext uri="{FF2B5EF4-FFF2-40B4-BE49-F238E27FC236}">
                <a16:creationId xmlns:a16="http://schemas.microsoft.com/office/drawing/2014/main" id="{E5245B51-9024-C7D9-74FB-C512730E317F}"/>
              </a:ext>
            </a:extLst>
          </p:cNvPr>
          <p:cNvSpPr txBox="1"/>
          <p:nvPr/>
        </p:nvSpPr>
        <p:spPr>
          <a:xfrm>
            <a:off x="1787700" y="4941593"/>
            <a:ext cx="9914563" cy="494494"/>
          </a:xfrm>
          <a:prstGeom prst="rect">
            <a:avLst/>
          </a:prstGeom>
          <a:noFill/>
        </p:spPr>
        <p:txBody>
          <a:bodyPr wrap="square" rtlCol="0">
            <a:spAutoFit/>
          </a:bodyPr>
          <a:lstStyle/>
          <a:p>
            <a:pPr>
              <a:lnSpc>
                <a:spcPct val="150000"/>
              </a:lnSpc>
            </a:pPr>
            <a:r>
              <a:rPr lang="en-IN" sz="2000" b="1" dirty="0"/>
              <a:t>Command: </a:t>
            </a:r>
            <a:r>
              <a:rPr lang="en-IN" sz="2000" b="1" dirty="0" err="1"/>
              <a:t>df</a:t>
            </a:r>
            <a:r>
              <a:rPr lang="en-IN" sz="2000" b="1" dirty="0"/>
              <a:t> -</a:t>
            </a:r>
            <a:r>
              <a:rPr lang="en-IN" sz="2000" b="1" dirty="0" err="1"/>
              <a:t>hT</a:t>
            </a:r>
            <a:endParaRPr lang="en-IN" dirty="0"/>
          </a:p>
        </p:txBody>
      </p:sp>
      <p:sp>
        <p:nvSpPr>
          <p:cNvPr id="4" name="TextBox 3">
            <a:extLst>
              <a:ext uri="{FF2B5EF4-FFF2-40B4-BE49-F238E27FC236}">
                <a16:creationId xmlns:a16="http://schemas.microsoft.com/office/drawing/2014/main" id="{7A8CB790-408C-93B9-6E68-8D617A9C5512}"/>
              </a:ext>
            </a:extLst>
          </p:cNvPr>
          <p:cNvSpPr txBox="1"/>
          <p:nvPr/>
        </p:nvSpPr>
        <p:spPr>
          <a:xfrm>
            <a:off x="4560011" y="4499302"/>
            <a:ext cx="6155935" cy="494494"/>
          </a:xfrm>
          <a:prstGeom prst="rect">
            <a:avLst/>
          </a:prstGeom>
          <a:noFill/>
        </p:spPr>
        <p:txBody>
          <a:bodyPr wrap="square" rtlCol="0">
            <a:spAutoFit/>
          </a:bodyPr>
          <a:lstStyle/>
          <a:p>
            <a:pPr>
              <a:lnSpc>
                <a:spcPct val="150000"/>
              </a:lnSpc>
            </a:pPr>
            <a:r>
              <a:rPr lang="en-IN" sz="2000" dirty="0">
                <a:sym typeface="Wingdings" panose="05000000000000000000" pitchFamily="2" charset="2"/>
              </a:rPr>
              <a:t> </a:t>
            </a:r>
            <a:r>
              <a:rPr lang="en-IN" sz="2000" dirty="0"/>
              <a:t>Disk space</a:t>
            </a:r>
            <a:endParaRPr lang="en-IN" dirty="0"/>
          </a:p>
        </p:txBody>
      </p:sp>
      <p:sp>
        <p:nvSpPr>
          <p:cNvPr id="6" name="TextBox 5">
            <a:extLst>
              <a:ext uri="{FF2B5EF4-FFF2-40B4-BE49-F238E27FC236}">
                <a16:creationId xmlns:a16="http://schemas.microsoft.com/office/drawing/2014/main" id="{4EC1C8F0-88D0-03D3-2412-BCB13B14D6E9}"/>
              </a:ext>
            </a:extLst>
          </p:cNvPr>
          <p:cNvSpPr txBox="1"/>
          <p:nvPr/>
        </p:nvSpPr>
        <p:spPr>
          <a:xfrm>
            <a:off x="4560012" y="4956199"/>
            <a:ext cx="6597724" cy="494494"/>
          </a:xfrm>
          <a:prstGeom prst="rect">
            <a:avLst/>
          </a:prstGeom>
          <a:noFill/>
        </p:spPr>
        <p:txBody>
          <a:bodyPr wrap="square" rtlCol="0">
            <a:spAutoFit/>
          </a:bodyPr>
          <a:lstStyle/>
          <a:p>
            <a:pPr>
              <a:lnSpc>
                <a:spcPct val="150000"/>
              </a:lnSpc>
            </a:pPr>
            <a:r>
              <a:rPr lang="en-IN" sz="2000" dirty="0">
                <a:sym typeface="Wingdings" panose="05000000000000000000" pitchFamily="2" charset="2"/>
              </a:rPr>
              <a:t> </a:t>
            </a:r>
            <a:r>
              <a:rPr lang="en-IN" sz="2000" dirty="0"/>
              <a:t>It will display content in human-readable format</a:t>
            </a:r>
            <a:endParaRPr lang="en-IN" dirty="0"/>
          </a:p>
        </p:txBody>
      </p:sp>
    </p:spTree>
    <p:extLst>
      <p:ext uri="{BB962C8B-B14F-4D97-AF65-F5344CB8AC3E}">
        <p14:creationId xmlns:p14="http://schemas.microsoft.com/office/powerpoint/2010/main" val="50080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986316" y="782548"/>
            <a:ext cx="10695399" cy="574901"/>
          </a:xfrm>
          <a:prstGeom prst="rect">
            <a:avLst/>
          </a:prstGeom>
          <a:noFill/>
        </p:spPr>
        <p:txBody>
          <a:bodyPr wrap="square" rtlCol="0">
            <a:spAutoFit/>
          </a:bodyPr>
          <a:lstStyle/>
          <a:p>
            <a:pPr>
              <a:lnSpc>
                <a:spcPct val="150000"/>
              </a:lnSpc>
            </a:pPr>
            <a:r>
              <a:rPr lang="en-IN" sz="2400" b="1" dirty="0"/>
              <a:t>File Handling</a:t>
            </a:r>
          </a:p>
        </p:txBody>
      </p:sp>
      <p:sp>
        <p:nvSpPr>
          <p:cNvPr id="2" name="TextBox 1">
            <a:extLst>
              <a:ext uri="{FF2B5EF4-FFF2-40B4-BE49-F238E27FC236}">
                <a16:creationId xmlns:a16="http://schemas.microsoft.com/office/drawing/2014/main" id="{C5537B33-B08C-E89E-92BD-05CEED058AEA}"/>
              </a:ext>
            </a:extLst>
          </p:cNvPr>
          <p:cNvSpPr txBox="1"/>
          <p:nvPr/>
        </p:nvSpPr>
        <p:spPr>
          <a:xfrm>
            <a:off x="986315" y="1553229"/>
            <a:ext cx="10695399" cy="574901"/>
          </a:xfrm>
          <a:prstGeom prst="rect">
            <a:avLst/>
          </a:prstGeom>
          <a:noFill/>
        </p:spPr>
        <p:txBody>
          <a:bodyPr wrap="square" rtlCol="0">
            <a:spAutoFit/>
          </a:bodyPr>
          <a:lstStyle/>
          <a:p>
            <a:pPr>
              <a:lnSpc>
                <a:spcPct val="150000"/>
              </a:lnSpc>
            </a:pPr>
            <a:r>
              <a:rPr lang="en-IN" sz="2400" b="1" dirty="0"/>
              <a:t>Reading line by Line:</a:t>
            </a:r>
          </a:p>
        </p:txBody>
      </p:sp>
      <p:pic>
        <p:nvPicPr>
          <p:cNvPr id="7" name="Picture 6">
            <a:extLst>
              <a:ext uri="{FF2B5EF4-FFF2-40B4-BE49-F238E27FC236}">
                <a16:creationId xmlns:a16="http://schemas.microsoft.com/office/drawing/2014/main" id="{CA7326A3-57C3-63E7-9D03-89D694CCCA5C}"/>
              </a:ext>
            </a:extLst>
          </p:cNvPr>
          <p:cNvPicPr>
            <a:picLocks noChangeAspect="1"/>
          </p:cNvPicPr>
          <p:nvPr/>
        </p:nvPicPr>
        <p:blipFill>
          <a:blip r:embed="rId2"/>
          <a:stretch>
            <a:fillRect/>
          </a:stretch>
        </p:blipFill>
        <p:spPr>
          <a:xfrm>
            <a:off x="1100366" y="2294971"/>
            <a:ext cx="4283292" cy="1302795"/>
          </a:xfrm>
          <a:prstGeom prst="rect">
            <a:avLst/>
          </a:prstGeom>
        </p:spPr>
      </p:pic>
      <p:pic>
        <p:nvPicPr>
          <p:cNvPr id="9" name="Picture 8">
            <a:extLst>
              <a:ext uri="{FF2B5EF4-FFF2-40B4-BE49-F238E27FC236}">
                <a16:creationId xmlns:a16="http://schemas.microsoft.com/office/drawing/2014/main" id="{64A2DCFB-532A-C63D-2CB3-17FC70F78D4C}"/>
              </a:ext>
            </a:extLst>
          </p:cNvPr>
          <p:cNvPicPr>
            <a:picLocks noChangeAspect="1"/>
          </p:cNvPicPr>
          <p:nvPr/>
        </p:nvPicPr>
        <p:blipFill>
          <a:blip r:embed="rId3"/>
          <a:stretch>
            <a:fillRect/>
          </a:stretch>
        </p:blipFill>
        <p:spPr>
          <a:xfrm>
            <a:off x="1100366" y="4080997"/>
            <a:ext cx="5913552" cy="1302795"/>
          </a:xfrm>
          <a:prstGeom prst="rect">
            <a:avLst/>
          </a:prstGeom>
        </p:spPr>
      </p:pic>
    </p:spTree>
    <p:extLst>
      <p:ext uri="{BB962C8B-B14F-4D97-AF65-F5344CB8AC3E}">
        <p14:creationId xmlns:p14="http://schemas.microsoft.com/office/powerpoint/2010/main" val="343399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37B33-B08C-E89E-92BD-05CEED058AEA}"/>
              </a:ext>
            </a:extLst>
          </p:cNvPr>
          <p:cNvSpPr txBox="1"/>
          <p:nvPr/>
        </p:nvSpPr>
        <p:spPr>
          <a:xfrm>
            <a:off x="1100366" y="979714"/>
            <a:ext cx="10695399" cy="574901"/>
          </a:xfrm>
          <a:prstGeom prst="rect">
            <a:avLst/>
          </a:prstGeom>
          <a:noFill/>
        </p:spPr>
        <p:txBody>
          <a:bodyPr wrap="square" rtlCol="0">
            <a:spAutoFit/>
          </a:bodyPr>
          <a:lstStyle/>
          <a:p>
            <a:pPr>
              <a:lnSpc>
                <a:spcPct val="150000"/>
              </a:lnSpc>
            </a:pPr>
            <a:r>
              <a:rPr lang="en-IN" sz="2400" b="1" dirty="0"/>
              <a:t>Counting Characters:</a:t>
            </a:r>
          </a:p>
        </p:txBody>
      </p:sp>
      <p:pic>
        <p:nvPicPr>
          <p:cNvPr id="5" name="Picture 4">
            <a:extLst>
              <a:ext uri="{FF2B5EF4-FFF2-40B4-BE49-F238E27FC236}">
                <a16:creationId xmlns:a16="http://schemas.microsoft.com/office/drawing/2014/main" id="{EC3A5566-3133-99F1-F717-A1166069D5D6}"/>
              </a:ext>
            </a:extLst>
          </p:cNvPr>
          <p:cNvPicPr>
            <a:picLocks noChangeAspect="1"/>
          </p:cNvPicPr>
          <p:nvPr/>
        </p:nvPicPr>
        <p:blipFill>
          <a:blip r:embed="rId2"/>
          <a:stretch>
            <a:fillRect/>
          </a:stretch>
        </p:blipFill>
        <p:spPr>
          <a:xfrm>
            <a:off x="1195260" y="3676731"/>
            <a:ext cx="6109666" cy="1259449"/>
          </a:xfrm>
          <a:prstGeom prst="rect">
            <a:avLst/>
          </a:prstGeom>
        </p:spPr>
      </p:pic>
      <p:pic>
        <p:nvPicPr>
          <p:cNvPr id="8" name="Picture 7">
            <a:extLst>
              <a:ext uri="{FF2B5EF4-FFF2-40B4-BE49-F238E27FC236}">
                <a16:creationId xmlns:a16="http://schemas.microsoft.com/office/drawing/2014/main" id="{CC981A6D-8C87-A0B8-7416-91F5FDF84DCA}"/>
              </a:ext>
            </a:extLst>
          </p:cNvPr>
          <p:cNvPicPr>
            <a:picLocks noChangeAspect="1"/>
          </p:cNvPicPr>
          <p:nvPr/>
        </p:nvPicPr>
        <p:blipFill>
          <a:blip r:embed="rId3"/>
          <a:stretch>
            <a:fillRect/>
          </a:stretch>
        </p:blipFill>
        <p:spPr>
          <a:xfrm>
            <a:off x="1195260" y="1731210"/>
            <a:ext cx="5061702" cy="1419063"/>
          </a:xfrm>
          <a:prstGeom prst="rect">
            <a:avLst/>
          </a:prstGeom>
        </p:spPr>
      </p:pic>
      <p:pic>
        <p:nvPicPr>
          <p:cNvPr id="11" name="Picture 10">
            <a:extLst>
              <a:ext uri="{FF2B5EF4-FFF2-40B4-BE49-F238E27FC236}">
                <a16:creationId xmlns:a16="http://schemas.microsoft.com/office/drawing/2014/main" id="{440D0FC6-9824-127B-2E55-C14BD296CCF4}"/>
              </a:ext>
            </a:extLst>
          </p:cNvPr>
          <p:cNvPicPr>
            <a:picLocks noChangeAspect="1"/>
          </p:cNvPicPr>
          <p:nvPr/>
        </p:nvPicPr>
        <p:blipFill>
          <a:blip r:embed="rId4"/>
          <a:stretch>
            <a:fillRect/>
          </a:stretch>
        </p:blipFill>
        <p:spPr>
          <a:xfrm>
            <a:off x="7102433" y="1966859"/>
            <a:ext cx="4463107" cy="947764"/>
          </a:xfrm>
          <a:prstGeom prst="rect">
            <a:avLst/>
          </a:prstGeom>
        </p:spPr>
      </p:pic>
    </p:spTree>
    <p:extLst>
      <p:ext uri="{BB962C8B-B14F-4D97-AF65-F5344CB8AC3E}">
        <p14:creationId xmlns:p14="http://schemas.microsoft.com/office/powerpoint/2010/main" val="408179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37B33-B08C-E89E-92BD-05CEED058AEA}"/>
              </a:ext>
            </a:extLst>
          </p:cNvPr>
          <p:cNvSpPr txBox="1"/>
          <p:nvPr/>
        </p:nvSpPr>
        <p:spPr>
          <a:xfrm>
            <a:off x="1100366" y="979714"/>
            <a:ext cx="10695399" cy="574901"/>
          </a:xfrm>
          <a:prstGeom prst="rect">
            <a:avLst/>
          </a:prstGeom>
          <a:noFill/>
        </p:spPr>
        <p:txBody>
          <a:bodyPr wrap="square" rtlCol="0">
            <a:spAutoFit/>
          </a:bodyPr>
          <a:lstStyle/>
          <a:p>
            <a:pPr>
              <a:lnSpc>
                <a:spcPct val="150000"/>
              </a:lnSpc>
            </a:pPr>
            <a:r>
              <a:rPr lang="en-IN" sz="2400" b="1" dirty="0"/>
              <a:t>Counting Words:</a:t>
            </a:r>
          </a:p>
        </p:txBody>
      </p:sp>
      <p:pic>
        <p:nvPicPr>
          <p:cNvPr id="4" name="Picture 3">
            <a:extLst>
              <a:ext uri="{FF2B5EF4-FFF2-40B4-BE49-F238E27FC236}">
                <a16:creationId xmlns:a16="http://schemas.microsoft.com/office/drawing/2014/main" id="{ACA364DC-9ED7-885A-4EAB-36BBE4AF8AEC}"/>
              </a:ext>
            </a:extLst>
          </p:cNvPr>
          <p:cNvPicPr>
            <a:picLocks noChangeAspect="1"/>
          </p:cNvPicPr>
          <p:nvPr/>
        </p:nvPicPr>
        <p:blipFill>
          <a:blip r:embed="rId2"/>
          <a:stretch>
            <a:fillRect/>
          </a:stretch>
        </p:blipFill>
        <p:spPr>
          <a:xfrm>
            <a:off x="7626413" y="2704996"/>
            <a:ext cx="3882528" cy="824475"/>
          </a:xfrm>
          <a:prstGeom prst="rect">
            <a:avLst/>
          </a:prstGeom>
        </p:spPr>
      </p:pic>
      <p:pic>
        <p:nvPicPr>
          <p:cNvPr id="7" name="Picture 6">
            <a:extLst>
              <a:ext uri="{FF2B5EF4-FFF2-40B4-BE49-F238E27FC236}">
                <a16:creationId xmlns:a16="http://schemas.microsoft.com/office/drawing/2014/main" id="{4E4CDA65-1FB8-A9FA-88D2-A1957C07B787}"/>
              </a:ext>
            </a:extLst>
          </p:cNvPr>
          <p:cNvPicPr>
            <a:picLocks noChangeAspect="1"/>
          </p:cNvPicPr>
          <p:nvPr/>
        </p:nvPicPr>
        <p:blipFill>
          <a:blip r:embed="rId3"/>
          <a:stretch>
            <a:fillRect/>
          </a:stretch>
        </p:blipFill>
        <p:spPr>
          <a:xfrm>
            <a:off x="1233728" y="3892498"/>
            <a:ext cx="5747915" cy="1213758"/>
          </a:xfrm>
          <a:prstGeom prst="rect">
            <a:avLst/>
          </a:prstGeom>
        </p:spPr>
      </p:pic>
      <p:pic>
        <p:nvPicPr>
          <p:cNvPr id="10" name="Picture 9">
            <a:extLst>
              <a:ext uri="{FF2B5EF4-FFF2-40B4-BE49-F238E27FC236}">
                <a16:creationId xmlns:a16="http://schemas.microsoft.com/office/drawing/2014/main" id="{E373643C-6D91-1248-B708-7A31471EA597}"/>
              </a:ext>
            </a:extLst>
          </p:cNvPr>
          <p:cNvPicPr>
            <a:picLocks noChangeAspect="1"/>
          </p:cNvPicPr>
          <p:nvPr/>
        </p:nvPicPr>
        <p:blipFill>
          <a:blip r:embed="rId4"/>
          <a:stretch>
            <a:fillRect/>
          </a:stretch>
        </p:blipFill>
        <p:spPr>
          <a:xfrm>
            <a:off x="1233730" y="1768578"/>
            <a:ext cx="4852751" cy="1348656"/>
          </a:xfrm>
          <a:prstGeom prst="rect">
            <a:avLst/>
          </a:prstGeom>
        </p:spPr>
      </p:pic>
    </p:spTree>
    <p:extLst>
      <p:ext uri="{BB962C8B-B14F-4D97-AF65-F5344CB8AC3E}">
        <p14:creationId xmlns:p14="http://schemas.microsoft.com/office/powerpoint/2010/main" val="27921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37B33-B08C-E89E-92BD-05CEED058AEA}"/>
              </a:ext>
            </a:extLst>
          </p:cNvPr>
          <p:cNvSpPr txBox="1"/>
          <p:nvPr/>
        </p:nvSpPr>
        <p:spPr>
          <a:xfrm>
            <a:off x="1100366" y="979714"/>
            <a:ext cx="10695399" cy="574901"/>
          </a:xfrm>
          <a:prstGeom prst="rect">
            <a:avLst/>
          </a:prstGeom>
          <a:noFill/>
        </p:spPr>
        <p:txBody>
          <a:bodyPr wrap="square" rtlCol="0">
            <a:spAutoFit/>
          </a:bodyPr>
          <a:lstStyle/>
          <a:p>
            <a:pPr>
              <a:lnSpc>
                <a:spcPct val="150000"/>
              </a:lnSpc>
            </a:pPr>
            <a:r>
              <a:rPr lang="en-IN" sz="2400" b="1" dirty="0"/>
              <a:t>Counting Lines:</a:t>
            </a:r>
          </a:p>
        </p:txBody>
      </p:sp>
      <p:pic>
        <p:nvPicPr>
          <p:cNvPr id="5" name="Picture 4">
            <a:extLst>
              <a:ext uri="{FF2B5EF4-FFF2-40B4-BE49-F238E27FC236}">
                <a16:creationId xmlns:a16="http://schemas.microsoft.com/office/drawing/2014/main" id="{016CC15A-042D-C998-6FDF-203F7FA1608D}"/>
              </a:ext>
            </a:extLst>
          </p:cNvPr>
          <p:cNvPicPr>
            <a:picLocks noChangeAspect="1"/>
          </p:cNvPicPr>
          <p:nvPr/>
        </p:nvPicPr>
        <p:blipFill>
          <a:blip r:embed="rId2"/>
          <a:stretch>
            <a:fillRect/>
          </a:stretch>
        </p:blipFill>
        <p:spPr>
          <a:xfrm>
            <a:off x="1201583" y="1750442"/>
            <a:ext cx="5096475" cy="1389947"/>
          </a:xfrm>
          <a:prstGeom prst="rect">
            <a:avLst/>
          </a:prstGeom>
        </p:spPr>
      </p:pic>
      <p:pic>
        <p:nvPicPr>
          <p:cNvPr id="8" name="Picture 7">
            <a:extLst>
              <a:ext uri="{FF2B5EF4-FFF2-40B4-BE49-F238E27FC236}">
                <a16:creationId xmlns:a16="http://schemas.microsoft.com/office/drawing/2014/main" id="{F0EE9D69-14F8-D187-410E-CF8D0F99A62B}"/>
              </a:ext>
            </a:extLst>
          </p:cNvPr>
          <p:cNvPicPr>
            <a:picLocks noChangeAspect="1"/>
          </p:cNvPicPr>
          <p:nvPr/>
        </p:nvPicPr>
        <p:blipFill>
          <a:blip r:embed="rId3"/>
          <a:stretch>
            <a:fillRect/>
          </a:stretch>
        </p:blipFill>
        <p:spPr>
          <a:xfrm>
            <a:off x="7223932" y="3140389"/>
            <a:ext cx="3766485" cy="902925"/>
          </a:xfrm>
          <a:prstGeom prst="rect">
            <a:avLst/>
          </a:prstGeom>
        </p:spPr>
      </p:pic>
      <p:pic>
        <p:nvPicPr>
          <p:cNvPr id="11" name="Picture 10">
            <a:extLst>
              <a:ext uri="{FF2B5EF4-FFF2-40B4-BE49-F238E27FC236}">
                <a16:creationId xmlns:a16="http://schemas.microsoft.com/office/drawing/2014/main" id="{5243A020-C6DB-B158-1721-19F002589C07}"/>
              </a:ext>
            </a:extLst>
          </p:cNvPr>
          <p:cNvPicPr>
            <a:picLocks noChangeAspect="1"/>
          </p:cNvPicPr>
          <p:nvPr/>
        </p:nvPicPr>
        <p:blipFill>
          <a:blip r:embed="rId4"/>
          <a:stretch>
            <a:fillRect/>
          </a:stretch>
        </p:blipFill>
        <p:spPr>
          <a:xfrm>
            <a:off x="1201583" y="4155704"/>
            <a:ext cx="5668991" cy="1186858"/>
          </a:xfrm>
          <a:prstGeom prst="rect">
            <a:avLst/>
          </a:prstGeom>
        </p:spPr>
      </p:pic>
    </p:spTree>
    <p:extLst>
      <p:ext uri="{BB962C8B-B14F-4D97-AF65-F5344CB8AC3E}">
        <p14:creationId xmlns:p14="http://schemas.microsoft.com/office/powerpoint/2010/main" val="393919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37B33-B08C-E89E-92BD-05CEED058AEA}"/>
              </a:ext>
            </a:extLst>
          </p:cNvPr>
          <p:cNvSpPr txBox="1"/>
          <p:nvPr/>
        </p:nvSpPr>
        <p:spPr>
          <a:xfrm>
            <a:off x="1100366" y="876972"/>
            <a:ext cx="10695399" cy="574901"/>
          </a:xfrm>
          <a:prstGeom prst="rect">
            <a:avLst/>
          </a:prstGeom>
          <a:noFill/>
        </p:spPr>
        <p:txBody>
          <a:bodyPr wrap="square" rtlCol="0">
            <a:spAutoFit/>
          </a:bodyPr>
          <a:lstStyle/>
          <a:p>
            <a:pPr>
              <a:lnSpc>
                <a:spcPct val="150000"/>
              </a:lnSpc>
            </a:pPr>
            <a:r>
              <a:rPr lang="en-IN" sz="2400" b="1" dirty="0"/>
              <a:t>File Exists or Not:</a:t>
            </a:r>
          </a:p>
        </p:txBody>
      </p:sp>
      <p:pic>
        <p:nvPicPr>
          <p:cNvPr id="4" name="Picture 3">
            <a:extLst>
              <a:ext uri="{FF2B5EF4-FFF2-40B4-BE49-F238E27FC236}">
                <a16:creationId xmlns:a16="http://schemas.microsoft.com/office/drawing/2014/main" id="{5B59AEDA-DE35-88E6-5155-C728C3B8978C}"/>
              </a:ext>
            </a:extLst>
          </p:cNvPr>
          <p:cNvPicPr>
            <a:picLocks noChangeAspect="1"/>
          </p:cNvPicPr>
          <p:nvPr/>
        </p:nvPicPr>
        <p:blipFill>
          <a:blip r:embed="rId2"/>
          <a:stretch>
            <a:fillRect/>
          </a:stretch>
        </p:blipFill>
        <p:spPr>
          <a:xfrm>
            <a:off x="5345987" y="1545168"/>
            <a:ext cx="3972674" cy="1861435"/>
          </a:xfrm>
          <a:prstGeom prst="rect">
            <a:avLst/>
          </a:prstGeom>
        </p:spPr>
      </p:pic>
      <p:pic>
        <p:nvPicPr>
          <p:cNvPr id="7" name="Picture 6">
            <a:extLst>
              <a:ext uri="{FF2B5EF4-FFF2-40B4-BE49-F238E27FC236}">
                <a16:creationId xmlns:a16="http://schemas.microsoft.com/office/drawing/2014/main" id="{406407FF-5B2E-B334-1333-6B82F61480FA}"/>
              </a:ext>
            </a:extLst>
          </p:cNvPr>
          <p:cNvPicPr>
            <a:picLocks noChangeAspect="1"/>
          </p:cNvPicPr>
          <p:nvPr/>
        </p:nvPicPr>
        <p:blipFill>
          <a:blip r:embed="rId3"/>
          <a:stretch>
            <a:fillRect/>
          </a:stretch>
        </p:blipFill>
        <p:spPr>
          <a:xfrm>
            <a:off x="1197632" y="1554616"/>
            <a:ext cx="3312723" cy="1856688"/>
          </a:xfrm>
          <a:prstGeom prst="rect">
            <a:avLst/>
          </a:prstGeom>
        </p:spPr>
      </p:pic>
      <p:sp>
        <p:nvSpPr>
          <p:cNvPr id="9" name="TextBox 8">
            <a:extLst>
              <a:ext uri="{FF2B5EF4-FFF2-40B4-BE49-F238E27FC236}">
                <a16:creationId xmlns:a16="http://schemas.microsoft.com/office/drawing/2014/main" id="{B9533263-165A-8366-CB6E-988E14564544}"/>
              </a:ext>
            </a:extLst>
          </p:cNvPr>
          <p:cNvSpPr txBox="1"/>
          <p:nvPr/>
        </p:nvSpPr>
        <p:spPr>
          <a:xfrm>
            <a:off x="1100365" y="3391913"/>
            <a:ext cx="10695399" cy="574901"/>
          </a:xfrm>
          <a:prstGeom prst="rect">
            <a:avLst/>
          </a:prstGeom>
          <a:noFill/>
        </p:spPr>
        <p:txBody>
          <a:bodyPr wrap="square" rtlCol="0">
            <a:spAutoFit/>
          </a:bodyPr>
          <a:lstStyle/>
          <a:p>
            <a:pPr>
              <a:lnSpc>
                <a:spcPct val="150000"/>
              </a:lnSpc>
            </a:pPr>
            <a:r>
              <a:rPr lang="en-IN" sz="2400" b="1" dirty="0"/>
              <a:t>File Readable or Not:</a:t>
            </a:r>
          </a:p>
        </p:txBody>
      </p:sp>
      <p:pic>
        <p:nvPicPr>
          <p:cNvPr id="10" name="Picture 9">
            <a:extLst>
              <a:ext uri="{FF2B5EF4-FFF2-40B4-BE49-F238E27FC236}">
                <a16:creationId xmlns:a16="http://schemas.microsoft.com/office/drawing/2014/main" id="{AEFDFB87-DA99-3168-2E9B-245A232A4DE5}"/>
              </a:ext>
            </a:extLst>
          </p:cNvPr>
          <p:cNvPicPr>
            <a:picLocks noChangeAspect="1"/>
          </p:cNvPicPr>
          <p:nvPr/>
        </p:nvPicPr>
        <p:blipFill>
          <a:blip r:embed="rId4"/>
          <a:stretch>
            <a:fillRect/>
          </a:stretch>
        </p:blipFill>
        <p:spPr>
          <a:xfrm>
            <a:off x="1197632" y="4088627"/>
            <a:ext cx="3312723" cy="1609763"/>
          </a:xfrm>
          <a:prstGeom prst="rect">
            <a:avLst/>
          </a:prstGeom>
        </p:spPr>
      </p:pic>
      <p:pic>
        <p:nvPicPr>
          <p:cNvPr id="12" name="Picture 11">
            <a:extLst>
              <a:ext uri="{FF2B5EF4-FFF2-40B4-BE49-F238E27FC236}">
                <a16:creationId xmlns:a16="http://schemas.microsoft.com/office/drawing/2014/main" id="{E9860780-37B8-19FB-C4DF-20C61A00665C}"/>
              </a:ext>
            </a:extLst>
          </p:cNvPr>
          <p:cNvPicPr>
            <a:picLocks noChangeAspect="1"/>
          </p:cNvPicPr>
          <p:nvPr/>
        </p:nvPicPr>
        <p:blipFill>
          <a:blip r:embed="rId5"/>
          <a:stretch>
            <a:fillRect/>
          </a:stretch>
        </p:blipFill>
        <p:spPr>
          <a:xfrm>
            <a:off x="5345987" y="3976400"/>
            <a:ext cx="3972674" cy="1721990"/>
          </a:xfrm>
          <a:prstGeom prst="rect">
            <a:avLst/>
          </a:prstGeom>
        </p:spPr>
      </p:pic>
      <p:sp>
        <p:nvSpPr>
          <p:cNvPr id="13" name="Arrow: Right 12">
            <a:extLst>
              <a:ext uri="{FF2B5EF4-FFF2-40B4-BE49-F238E27FC236}">
                <a16:creationId xmlns:a16="http://schemas.microsoft.com/office/drawing/2014/main" id="{D3560CBB-F91F-5829-34AF-0245D57085DB}"/>
              </a:ext>
            </a:extLst>
          </p:cNvPr>
          <p:cNvSpPr/>
          <p:nvPr/>
        </p:nvSpPr>
        <p:spPr>
          <a:xfrm>
            <a:off x="4589123" y="2292888"/>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2ED214E6-93AC-B425-BFBA-FCEE93CF78A3}"/>
              </a:ext>
            </a:extLst>
          </p:cNvPr>
          <p:cNvSpPr/>
          <p:nvPr/>
        </p:nvSpPr>
        <p:spPr>
          <a:xfrm>
            <a:off x="4589123" y="4647323"/>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000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47963" y="1222623"/>
            <a:ext cx="6061753" cy="523220"/>
          </a:xfrm>
          <a:prstGeom prst="rect">
            <a:avLst/>
          </a:prstGeom>
          <a:noFill/>
        </p:spPr>
        <p:txBody>
          <a:bodyPr wrap="square" rtlCol="0">
            <a:spAutoFit/>
          </a:bodyPr>
          <a:lstStyle/>
          <a:p>
            <a:r>
              <a:rPr lang="en-IN" sz="2800" b="1" dirty="0"/>
              <a:t>Shell categories:</a:t>
            </a:r>
            <a:r>
              <a:rPr lang="en-IN" sz="2800" b="0" i="0" dirty="0">
                <a:solidFill>
                  <a:srgbClr val="273239"/>
                </a:solidFill>
                <a:effectLst/>
                <a:latin typeface="urw-din"/>
              </a:rPr>
              <a:t> </a:t>
            </a:r>
            <a:endParaRPr lang="en-IN" sz="2800" b="1" dirty="0"/>
          </a:p>
        </p:txBody>
      </p:sp>
      <p:sp>
        <p:nvSpPr>
          <p:cNvPr id="5" name="TextBox 4">
            <a:extLst>
              <a:ext uri="{FF2B5EF4-FFF2-40B4-BE49-F238E27FC236}">
                <a16:creationId xmlns:a16="http://schemas.microsoft.com/office/drawing/2014/main" id="{0C176079-EDA9-5A71-3AB7-8B8B88F1D90C}"/>
              </a:ext>
            </a:extLst>
          </p:cNvPr>
          <p:cNvSpPr txBox="1"/>
          <p:nvPr/>
        </p:nvSpPr>
        <p:spPr>
          <a:xfrm>
            <a:off x="1047963" y="2074615"/>
            <a:ext cx="10623480" cy="33636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Command Line Shell: </a:t>
            </a:r>
            <a:r>
              <a:rPr lang="en-US" dirty="0"/>
              <a:t>Shell can be accessed by the user using a command line interface. A special program called Terminal in Linux/macOS or Command Prompt in Windows OS is provided to type in human-readable commands such as “cat”, “ls” </a:t>
            </a:r>
            <a:r>
              <a:rPr lang="en-US" dirty="0" err="1"/>
              <a:t>etc</a:t>
            </a:r>
            <a:endParaRPr lang="en-US" dirty="0"/>
          </a:p>
          <a:p>
            <a:pPr>
              <a:lnSpc>
                <a:spcPct val="150000"/>
              </a:lnSpc>
            </a:pPr>
            <a:endParaRPr lang="en-US" b="1" dirty="0"/>
          </a:p>
          <a:p>
            <a:pPr marL="285750" indent="-285750">
              <a:lnSpc>
                <a:spcPct val="150000"/>
              </a:lnSpc>
              <a:buFont typeface="Arial" panose="020B0604020202020204" pitchFamily="34" charset="0"/>
              <a:buChar char="•"/>
            </a:pPr>
            <a:r>
              <a:rPr lang="en-US" b="1" dirty="0"/>
              <a:t>Graphical shell: </a:t>
            </a:r>
            <a:r>
              <a:rPr lang="en-US" dirty="0"/>
              <a:t>Graphical shells provide means for manipulating programs based on the graphical user interface (GUI), by allowing for operations such as opening, closing, moving, and resizing windows, as well as switching focus between windows.</a:t>
            </a: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36657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37B33-B08C-E89E-92BD-05CEED058AEA}"/>
              </a:ext>
            </a:extLst>
          </p:cNvPr>
          <p:cNvSpPr txBox="1"/>
          <p:nvPr/>
        </p:nvSpPr>
        <p:spPr>
          <a:xfrm>
            <a:off x="1100366" y="876972"/>
            <a:ext cx="10695399" cy="574901"/>
          </a:xfrm>
          <a:prstGeom prst="rect">
            <a:avLst/>
          </a:prstGeom>
          <a:noFill/>
        </p:spPr>
        <p:txBody>
          <a:bodyPr wrap="square" rtlCol="0">
            <a:spAutoFit/>
          </a:bodyPr>
          <a:lstStyle/>
          <a:p>
            <a:pPr>
              <a:lnSpc>
                <a:spcPct val="150000"/>
              </a:lnSpc>
            </a:pPr>
            <a:r>
              <a:rPr lang="en-IN" sz="2400" b="1" dirty="0"/>
              <a:t>File Writable or Not:</a:t>
            </a:r>
          </a:p>
        </p:txBody>
      </p:sp>
      <p:sp>
        <p:nvSpPr>
          <p:cNvPr id="9" name="TextBox 8">
            <a:extLst>
              <a:ext uri="{FF2B5EF4-FFF2-40B4-BE49-F238E27FC236}">
                <a16:creationId xmlns:a16="http://schemas.microsoft.com/office/drawing/2014/main" id="{B9533263-165A-8366-CB6E-988E14564544}"/>
              </a:ext>
            </a:extLst>
          </p:cNvPr>
          <p:cNvSpPr txBox="1"/>
          <p:nvPr/>
        </p:nvSpPr>
        <p:spPr>
          <a:xfrm>
            <a:off x="1100365" y="3391913"/>
            <a:ext cx="10695399" cy="574901"/>
          </a:xfrm>
          <a:prstGeom prst="rect">
            <a:avLst/>
          </a:prstGeom>
          <a:noFill/>
        </p:spPr>
        <p:txBody>
          <a:bodyPr wrap="square" rtlCol="0">
            <a:spAutoFit/>
          </a:bodyPr>
          <a:lstStyle/>
          <a:p>
            <a:pPr>
              <a:lnSpc>
                <a:spcPct val="150000"/>
              </a:lnSpc>
            </a:pPr>
            <a:r>
              <a:rPr lang="en-IN" sz="2400" b="1" dirty="0"/>
              <a:t>File Directory or Not:</a:t>
            </a:r>
          </a:p>
        </p:txBody>
      </p:sp>
      <p:pic>
        <p:nvPicPr>
          <p:cNvPr id="5" name="Picture 4">
            <a:extLst>
              <a:ext uri="{FF2B5EF4-FFF2-40B4-BE49-F238E27FC236}">
                <a16:creationId xmlns:a16="http://schemas.microsoft.com/office/drawing/2014/main" id="{9D26DF37-DA31-7DE2-7AAF-3720ED3ECE65}"/>
              </a:ext>
            </a:extLst>
          </p:cNvPr>
          <p:cNvPicPr>
            <a:picLocks noChangeAspect="1"/>
          </p:cNvPicPr>
          <p:nvPr/>
        </p:nvPicPr>
        <p:blipFill>
          <a:blip r:embed="rId2"/>
          <a:stretch>
            <a:fillRect/>
          </a:stretch>
        </p:blipFill>
        <p:spPr>
          <a:xfrm>
            <a:off x="1219498" y="1574165"/>
            <a:ext cx="3321679" cy="1762902"/>
          </a:xfrm>
          <a:prstGeom prst="rect">
            <a:avLst/>
          </a:prstGeom>
        </p:spPr>
      </p:pic>
      <p:pic>
        <p:nvPicPr>
          <p:cNvPr id="8" name="Picture 7">
            <a:extLst>
              <a:ext uri="{FF2B5EF4-FFF2-40B4-BE49-F238E27FC236}">
                <a16:creationId xmlns:a16="http://schemas.microsoft.com/office/drawing/2014/main" id="{8C517370-61F7-F4B2-8626-C145A40CBBA1}"/>
              </a:ext>
            </a:extLst>
          </p:cNvPr>
          <p:cNvPicPr>
            <a:picLocks noChangeAspect="1"/>
          </p:cNvPicPr>
          <p:nvPr/>
        </p:nvPicPr>
        <p:blipFill>
          <a:blip r:embed="rId3"/>
          <a:stretch>
            <a:fillRect/>
          </a:stretch>
        </p:blipFill>
        <p:spPr>
          <a:xfrm>
            <a:off x="5649855" y="1581524"/>
            <a:ext cx="4001940" cy="1782966"/>
          </a:xfrm>
          <a:prstGeom prst="rect">
            <a:avLst/>
          </a:prstGeom>
        </p:spPr>
      </p:pic>
      <p:pic>
        <p:nvPicPr>
          <p:cNvPr id="13" name="Picture 12">
            <a:extLst>
              <a:ext uri="{FF2B5EF4-FFF2-40B4-BE49-F238E27FC236}">
                <a16:creationId xmlns:a16="http://schemas.microsoft.com/office/drawing/2014/main" id="{320BF280-9BC9-E1AF-B2E9-F5A9BF979DAC}"/>
              </a:ext>
            </a:extLst>
          </p:cNvPr>
          <p:cNvPicPr>
            <a:picLocks noChangeAspect="1"/>
          </p:cNvPicPr>
          <p:nvPr/>
        </p:nvPicPr>
        <p:blipFill>
          <a:blip r:embed="rId4"/>
          <a:stretch>
            <a:fillRect/>
          </a:stretch>
        </p:blipFill>
        <p:spPr>
          <a:xfrm>
            <a:off x="1280333" y="4175303"/>
            <a:ext cx="3260844" cy="1731551"/>
          </a:xfrm>
          <a:prstGeom prst="rect">
            <a:avLst/>
          </a:prstGeom>
        </p:spPr>
      </p:pic>
      <p:pic>
        <p:nvPicPr>
          <p:cNvPr id="15" name="Picture 14">
            <a:extLst>
              <a:ext uri="{FF2B5EF4-FFF2-40B4-BE49-F238E27FC236}">
                <a16:creationId xmlns:a16="http://schemas.microsoft.com/office/drawing/2014/main" id="{6E5E0E81-C2C5-7BBD-8C62-65041CE00055}"/>
              </a:ext>
            </a:extLst>
          </p:cNvPr>
          <p:cNvPicPr>
            <a:picLocks noChangeAspect="1"/>
          </p:cNvPicPr>
          <p:nvPr/>
        </p:nvPicPr>
        <p:blipFill>
          <a:blip r:embed="rId5"/>
          <a:stretch>
            <a:fillRect/>
          </a:stretch>
        </p:blipFill>
        <p:spPr>
          <a:xfrm>
            <a:off x="5649855" y="4175303"/>
            <a:ext cx="4001940" cy="1693128"/>
          </a:xfrm>
          <a:prstGeom prst="rect">
            <a:avLst/>
          </a:prstGeom>
        </p:spPr>
      </p:pic>
      <p:sp>
        <p:nvSpPr>
          <p:cNvPr id="16" name="Arrow: Right 15">
            <a:extLst>
              <a:ext uri="{FF2B5EF4-FFF2-40B4-BE49-F238E27FC236}">
                <a16:creationId xmlns:a16="http://schemas.microsoft.com/office/drawing/2014/main" id="{87006F79-C6E3-57A6-9FC8-0F18AD4A13E4}"/>
              </a:ext>
            </a:extLst>
          </p:cNvPr>
          <p:cNvSpPr/>
          <p:nvPr/>
        </p:nvSpPr>
        <p:spPr>
          <a:xfrm>
            <a:off x="4756468" y="2282935"/>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C2B0E402-ADEB-BA30-FC37-C525D4C5CB13}"/>
              </a:ext>
            </a:extLst>
          </p:cNvPr>
          <p:cNvSpPr/>
          <p:nvPr/>
        </p:nvSpPr>
        <p:spPr>
          <a:xfrm>
            <a:off x="4756468" y="4851006"/>
            <a:ext cx="678095" cy="38014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28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986316" y="782548"/>
            <a:ext cx="10695399" cy="2132635"/>
          </a:xfrm>
          <a:prstGeom prst="rect">
            <a:avLst/>
          </a:prstGeom>
          <a:noFill/>
        </p:spPr>
        <p:txBody>
          <a:bodyPr wrap="square" rtlCol="0">
            <a:spAutoFit/>
          </a:bodyPr>
          <a:lstStyle/>
          <a:p>
            <a:pPr>
              <a:lnSpc>
                <a:spcPct val="150000"/>
              </a:lnSpc>
            </a:pPr>
            <a:r>
              <a:rPr lang="en-IN" sz="2800" b="1" dirty="0"/>
              <a:t>Crontab: </a:t>
            </a:r>
            <a:r>
              <a:rPr lang="en-US" dirty="0"/>
              <a:t>Crontab stands for “</a:t>
            </a:r>
            <a:r>
              <a:rPr lang="en-US" dirty="0" err="1"/>
              <a:t>cron</a:t>
            </a:r>
            <a:r>
              <a:rPr lang="en-US" dirty="0"/>
              <a:t> table, ” because it uses the job scheduler </a:t>
            </a:r>
            <a:r>
              <a:rPr lang="en-US" dirty="0" err="1"/>
              <a:t>cron</a:t>
            </a:r>
            <a:r>
              <a:rPr lang="en-US" dirty="0"/>
              <a:t> to execute tasks; </a:t>
            </a:r>
            <a:r>
              <a:rPr lang="en-US" dirty="0" err="1"/>
              <a:t>cron</a:t>
            </a:r>
            <a:r>
              <a:rPr lang="en-US" dirty="0"/>
              <a:t> is named after “Chronos, ” the Greek word for time. </a:t>
            </a:r>
            <a:r>
              <a:rPr lang="en-US" dirty="0" err="1"/>
              <a:t>cron</a:t>
            </a:r>
            <a:r>
              <a:rPr lang="en-US" dirty="0"/>
              <a:t> is the system process that will automatically perform tasks for you according to a set schedule.</a:t>
            </a:r>
            <a:endParaRPr lang="en-IN" dirty="0"/>
          </a:p>
          <a:p>
            <a:pPr>
              <a:lnSpc>
                <a:spcPct val="150000"/>
              </a:lnSpc>
            </a:pPr>
            <a:endParaRPr lang="en-IN" sz="2800" b="1" dirty="0"/>
          </a:p>
        </p:txBody>
      </p:sp>
      <p:pic>
        <p:nvPicPr>
          <p:cNvPr id="8" name="Picture 7">
            <a:extLst>
              <a:ext uri="{FF2B5EF4-FFF2-40B4-BE49-F238E27FC236}">
                <a16:creationId xmlns:a16="http://schemas.microsoft.com/office/drawing/2014/main" id="{1159F9B8-A385-5610-6DD5-1E9400B2345C}"/>
              </a:ext>
            </a:extLst>
          </p:cNvPr>
          <p:cNvPicPr>
            <a:picLocks noChangeAspect="1"/>
          </p:cNvPicPr>
          <p:nvPr/>
        </p:nvPicPr>
        <p:blipFill rotWithShape="1">
          <a:blip r:embed="rId2">
            <a:extLst>
              <a:ext uri="{28A0092B-C50C-407E-A947-70E740481C1C}">
                <a14:useLocalDpi xmlns:a14="http://schemas.microsoft.com/office/drawing/2010/main" val="0"/>
              </a:ext>
            </a:extLst>
          </a:blip>
          <a:srcRect l="4290" t="14990" r="4920" b="19296"/>
          <a:stretch/>
        </p:blipFill>
        <p:spPr>
          <a:xfrm>
            <a:off x="2016302" y="2517168"/>
            <a:ext cx="8159395" cy="3421319"/>
          </a:xfrm>
          <a:prstGeom prst="rect">
            <a:avLst/>
          </a:prstGeom>
          <a:solidFill>
            <a:schemeClr val="accent1"/>
          </a:solidFill>
        </p:spPr>
      </p:pic>
    </p:spTree>
    <p:extLst>
      <p:ext uri="{BB962C8B-B14F-4D97-AF65-F5344CB8AC3E}">
        <p14:creationId xmlns:p14="http://schemas.microsoft.com/office/powerpoint/2010/main" val="142191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986316" y="782548"/>
            <a:ext cx="10695399" cy="494494"/>
          </a:xfrm>
          <a:prstGeom prst="rect">
            <a:avLst/>
          </a:prstGeom>
          <a:noFill/>
        </p:spPr>
        <p:txBody>
          <a:bodyPr wrap="square" rtlCol="0">
            <a:spAutoFit/>
          </a:bodyPr>
          <a:lstStyle/>
          <a:p>
            <a:pPr>
              <a:lnSpc>
                <a:spcPct val="150000"/>
              </a:lnSpc>
            </a:pPr>
            <a:r>
              <a:rPr lang="en-IN" sz="2000" b="1" dirty="0"/>
              <a:t>Crontab Examples:</a:t>
            </a:r>
          </a:p>
        </p:txBody>
      </p:sp>
      <p:pic>
        <p:nvPicPr>
          <p:cNvPr id="3" name="Picture 2">
            <a:extLst>
              <a:ext uri="{FF2B5EF4-FFF2-40B4-BE49-F238E27FC236}">
                <a16:creationId xmlns:a16="http://schemas.microsoft.com/office/drawing/2014/main" id="{CB470A1C-C72E-B079-EAEA-456136E36577}"/>
              </a:ext>
            </a:extLst>
          </p:cNvPr>
          <p:cNvPicPr>
            <a:picLocks noChangeAspect="1"/>
          </p:cNvPicPr>
          <p:nvPr/>
        </p:nvPicPr>
        <p:blipFill>
          <a:blip r:embed="rId2"/>
          <a:stretch>
            <a:fillRect/>
          </a:stretch>
        </p:blipFill>
        <p:spPr>
          <a:xfrm>
            <a:off x="1365830" y="1443774"/>
            <a:ext cx="9175456" cy="4529471"/>
          </a:xfrm>
          <a:prstGeom prst="rect">
            <a:avLst/>
          </a:prstGeom>
        </p:spPr>
      </p:pic>
    </p:spTree>
    <p:extLst>
      <p:ext uri="{BB962C8B-B14F-4D97-AF65-F5344CB8AC3E}">
        <p14:creationId xmlns:p14="http://schemas.microsoft.com/office/powerpoint/2010/main" val="22130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986316" y="782548"/>
            <a:ext cx="10695399" cy="494494"/>
          </a:xfrm>
          <a:prstGeom prst="rect">
            <a:avLst/>
          </a:prstGeom>
          <a:noFill/>
        </p:spPr>
        <p:txBody>
          <a:bodyPr wrap="square" rtlCol="0">
            <a:spAutoFit/>
          </a:bodyPr>
          <a:lstStyle/>
          <a:p>
            <a:pPr>
              <a:lnSpc>
                <a:spcPct val="150000"/>
              </a:lnSpc>
            </a:pPr>
            <a:r>
              <a:rPr lang="en-IN" sz="2000" b="1" dirty="0"/>
              <a:t>Crontab Examples:</a:t>
            </a:r>
          </a:p>
        </p:txBody>
      </p:sp>
      <p:pic>
        <p:nvPicPr>
          <p:cNvPr id="3" name="Picture 2">
            <a:extLst>
              <a:ext uri="{FF2B5EF4-FFF2-40B4-BE49-F238E27FC236}">
                <a16:creationId xmlns:a16="http://schemas.microsoft.com/office/drawing/2014/main" id="{CB470A1C-C72E-B079-EAEA-456136E36577}"/>
              </a:ext>
            </a:extLst>
          </p:cNvPr>
          <p:cNvPicPr>
            <a:picLocks noChangeAspect="1"/>
          </p:cNvPicPr>
          <p:nvPr/>
        </p:nvPicPr>
        <p:blipFill>
          <a:blip r:embed="rId2"/>
          <a:stretch>
            <a:fillRect/>
          </a:stretch>
        </p:blipFill>
        <p:spPr>
          <a:xfrm>
            <a:off x="1365830" y="1369509"/>
            <a:ext cx="9175456" cy="4529471"/>
          </a:xfrm>
          <a:prstGeom prst="rect">
            <a:avLst/>
          </a:prstGeom>
        </p:spPr>
      </p:pic>
      <p:pic>
        <p:nvPicPr>
          <p:cNvPr id="5" name="Picture 4">
            <a:extLst>
              <a:ext uri="{FF2B5EF4-FFF2-40B4-BE49-F238E27FC236}">
                <a16:creationId xmlns:a16="http://schemas.microsoft.com/office/drawing/2014/main" id="{80911D62-DB7D-8178-D139-9CFB9E77CE57}"/>
              </a:ext>
            </a:extLst>
          </p:cNvPr>
          <p:cNvPicPr>
            <a:picLocks noChangeAspect="1"/>
          </p:cNvPicPr>
          <p:nvPr/>
        </p:nvPicPr>
        <p:blipFill>
          <a:blip r:embed="rId3"/>
          <a:stretch>
            <a:fillRect/>
          </a:stretch>
        </p:blipFill>
        <p:spPr>
          <a:xfrm>
            <a:off x="1473709" y="1670445"/>
            <a:ext cx="8959698" cy="4405007"/>
          </a:xfrm>
          <a:prstGeom prst="rect">
            <a:avLst/>
          </a:prstGeom>
        </p:spPr>
      </p:pic>
    </p:spTree>
    <p:extLst>
      <p:ext uri="{BB962C8B-B14F-4D97-AF65-F5344CB8AC3E}">
        <p14:creationId xmlns:p14="http://schemas.microsoft.com/office/powerpoint/2010/main" val="132828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37B33-B08C-E89E-92BD-05CEED058AEA}"/>
              </a:ext>
            </a:extLst>
          </p:cNvPr>
          <p:cNvSpPr txBox="1"/>
          <p:nvPr/>
        </p:nvSpPr>
        <p:spPr>
          <a:xfrm>
            <a:off x="2559297" y="1945485"/>
            <a:ext cx="7745683" cy="2022670"/>
          </a:xfrm>
          <a:prstGeom prst="rect">
            <a:avLst/>
          </a:prstGeom>
          <a:noFill/>
        </p:spPr>
        <p:txBody>
          <a:bodyPr wrap="square" rtlCol="0">
            <a:spAutoFit/>
          </a:bodyPr>
          <a:lstStyle/>
          <a:p>
            <a:pPr>
              <a:lnSpc>
                <a:spcPct val="150000"/>
              </a:lnSpc>
            </a:pPr>
            <a:r>
              <a:rPr lang="en-IN" sz="9600" b="1" dirty="0"/>
              <a:t>Thank You</a:t>
            </a:r>
          </a:p>
        </p:txBody>
      </p:sp>
    </p:spTree>
    <p:extLst>
      <p:ext uri="{BB962C8B-B14F-4D97-AF65-F5344CB8AC3E}">
        <p14:creationId xmlns:p14="http://schemas.microsoft.com/office/powerpoint/2010/main" val="169456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47963" y="883576"/>
            <a:ext cx="8096037" cy="461665"/>
          </a:xfrm>
          <a:prstGeom prst="rect">
            <a:avLst/>
          </a:prstGeom>
          <a:noFill/>
        </p:spPr>
        <p:txBody>
          <a:bodyPr wrap="square" rtlCol="0">
            <a:spAutoFit/>
          </a:bodyPr>
          <a:lstStyle/>
          <a:p>
            <a:r>
              <a:rPr lang="en-IN" sz="2400" b="1" dirty="0"/>
              <a:t>Types of Shells available in Linux System:</a:t>
            </a:r>
          </a:p>
        </p:txBody>
      </p:sp>
      <p:sp>
        <p:nvSpPr>
          <p:cNvPr id="3" name="TextBox 2">
            <a:extLst>
              <a:ext uri="{FF2B5EF4-FFF2-40B4-BE49-F238E27FC236}">
                <a16:creationId xmlns:a16="http://schemas.microsoft.com/office/drawing/2014/main" id="{9EF08E21-D056-0602-67BA-E8CA43D8184C}"/>
              </a:ext>
            </a:extLst>
          </p:cNvPr>
          <p:cNvSpPr txBox="1"/>
          <p:nvPr/>
        </p:nvSpPr>
        <p:spPr>
          <a:xfrm>
            <a:off x="1047964" y="1345241"/>
            <a:ext cx="10284432" cy="9168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b="1" dirty="0" err="1"/>
              <a:t>Bourne</a:t>
            </a:r>
            <a:r>
              <a:rPr lang="en-IN" sz="2000" b="1" dirty="0"/>
              <a:t> Again Shell (BASH):</a:t>
            </a:r>
            <a:r>
              <a:rPr lang="en-IN" sz="2000" dirty="0"/>
              <a:t> </a:t>
            </a:r>
            <a:r>
              <a:rPr lang="en-US" dirty="0"/>
              <a:t>Developed at AT&amp;T Bell Labs by Steve </a:t>
            </a:r>
            <a:r>
              <a:rPr lang="en-US" dirty="0" err="1"/>
              <a:t>Bourne</a:t>
            </a:r>
            <a:r>
              <a:rPr lang="en-US" dirty="0"/>
              <a:t>, the </a:t>
            </a:r>
            <a:r>
              <a:rPr lang="en-US" dirty="0" err="1"/>
              <a:t>Bourne</a:t>
            </a:r>
            <a:r>
              <a:rPr lang="en-US" dirty="0"/>
              <a:t> shell is regarded as the first UNIX shell ever.</a:t>
            </a:r>
            <a:endParaRPr lang="en-US" sz="2000" dirty="0"/>
          </a:p>
        </p:txBody>
      </p:sp>
      <p:sp>
        <p:nvSpPr>
          <p:cNvPr id="6" name="TextBox 5">
            <a:extLst>
              <a:ext uri="{FF2B5EF4-FFF2-40B4-BE49-F238E27FC236}">
                <a16:creationId xmlns:a16="http://schemas.microsoft.com/office/drawing/2014/main" id="{C464A916-572C-BB62-7616-00D92A552CE8}"/>
              </a:ext>
            </a:extLst>
          </p:cNvPr>
          <p:cNvSpPr txBox="1"/>
          <p:nvPr/>
        </p:nvSpPr>
        <p:spPr>
          <a:xfrm>
            <a:off x="1397286" y="2262095"/>
            <a:ext cx="9935110" cy="870688"/>
          </a:xfrm>
          <a:prstGeom prst="rect">
            <a:avLst/>
          </a:prstGeom>
          <a:noFill/>
        </p:spPr>
        <p:txBody>
          <a:bodyPr wrap="square">
            <a:spAutoFit/>
          </a:bodyPr>
          <a:lstStyle/>
          <a:p>
            <a:pPr algn="just">
              <a:lnSpc>
                <a:spcPct val="150000"/>
              </a:lnSpc>
            </a:pPr>
            <a:r>
              <a:rPr lang="en-US" dirty="0"/>
              <a:t>The path name for the </a:t>
            </a:r>
            <a:r>
              <a:rPr lang="en-US" dirty="0" err="1"/>
              <a:t>Bourne</a:t>
            </a:r>
            <a:r>
              <a:rPr lang="en-US" dirty="0"/>
              <a:t> shell is /bin/sh. The Shell prompt is $ and execution on command sh.</a:t>
            </a:r>
            <a:endParaRPr lang="en-IN" dirty="0"/>
          </a:p>
        </p:txBody>
      </p:sp>
      <p:sp>
        <p:nvSpPr>
          <p:cNvPr id="8" name="TextBox 7">
            <a:extLst>
              <a:ext uri="{FF2B5EF4-FFF2-40B4-BE49-F238E27FC236}">
                <a16:creationId xmlns:a16="http://schemas.microsoft.com/office/drawing/2014/main" id="{264FEC06-B316-59CE-576E-77E47816CCDA}"/>
              </a:ext>
            </a:extLst>
          </p:cNvPr>
          <p:cNvSpPr txBox="1"/>
          <p:nvPr/>
        </p:nvSpPr>
        <p:spPr>
          <a:xfrm>
            <a:off x="1047964" y="3178949"/>
            <a:ext cx="10284432" cy="49526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b="1" dirty="0"/>
              <a:t>C Shell (CSH):</a:t>
            </a:r>
            <a:r>
              <a:rPr lang="en-IN" sz="2000" dirty="0"/>
              <a:t> </a:t>
            </a:r>
            <a:r>
              <a:rPr lang="en-US" dirty="0"/>
              <a:t>The C shell was created at the University of California by Bill Joy. </a:t>
            </a:r>
          </a:p>
        </p:txBody>
      </p:sp>
      <p:sp>
        <p:nvSpPr>
          <p:cNvPr id="10" name="TextBox 9">
            <a:extLst>
              <a:ext uri="{FF2B5EF4-FFF2-40B4-BE49-F238E27FC236}">
                <a16:creationId xmlns:a16="http://schemas.microsoft.com/office/drawing/2014/main" id="{B9F55066-23DF-62ED-08E3-77B1CD40A861}"/>
              </a:ext>
            </a:extLst>
          </p:cNvPr>
          <p:cNvSpPr txBox="1"/>
          <p:nvPr/>
        </p:nvSpPr>
        <p:spPr>
          <a:xfrm>
            <a:off x="1397286" y="3614293"/>
            <a:ext cx="9935110" cy="870688"/>
          </a:xfrm>
          <a:prstGeom prst="rect">
            <a:avLst/>
          </a:prstGeom>
          <a:noFill/>
        </p:spPr>
        <p:txBody>
          <a:bodyPr wrap="square">
            <a:spAutoFit/>
          </a:bodyPr>
          <a:lstStyle/>
          <a:p>
            <a:pPr algn="just">
              <a:lnSpc>
                <a:spcPct val="150000"/>
              </a:lnSpc>
            </a:pPr>
            <a:r>
              <a:rPr lang="en-US" dirty="0"/>
              <a:t>The path name for the C shell is /bin/</a:t>
            </a:r>
            <a:r>
              <a:rPr lang="en-US" dirty="0" err="1"/>
              <a:t>csh</a:t>
            </a:r>
            <a:r>
              <a:rPr lang="en-US" dirty="0"/>
              <a:t>. The Shell prompt is % and execution on command </a:t>
            </a:r>
            <a:r>
              <a:rPr lang="en-US" dirty="0" err="1"/>
              <a:t>csh</a:t>
            </a:r>
            <a:r>
              <a:rPr lang="en-US" dirty="0"/>
              <a:t>.</a:t>
            </a:r>
            <a:endParaRPr lang="en-IN" dirty="0"/>
          </a:p>
        </p:txBody>
      </p:sp>
      <p:sp>
        <p:nvSpPr>
          <p:cNvPr id="12" name="TextBox 11">
            <a:extLst>
              <a:ext uri="{FF2B5EF4-FFF2-40B4-BE49-F238E27FC236}">
                <a16:creationId xmlns:a16="http://schemas.microsoft.com/office/drawing/2014/main" id="{B9CDB955-AFAB-1E13-4D33-6DFEC4BE3168}"/>
              </a:ext>
            </a:extLst>
          </p:cNvPr>
          <p:cNvSpPr txBox="1"/>
          <p:nvPr/>
        </p:nvSpPr>
        <p:spPr>
          <a:xfrm>
            <a:off x="1047964" y="4484981"/>
            <a:ext cx="10284432" cy="174785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b="1" dirty="0"/>
              <a:t>Korn Shell (KSH):</a:t>
            </a:r>
            <a:r>
              <a:rPr lang="en-IN" sz="2000" dirty="0"/>
              <a:t> </a:t>
            </a:r>
            <a:r>
              <a:rPr lang="en-US" dirty="0"/>
              <a:t>The Korn shell was developed at AT&amp;T Bell Labs by David Korn, to improve the </a:t>
            </a:r>
            <a:r>
              <a:rPr lang="en-US" dirty="0" err="1"/>
              <a:t>Bourne</a:t>
            </a:r>
            <a:r>
              <a:rPr lang="en-US" dirty="0"/>
              <a:t> shell. The path name for the Korn shell is /bin/</a:t>
            </a:r>
            <a:r>
              <a:rPr lang="en-US" dirty="0" err="1"/>
              <a:t>ksh</a:t>
            </a:r>
            <a:r>
              <a:rPr lang="en-US" dirty="0"/>
              <a:t>. The Shell prompt is $ and execution on command </a:t>
            </a:r>
            <a:r>
              <a:rPr lang="en-US" dirty="0" err="1"/>
              <a:t>ksh</a:t>
            </a:r>
            <a:r>
              <a:rPr lang="en-US" dirty="0"/>
              <a:t>.</a:t>
            </a:r>
            <a:endParaRPr lang="en-IN" dirty="0"/>
          </a:p>
          <a:p>
            <a:pPr marL="342900" indent="-34290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2982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47963" y="1222623"/>
            <a:ext cx="6061753" cy="523220"/>
          </a:xfrm>
          <a:prstGeom prst="rect">
            <a:avLst/>
          </a:prstGeom>
          <a:noFill/>
        </p:spPr>
        <p:txBody>
          <a:bodyPr wrap="square" rtlCol="0">
            <a:spAutoFit/>
          </a:bodyPr>
          <a:lstStyle/>
          <a:p>
            <a:r>
              <a:rPr lang="en-IN" sz="2800" b="1" dirty="0"/>
              <a:t>What is Shell Scripting?</a:t>
            </a:r>
          </a:p>
        </p:txBody>
      </p:sp>
      <p:sp>
        <p:nvSpPr>
          <p:cNvPr id="3" name="TextBox 2">
            <a:extLst>
              <a:ext uri="{FF2B5EF4-FFF2-40B4-BE49-F238E27FC236}">
                <a16:creationId xmlns:a16="http://schemas.microsoft.com/office/drawing/2014/main" id="{E0CE51AE-76FF-0CD2-5176-64FF453EAC27}"/>
              </a:ext>
            </a:extLst>
          </p:cNvPr>
          <p:cNvSpPr txBox="1"/>
          <p:nvPr/>
        </p:nvSpPr>
        <p:spPr>
          <a:xfrm>
            <a:off x="1047963" y="1745843"/>
            <a:ext cx="8991600" cy="870688"/>
          </a:xfrm>
          <a:prstGeom prst="rect">
            <a:avLst/>
          </a:prstGeom>
          <a:noFill/>
        </p:spPr>
        <p:txBody>
          <a:bodyPr wrap="square" rtlCol="0">
            <a:spAutoFit/>
          </a:bodyPr>
          <a:lstStyle/>
          <a:p>
            <a:pPr>
              <a:lnSpc>
                <a:spcPct val="150000"/>
              </a:lnSpc>
            </a:pPr>
            <a:r>
              <a:rPr lang="en-US" dirty="0"/>
              <a:t>Shell scripts are a set of commands listed in the order of execution and it is a collection of Linux programs/commands</a:t>
            </a:r>
            <a:endParaRPr lang="en-IN" dirty="0"/>
          </a:p>
        </p:txBody>
      </p:sp>
      <p:sp>
        <p:nvSpPr>
          <p:cNvPr id="6" name="TextBox 5">
            <a:extLst>
              <a:ext uri="{FF2B5EF4-FFF2-40B4-BE49-F238E27FC236}">
                <a16:creationId xmlns:a16="http://schemas.microsoft.com/office/drawing/2014/main" id="{47E6ECDF-2459-7AD8-EC90-3217836016CD}"/>
              </a:ext>
            </a:extLst>
          </p:cNvPr>
          <p:cNvSpPr txBox="1"/>
          <p:nvPr/>
        </p:nvSpPr>
        <p:spPr>
          <a:xfrm>
            <a:off x="1047962" y="3110502"/>
            <a:ext cx="6061753" cy="523220"/>
          </a:xfrm>
          <a:prstGeom prst="rect">
            <a:avLst/>
          </a:prstGeom>
          <a:noFill/>
        </p:spPr>
        <p:txBody>
          <a:bodyPr wrap="square" rtlCol="0">
            <a:spAutoFit/>
          </a:bodyPr>
          <a:lstStyle/>
          <a:p>
            <a:r>
              <a:rPr lang="en-IN" sz="2800" b="1" dirty="0"/>
              <a:t>Advantages of Shell Scripting</a:t>
            </a:r>
          </a:p>
        </p:txBody>
      </p:sp>
      <p:sp>
        <p:nvSpPr>
          <p:cNvPr id="8" name="TextBox 7">
            <a:extLst>
              <a:ext uri="{FF2B5EF4-FFF2-40B4-BE49-F238E27FC236}">
                <a16:creationId xmlns:a16="http://schemas.microsoft.com/office/drawing/2014/main" id="{229BAE56-1B32-FA79-3B5E-F708109D36E1}"/>
              </a:ext>
            </a:extLst>
          </p:cNvPr>
          <p:cNvSpPr txBox="1"/>
          <p:nvPr/>
        </p:nvSpPr>
        <p:spPr>
          <a:xfrm>
            <a:off x="1047963" y="3747498"/>
            <a:ext cx="10253610" cy="21171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command and syntax are exactly the same as those directly entered in the command line, so programmers do not need to switch to entirely different syntax</a:t>
            </a:r>
          </a:p>
          <a:p>
            <a:pPr marL="285750" indent="-285750">
              <a:lnSpc>
                <a:spcPct val="150000"/>
              </a:lnSpc>
              <a:buFont typeface="Arial" panose="020B0604020202020204" pitchFamily="34" charset="0"/>
              <a:buChar char="•"/>
            </a:pPr>
            <a:r>
              <a:rPr lang="en-US" dirty="0"/>
              <a:t>Writing shell scripts are much quicker</a:t>
            </a:r>
          </a:p>
          <a:p>
            <a:pPr marL="285750" indent="-285750">
              <a:lnSpc>
                <a:spcPct val="150000"/>
              </a:lnSpc>
              <a:buFont typeface="Arial" panose="020B0604020202020204" pitchFamily="34" charset="0"/>
              <a:buChar char="•"/>
            </a:pPr>
            <a:r>
              <a:rPr lang="en-US" dirty="0"/>
              <a:t>Quick start</a:t>
            </a:r>
          </a:p>
          <a:p>
            <a:pPr marL="285750" indent="-285750">
              <a:lnSpc>
                <a:spcPct val="150000"/>
              </a:lnSpc>
              <a:buFont typeface="Arial" panose="020B0604020202020204" pitchFamily="34" charset="0"/>
              <a:buChar char="•"/>
            </a:pPr>
            <a:r>
              <a:rPr lang="en-US" dirty="0"/>
              <a:t>Interactive debugging</a:t>
            </a:r>
            <a:endParaRPr lang="en-IN" dirty="0"/>
          </a:p>
        </p:txBody>
      </p:sp>
    </p:spTree>
    <p:extLst>
      <p:ext uri="{BB962C8B-B14F-4D97-AF65-F5344CB8AC3E}">
        <p14:creationId xmlns:p14="http://schemas.microsoft.com/office/powerpoint/2010/main" val="31894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Basic Shell Script</a:t>
            </a:r>
          </a:p>
        </p:txBody>
      </p:sp>
      <p:pic>
        <p:nvPicPr>
          <p:cNvPr id="3" name="Picture 2">
            <a:extLst>
              <a:ext uri="{FF2B5EF4-FFF2-40B4-BE49-F238E27FC236}">
                <a16:creationId xmlns:a16="http://schemas.microsoft.com/office/drawing/2014/main" id="{C30DC101-2E02-B72E-AA7B-09E25D1D6874}"/>
              </a:ext>
            </a:extLst>
          </p:cNvPr>
          <p:cNvPicPr>
            <a:picLocks noChangeAspect="1"/>
          </p:cNvPicPr>
          <p:nvPr/>
        </p:nvPicPr>
        <p:blipFill>
          <a:blip r:embed="rId2"/>
          <a:stretch>
            <a:fillRect/>
          </a:stretch>
        </p:blipFill>
        <p:spPr>
          <a:xfrm>
            <a:off x="1145619" y="1671593"/>
            <a:ext cx="7155933" cy="1171206"/>
          </a:xfrm>
          <a:prstGeom prst="rect">
            <a:avLst/>
          </a:prstGeom>
        </p:spPr>
      </p:pic>
      <p:pic>
        <p:nvPicPr>
          <p:cNvPr id="7" name="Picture 6">
            <a:extLst>
              <a:ext uri="{FF2B5EF4-FFF2-40B4-BE49-F238E27FC236}">
                <a16:creationId xmlns:a16="http://schemas.microsoft.com/office/drawing/2014/main" id="{4F9DFDC8-A67C-0260-0787-57A552B6BA8A}"/>
              </a:ext>
            </a:extLst>
          </p:cNvPr>
          <p:cNvPicPr>
            <a:picLocks noChangeAspect="1"/>
          </p:cNvPicPr>
          <p:nvPr/>
        </p:nvPicPr>
        <p:blipFill>
          <a:blip r:embed="rId3"/>
          <a:stretch>
            <a:fillRect/>
          </a:stretch>
        </p:blipFill>
        <p:spPr>
          <a:xfrm>
            <a:off x="1145619" y="3274887"/>
            <a:ext cx="7155933" cy="1205908"/>
          </a:xfrm>
          <a:prstGeom prst="rect">
            <a:avLst/>
          </a:prstGeom>
        </p:spPr>
      </p:pic>
    </p:spTree>
    <p:extLst>
      <p:ext uri="{BB962C8B-B14F-4D97-AF65-F5344CB8AC3E}">
        <p14:creationId xmlns:p14="http://schemas.microsoft.com/office/powerpoint/2010/main" val="418784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System Defined Variables</a:t>
            </a:r>
          </a:p>
        </p:txBody>
      </p:sp>
      <p:pic>
        <p:nvPicPr>
          <p:cNvPr id="3" name="Picture 2">
            <a:extLst>
              <a:ext uri="{FF2B5EF4-FFF2-40B4-BE49-F238E27FC236}">
                <a16:creationId xmlns:a16="http://schemas.microsoft.com/office/drawing/2014/main" id="{9066E957-833F-D1E9-8DB6-7D0F0D20A13B}"/>
              </a:ext>
            </a:extLst>
          </p:cNvPr>
          <p:cNvPicPr>
            <a:picLocks noChangeAspect="1"/>
          </p:cNvPicPr>
          <p:nvPr/>
        </p:nvPicPr>
        <p:blipFill>
          <a:blip r:embed="rId2"/>
          <a:stretch>
            <a:fillRect/>
          </a:stretch>
        </p:blipFill>
        <p:spPr>
          <a:xfrm>
            <a:off x="2953716" y="1728688"/>
            <a:ext cx="6447137" cy="1711068"/>
          </a:xfrm>
          <a:prstGeom prst="rect">
            <a:avLst/>
          </a:prstGeom>
          <a:solidFill>
            <a:schemeClr val="tx2"/>
          </a:solidFill>
        </p:spPr>
      </p:pic>
      <p:pic>
        <p:nvPicPr>
          <p:cNvPr id="6" name="Picture 5">
            <a:extLst>
              <a:ext uri="{FF2B5EF4-FFF2-40B4-BE49-F238E27FC236}">
                <a16:creationId xmlns:a16="http://schemas.microsoft.com/office/drawing/2014/main" id="{FE85D703-AAD4-FBB3-DD83-DAFC31C6AC2D}"/>
              </a:ext>
            </a:extLst>
          </p:cNvPr>
          <p:cNvPicPr>
            <a:picLocks noChangeAspect="1"/>
          </p:cNvPicPr>
          <p:nvPr/>
        </p:nvPicPr>
        <p:blipFill>
          <a:blip r:embed="rId3"/>
          <a:stretch>
            <a:fillRect/>
          </a:stretch>
        </p:blipFill>
        <p:spPr>
          <a:xfrm>
            <a:off x="2953716" y="3700003"/>
            <a:ext cx="6447137" cy="1923649"/>
          </a:xfrm>
          <a:prstGeom prst="rect">
            <a:avLst/>
          </a:prstGeom>
        </p:spPr>
      </p:pic>
      <p:sp>
        <p:nvSpPr>
          <p:cNvPr id="9" name="Rectangle 8">
            <a:extLst>
              <a:ext uri="{FF2B5EF4-FFF2-40B4-BE49-F238E27FC236}">
                <a16:creationId xmlns:a16="http://schemas.microsoft.com/office/drawing/2014/main" id="{3FED91DD-EAB7-1315-F1E0-66C21BB76557}"/>
              </a:ext>
            </a:extLst>
          </p:cNvPr>
          <p:cNvSpPr/>
          <p:nvPr/>
        </p:nvSpPr>
        <p:spPr>
          <a:xfrm>
            <a:off x="2953716" y="2636520"/>
            <a:ext cx="383844" cy="1828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8209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Multi-line Print Statement</a:t>
            </a:r>
          </a:p>
        </p:txBody>
      </p:sp>
      <p:pic>
        <p:nvPicPr>
          <p:cNvPr id="5" name="Picture 4">
            <a:extLst>
              <a:ext uri="{FF2B5EF4-FFF2-40B4-BE49-F238E27FC236}">
                <a16:creationId xmlns:a16="http://schemas.microsoft.com/office/drawing/2014/main" id="{8D850696-2ED1-DB87-0735-D658B48B5025}"/>
              </a:ext>
            </a:extLst>
          </p:cNvPr>
          <p:cNvPicPr>
            <a:picLocks noChangeAspect="1"/>
          </p:cNvPicPr>
          <p:nvPr/>
        </p:nvPicPr>
        <p:blipFill rotWithShape="1">
          <a:blip r:embed="rId2"/>
          <a:srcRect l="21264"/>
          <a:stretch/>
        </p:blipFill>
        <p:spPr>
          <a:xfrm>
            <a:off x="2147299" y="1798546"/>
            <a:ext cx="7134926" cy="1839372"/>
          </a:xfrm>
          <a:prstGeom prst="rect">
            <a:avLst/>
          </a:prstGeom>
        </p:spPr>
      </p:pic>
      <p:pic>
        <p:nvPicPr>
          <p:cNvPr id="10" name="Picture 9">
            <a:extLst>
              <a:ext uri="{FF2B5EF4-FFF2-40B4-BE49-F238E27FC236}">
                <a16:creationId xmlns:a16="http://schemas.microsoft.com/office/drawing/2014/main" id="{A0066CAB-6904-30C5-7D57-7668088495BA}"/>
              </a:ext>
            </a:extLst>
          </p:cNvPr>
          <p:cNvPicPr>
            <a:picLocks noChangeAspect="1"/>
          </p:cNvPicPr>
          <p:nvPr/>
        </p:nvPicPr>
        <p:blipFill>
          <a:blip r:embed="rId3"/>
          <a:stretch>
            <a:fillRect/>
          </a:stretch>
        </p:blipFill>
        <p:spPr>
          <a:xfrm>
            <a:off x="3115865" y="3968023"/>
            <a:ext cx="6166360" cy="1366307"/>
          </a:xfrm>
          <a:prstGeom prst="rect">
            <a:avLst/>
          </a:prstGeom>
        </p:spPr>
      </p:pic>
    </p:spTree>
    <p:extLst>
      <p:ext uri="{BB962C8B-B14F-4D97-AF65-F5344CB8AC3E}">
        <p14:creationId xmlns:p14="http://schemas.microsoft.com/office/powerpoint/2010/main" val="119408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FDE99F-E0AB-6F06-E63D-797E300525D6}"/>
              </a:ext>
            </a:extLst>
          </p:cNvPr>
          <p:cNvSpPr txBox="1"/>
          <p:nvPr/>
        </p:nvSpPr>
        <p:spPr>
          <a:xfrm>
            <a:off x="1037689" y="945221"/>
            <a:ext cx="6061753" cy="523220"/>
          </a:xfrm>
          <a:prstGeom prst="rect">
            <a:avLst/>
          </a:prstGeom>
          <a:noFill/>
        </p:spPr>
        <p:txBody>
          <a:bodyPr wrap="square" rtlCol="0">
            <a:spAutoFit/>
          </a:bodyPr>
          <a:lstStyle/>
          <a:p>
            <a:r>
              <a:rPr lang="en-IN" sz="2800" b="1" dirty="0"/>
              <a:t>Tab Print Statement</a:t>
            </a:r>
          </a:p>
        </p:txBody>
      </p:sp>
      <p:pic>
        <p:nvPicPr>
          <p:cNvPr id="3" name="Picture 2">
            <a:extLst>
              <a:ext uri="{FF2B5EF4-FFF2-40B4-BE49-F238E27FC236}">
                <a16:creationId xmlns:a16="http://schemas.microsoft.com/office/drawing/2014/main" id="{D3A83BED-7DE5-9C09-0803-0AFCBA23C1CD}"/>
              </a:ext>
            </a:extLst>
          </p:cNvPr>
          <p:cNvPicPr>
            <a:picLocks noChangeAspect="1"/>
          </p:cNvPicPr>
          <p:nvPr/>
        </p:nvPicPr>
        <p:blipFill>
          <a:blip r:embed="rId2"/>
          <a:stretch>
            <a:fillRect/>
          </a:stretch>
        </p:blipFill>
        <p:spPr>
          <a:xfrm>
            <a:off x="2463550" y="1797114"/>
            <a:ext cx="7264899" cy="915264"/>
          </a:xfrm>
          <a:prstGeom prst="rect">
            <a:avLst/>
          </a:prstGeom>
        </p:spPr>
      </p:pic>
      <p:pic>
        <p:nvPicPr>
          <p:cNvPr id="7" name="Picture 6">
            <a:extLst>
              <a:ext uri="{FF2B5EF4-FFF2-40B4-BE49-F238E27FC236}">
                <a16:creationId xmlns:a16="http://schemas.microsoft.com/office/drawing/2014/main" id="{5D1F6F14-C748-998C-5AD8-F9F95A3FFD9A}"/>
              </a:ext>
            </a:extLst>
          </p:cNvPr>
          <p:cNvPicPr>
            <a:picLocks noChangeAspect="1"/>
          </p:cNvPicPr>
          <p:nvPr/>
        </p:nvPicPr>
        <p:blipFill>
          <a:blip r:embed="rId3"/>
          <a:stretch>
            <a:fillRect/>
          </a:stretch>
        </p:blipFill>
        <p:spPr>
          <a:xfrm>
            <a:off x="2463550" y="3269131"/>
            <a:ext cx="7301880" cy="1518625"/>
          </a:xfrm>
          <a:prstGeom prst="rect">
            <a:avLst/>
          </a:prstGeom>
        </p:spPr>
      </p:pic>
    </p:spTree>
    <p:extLst>
      <p:ext uri="{BB962C8B-B14F-4D97-AF65-F5344CB8AC3E}">
        <p14:creationId xmlns:p14="http://schemas.microsoft.com/office/powerpoint/2010/main" val="85364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
  <TotalTime>1308</TotalTime>
  <Words>867</Words>
  <Application>Microsoft Office PowerPoint</Application>
  <PresentationFormat>Widescreen</PresentationFormat>
  <Paragraphs>86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urw-din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satishmlg17@gmail.com</dc:creator>
  <cp:lastModifiedBy>satishmlg17@gmail.com</cp:lastModifiedBy>
  <cp:revision>26</cp:revision>
  <dcterms:created xsi:type="dcterms:W3CDTF">2022-09-16T04:49:35Z</dcterms:created>
  <dcterms:modified xsi:type="dcterms:W3CDTF">2022-09-20T11:03:41Z</dcterms:modified>
</cp:coreProperties>
</file>