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21599525" cy="327596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18">
          <p15:clr>
            <a:srgbClr val="A4A3A4"/>
          </p15:clr>
        </p15:guide>
        <p15:guide id="2" pos="67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618" y="-3250"/>
      </p:cViewPr>
      <p:guideLst>
        <p:guide orient="horz" pos="10318"/>
        <p:guide pos="6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685800"/>
            <a:ext cx="2260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619965" y="5361362"/>
            <a:ext cx="18359596" cy="11405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73"/>
              <a:buFont typeface="Calibri"/>
              <a:buNone/>
              <a:defRPr sz="1417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699941" y="17206402"/>
            <a:ext cx="16199644" cy="790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lvl="1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None/>
              <a:defRPr sz="4724"/>
            </a:lvl2pPr>
            <a:lvl3pPr lvl="2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lvl="3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4pPr>
            <a:lvl5pPr lvl="4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5pPr>
            <a:lvl6pPr lvl="5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6pPr>
            <a:lvl7pPr lvl="6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7pPr>
            <a:lvl8pPr lvl="7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8pPr>
            <a:lvl9pPr lvl="8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406914" y="9798794"/>
            <a:ext cx="20785697" cy="18629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3904716" y="13296594"/>
            <a:ext cx="27762289" cy="4657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-5545077" y="8774193"/>
            <a:ext cx="27762289" cy="1370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1484968" y="8720740"/>
            <a:ext cx="18629590" cy="20785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473719" y="8167172"/>
            <a:ext cx="18629590" cy="1362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73"/>
              <a:buFont typeface="Calibri"/>
              <a:buNone/>
              <a:defRPr sz="1417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473719" y="21923192"/>
            <a:ext cx="18629590" cy="7166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4724"/>
              <a:buNone/>
              <a:defRPr sz="472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4252"/>
              <a:buNone/>
              <a:defRPr sz="4252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484967" y="8720740"/>
            <a:ext cx="9179798" cy="20785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10934760" y="8720740"/>
            <a:ext cx="9179798" cy="20785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1487781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1487783" y="8030666"/>
            <a:ext cx="9137610" cy="3935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1pPr>
            <a:lvl2pPr marL="914400" lvl="1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None/>
              <a:defRPr sz="4724" b="1"/>
            </a:lvl2pPr>
            <a:lvl3pPr marL="1371600" lvl="2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 b="1"/>
            </a:lvl3pPr>
            <a:lvl4pPr marL="1828800" lvl="3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4pPr>
            <a:lvl5pPr marL="2286000" lvl="4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5pPr>
            <a:lvl6pPr marL="2743200" lvl="5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6pPr>
            <a:lvl7pPr marL="3200400" lvl="6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7pPr>
            <a:lvl8pPr marL="3657600" lvl="7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8pPr>
            <a:lvl9pPr marL="4114800" lvl="8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1487783" y="11966372"/>
            <a:ext cx="9137610" cy="17600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10934761" y="8030666"/>
            <a:ext cx="9182611" cy="3935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1pPr>
            <a:lvl2pPr marL="914400" lvl="1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None/>
              <a:defRPr sz="4724" b="1"/>
            </a:lvl2pPr>
            <a:lvl3pPr marL="1371600" lvl="2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 b="1"/>
            </a:lvl3pPr>
            <a:lvl4pPr marL="1828800" lvl="3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4pPr>
            <a:lvl5pPr marL="2286000" lvl="4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5pPr>
            <a:lvl6pPr marL="2743200" lvl="5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6pPr>
            <a:lvl7pPr marL="3200400" lvl="6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7pPr>
            <a:lvl8pPr marL="3657600" lvl="7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8pPr>
            <a:lvl9pPr marL="4114800" lvl="8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10934761" y="11966372"/>
            <a:ext cx="9182611" cy="17600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59"/>
              <a:buFont typeface="Calibri"/>
              <a:buNone/>
              <a:defRPr sz="755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9182611" y="4716790"/>
            <a:ext cx="10934760" cy="23280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708596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Char char="•"/>
              <a:defRPr sz="7558"/>
            </a:lvl1pPr>
            <a:lvl2pPr marL="914400" lvl="1" indent="-648589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6614"/>
              <a:buChar char="•"/>
              <a:defRPr sz="6614"/>
            </a:lvl2pPr>
            <a:lvl3pPr marL="1371600" lvl="2" indent="-588581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5669"/>
              <a:buChar char="•"/>
              <a:defRPr sz="5669"/>
            </a:lvl3pPr>
            <a:lvl4pPr marL="1828800" lvl="3" indent="-528574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4pPr>
            <a:lvl5pPr marL="2286000" lvl="4" indent="-528573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5pPr>
            <a:lvl6pPr marL="2743200" lvl="5" indent="-528573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6pPr>
            <a:lvl7pPr marL="3200400" lvl="6" indent="-528573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7pPr>
            <a:lvl8pPr marL="3657600" lvl="7" indent="-528573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8pPr>
            <a:lvl9pPr marL="4114800" lvl="8" indent="-528573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1487781" y="9827895"/>
            <a:ext cx="6966409" cy="18207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1pPr>
            <a:lvl2pPr marL="914400" lvl="1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/>
            </a:lvl2pPr>
            <a:lvl3pPr marL="1371600" lvl="2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835"/>
              <a:buNone/>
              <a:defRPr sz="2835"/>
            </a:lvl3pPr>
            <a:lvl4pPr marL="1828800" lvl="3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4pPr>
            <a:lvl5pPr marL="2286000" lvl="4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5pPr>
            <a:lvl6pPr marL="2743200" lvl="5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6pPr>
            <a:lvl7pPr marL="3200400" lvl="6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7pPr>
            <a:lvl8pPr marL="3657600" lvl="7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8pPr>
            <a:lvl9pPr marL="4114800" lvl="8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59"/>
              <a:buFont typeface="Calibri"/>
              <a:buNone/>
              <a:defRPr sz="755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9182611" y="4716790"/>
            <a:ext cx="10934760" cy="2328058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487781" y="9827895"/>
            <a:ext cx="6966409" cy="18207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1pPr>
            <a:lvl2pPr marL="914400" lvl="1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/>
            </a:lvl2pPr>
            <a:lvl3pPr marL="1371600" lvl="2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835"/>
              <a:buNone/>
              <a:defRPr sz="2835"/>
            </a:lvl3pPr>
            <a:lvl4pPr marL="1828800" lvl="3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4pPr>
            <a:lvl5pPr marL="2286000" lvl="4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5pPr>
            <a:lvl6pPr marL="2743200" lvl="5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6pPr>
            <a:lvl7pPr marL="3200400" lvl="6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7pPr>
            <a:lvl8pPr marL="3657600" lvl="7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8pPr>
            <a:lvl9pPr marL="4114800" lvl="8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94"/>
              <a:buFont typeface="Calibri"/>
              <a:buNone/>
              <a:defRPr sz="103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84968" y="8720740"/>
            <a:ext cx="18629590" cy="20785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648589" algn="l" rtl="0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6614"/>
              <a:buFont typeface="Arial"/>
              <a:buChar char="•"/>
              <a:defRPr sz="66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88581" algn="l" rtl="0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sz="5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28574" algn="l" rtl="0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Font typeface="Arial"/>
              <a:buChar char="•"/>
              <a:defRPr sz="472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98602" algn="l" rtl="0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sz="42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98601" algn="l" rtl="0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sz="42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98601" algn="l" rtl="0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sz="42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98601" algn="l" rtl="0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sz="42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98601" algn="l" rtl="0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sz="42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98602" algn="l" rtl="0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sz="42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35"/>
              <a:buFont typeface="Arial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paperpile.com/b/DXUFhX/WVJD" TargetMode="External"/><Relationship Id="rId13" Type="http://schemas.openxmlformats.org/officeDocument/2006/relationships/image" Target="../media/image4.jpeg"/><Relationship Id="rId3" Type="http://schemas.openxmlformats.org/officeDocument/2006/relationships/hyperlink" Target="http://paperpile.com/b/DXUFhX/4jtK" TargetMode="External"/><Relationship Id="rId7" Type="http://schemas.openxmlformats.org/officeDocument/2006/relationships/hyperlink" Target="http://dx.doi.org/10.1242/jeb.246696" TargetMode="Externa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paperpile.com/b/DXUFhX/UvjR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://paperpile.com/b/DXUFhX/lj3A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://paperpile.com/b/DXUFhX/YGJW" TargetMode="External"/><Relationship Id="rId9" Type="http://schemas.openxmlformats.org/officeDocument/2006/relationships/hyperlink" Target="http://dx.doi.org/10.3390/s2404126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0227" y="2613786"/>
            <a:ext cx="21571500" cy="6074700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91"/>
              <a:buFont typeface="Arial"/>
              <a:buNone/>
            </a:pPr>
            <a:endParaRPr sz="179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42225" y="8601889"/>
            <a:ext cx="21599400" cy="5796000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91"/>
              <a:buFont typeface="Arial"/>
              <a:buNone/>
            </a:pPr>
            <a:endParaRPr sz="179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29314" y="14363897"/>
            <a:ext cx="21709800" cy="6284100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0"/>
              <a:buFont typeface="Arial"/>
              <a:buNone/>
            </a:pPr>
            <a:endParaRPr sz="199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-3" y="20603650"/>
            <a:ext cx="21684900" cy="5352600"/>
          </a:xfrm>
          <a:prstGeom prst="rect">
            <a:avLst/>
          </a:prstGeom>
          <a:solidFill>
            <a:srgbClr val="FCDC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91"/>
              <a:buFont typeface="Arial"/>
              <a:buNone/>
            </a:pPr>
            <a:endParaRPr sz="179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33974" y="25982072"/>
            <a:ext cx="21669900" cy="5578800"/>
          </a:xfrm>
          <a:prstGeom prst="rect">
            <a:avLst/>
          </a:prstGeom>
          <a:solidFill>
            <a:srgbClr val="D7F5C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91"/>
              <a:buFont typeface="Arial"/>
              <a:buNone/>
            </a:pPr>
            <a:endParaRPr sz="179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2339613" y="3013528"/>
            <a:ext cx="4258500" cy="5514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87"/>
              <a:buFont typeface="Arial"/>
              <a:buNone/>
            </a:pPr>
            <a:r>
              <a:rPr lang="en-US" sz="2787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787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73195" y="1158185"/>
            <a:ext cx="21568500" cy="1502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91"/>
              <a:buFont typeface="Arial"/>
              <a:buNone/>
            </a:pPr>
            <a:endParaRPr sz="179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2550783" y="14808607"/>
            <a:ext cx="2454900" cy="5514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87"/>
              <a:buFont typeface="Arial"/>
              <a:buNone/>
            </a:pPr>
            <a:r>
              <a:rPr lang="en-US" sz="2787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787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1934755" y="20914470"/>
            <a:ext cx="7716300" cy="5514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87"/>
              <a:buFont typeface="Arial"/>
              <a:buNone/>
            </a:pPr>
            <a:r>
              <a:rPr lang="en-US" sz="2787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 AND CONCLUSION</a:t>
            </a:r>
            <a:endParaRPr sz="2787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2376024" y="26412831"/>
            <a:ext cx="3947400" cy="5514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87"/>
              <a:buFont typeface="Arial"/>
              <a:buNone/>
            </a:pPr>
            <a:r>
              <a:rPr lang="en-US" sz="2787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BIBLIOGRAPHY</a:t>
            </a:r>
            <a:endParaRPr sz="2787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150600" y="1189900"/>
            <a:ext cx="21139200" cy="45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83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Optimizing Animal sounds Classification Accuracy across different forest areas using Support vector classifier(SVC) over Logistic regression.</a:t>
            </a:r>
            <a:endParaRPr sz="3583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583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583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583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583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583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3"/>
              <a:buFont typeface="Arial"/>
              <a:buNone/>
            </a:pPr>
            <a:endParaRPr sz="3583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2045437" y="8855366"/>
            <a:ext cx="6771000" cy="5514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87"/>
              <a:buFont typeface="Arial"/>
              <a:buNone/>
            </a:pPr>
            <a:r>
              <a:rPr lang="en-US" sz="2787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MATERIALS AND METHODS</a:t>
            </a:r>
            <a:endParaRPr sz="2787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11267308" y="99438"/>
            <a:ext cx="8384700" cy="8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8"/>
              <a:buFont typeface="Arial"/>
              <a:buNone/>
            </a:pPr>
            <a:r>
              <a:rPr lang="en-US" sz="2488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Ms. Poorani.S            </a:t>
            </a:r>
            <a:endParaRPr sz="2488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8"/>
              <a:buFont typeface="Arial"/>
              <a:buNone/>
            </a:pPr>
            <a:r>
              <a:rPr lang="en-US" sz="2488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Guided by Dr. Mary Valantina. G</a:t>
            </a:r>
            <a:endParaRPr sz="2488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178622" y="2967534"/>
            <a:ext cx="14171400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1254" marR="0" lvl="0" indent="-20225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9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1254" marR="0" lvl="0" indent="-34125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aim of this study is to Comparative Assessment of Predicting Flight Delays: Random Forest Algorithm versus Linear Regression in the Machine Learning Domain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1254" marR="0" lvl="0" indent="-34125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importance for this topic is to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and optimize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Flight Delays Prediction using Random Forest Algorithm versus Linear Regression in the Machine Learning Domain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  <a:p>
            <a:pPr marL="341254" marR="0" lvl="0" indent="-34125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lang="en-US"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1254" marR="0" lvl="0" indent="-34125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applications are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AirLine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operational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Arrival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delay,Customer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Statisfaction,Travel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Planning,Time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Management,Financial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Planing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1254" marR="0" lvl="0" indent="-34125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research study , Random Forest algorithm is compared with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Regression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algorithm to enhance accuracy.</a:t>
            </a: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1254" marR="0" lvl="0" indent="-34125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⮚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accuracy of Random Forest algorithm is more when compared to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Regression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algorithm.</a:t>
            </a: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426597" y="9609164"/>
            <a:ext cx="120786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0"/>
              <a:buFont typeface="Arial"/>
              <a:buNone/>
            </a:pPr>
            <a:endParaRPr sz="199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365947" y="15480531"/>
            <a:ext cx="21139200" cy="28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0"/>
              <a:buFont typeface="Arial"/>
              <a:buNone/>
            </a:pPr>
            <a:r>
              <a:rPr lang="en-US" sz="199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1254" marR="0" lvl="0" indent="-2148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0"/>
              <a:buFont typeface="Noto Sans Symbols"/>
              <a:buNone/>
            </a:pPr>
            <a:endParaRPr sz="199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1254" marR="0" lvl="0" indent="-2148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0"/>
              <a:buFont typeface="Noto Sans Symbols"/>
              <a:buNone/>
            </a:pPr>
            <a:endParaRPr sz="199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1254" marR="0" lvl="0" indent="-2148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0"/>
              <a:buFont typeface="Noto Sans Symbols"/>
              <a:buNone/>
            </a:pPr>
            <a:endParaRPr sz="199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1254" marR="0" lvl="0" indent="-2148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0"/>
              <a:buFont typeface="Noto Sans Symbols"/>
              <a:buNone/>
            </a:pPr>
            <a:endParaRPr sz="199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1254" marR="0" lvl="0" indent="-2148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0"/>
              <a:buFont typeface="Noto Sans Symbols"/>
              <a:buNone/>
            </a:pPr>
            <a:endParaRPr sz="199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1254" marR="0" lvl="0" indent="-2148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0"/>
              <a:buFont typeface="Noto Sans Symbols"/>
              <a:buNone/>
            </a:pPr>
            <a:endParaRPr sz="199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1254" marR="0" lvl="0" indent="-2148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0"/>
              <a:buFont typeface="Noto Sans Symbols"/>
              <a:buNone/>
            </a:pPr>
            <a:endParaRPr sz="199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1254" marR="0" lvl="0" indent="-2148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0"/>
              <a:buFont typeface="Noto Sans Symbols"/>
              <a:buNone/>
            </a:pPr>
            <a:endParaRPr sz="199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610161" y="21807492"/>
            <a:ext cx="20489100" cy="412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1254" marR="0" lvl="0" indent="-34125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 T-test Statistical analysis, the significance value of  p=0.001 (independent sample T - test p&lt;0.05) is obtained and shows that there is a statistical significant difference between the group 1 and group 2.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1254" marR="0" lvl="0" indent="-20225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9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1254" marR="0" lvl="0" indent="-34125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, the accuracy of the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classifier (SVC)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8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0 % and it is better than the other algorithm.   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classifier (SVC)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-      80.90%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Logistic regression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-   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72.90%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1254" marR="0" lvl="0" indent="-34125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the work , it is concluded that the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Random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Forst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attains the high accuracy when comparing with other Machine Learning Algorithm in </a:t>
            </a: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flight delay.</a:t>
            </a:r>
            <a:endParaRPr sz="2189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1254" marR="0" lvl="0" indent="-20225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9"/>
              <a:buFont typeface="Noto Sans Symbols"/>
              <a:buNone/>
            </a:pPr>
            <a:endParaRPr sz="2189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365947" y="27020346"/>
            <a:ext cx="21139200" cy="46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Harakawa, Ryosuke, Takahiro Ogawa, Miki Haseyama, and Tomonari Akamatsu. 2018. “Automatic Detection of Fish Sounds Based on Multi-Stage Classification Including Logistic Regression via Adaptive Feature Weighting.” </a:t>
            </a:r>
            <a:r>
              <a:rPr lang="en-US" sz="2400" b="1" i="1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Journal of the Acoustical Society of America</a:t>
            </a:r>
            <a:r>
              <a:rPr lang="en-US" sz="2400" b="1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144 (5): 2709.</a:t>
            </a:r>
            <a:endParaRPr sz="24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⮚"/>
            </a:pPr>
            <a:r>
              <a:rPr lang="en-US" sz="2400" b="1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Five Mile Press Pty Limited, The, and Patrizia Nencini. 2012. </a:t>
            </a:r>
            <a:r>
              <a:rPr lang="en-US" sz="2400" b="1" i="1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Animal Sounds!</a:t>
            </a:r>
            <a:r>
              <a:rPr lang="en-US" sz="2400" b="1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Flintham, Thomas. 2016. </a:t>
            </a:r>
            <a:r>
              <a:rPr lang="en-US" sz="2400" b="1" i="1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Animal Noises</a:t>
            </a:r>
            <a:r>
              <a:rPr lang="en-US" sz="2400" b="1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Simon and Schuster.</a:t>
            </a:r>
            <a:endParaRPr sz="24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⮚"/>
            </a:pPr>
            <a:r>
              <a:rPr lang="en-US" sz="2400" b="1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Mariette, Mylene M. 2024. “Developmental Programming by Prenatal Sounds: Insights into Possible Mechanisms.” </a:t>
            </a:r>
            <a:r>
              <a:rPr lang="en-US" sz="2400" b="1" i="1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Journal of Experimental Biology</a:t>
            </a:r>
            <a:r>
              <a:rPr lang="en-US" sz="2400" b="1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227 (Suppl_1). https://doi.org/</a:t>
            </a:r>
            <a:r>
              <a:rPr lang="en-US" sz="2400" b="1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10.1242/jeb.246696</a:t>
            </a:r>
            <a:r>
              <a:rPr lang="en-US" sz="2400" b="1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 sz="24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⮚"/>
            </a:pPr>
            <a:r>
              <a:rPr lang="en-US" sz="2400" b="1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Pan, Weihao, Hualong Li, Xiaobo Zhou, Jun Jiao, Cheng Zhu, and Qiang Zhang. 2024. “Research on Pig Sound Recognition Based on Deep Neural Network and Hidden Markov Models.” </a:t>
            </a:r>
            <a:r>
              <a:rPr lang="en-US" sz="2400" b="1" i="1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Sensors </a:t>
            </a:r>
            <a:r>
              <a:rPr lang="en-US" sz="2400" b="1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24 (4). https://doi.org/</a:t>
            </a:r>
            <a:r>
              <a:rPr lang="en-US" sz="2400" b="1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10.3390/s24041269</a:t>
            </a:r>
            <a:r>
              <a:rPr lang="en-US" sz="2400" b="1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 sz="2400" b="1"/>
          </a:p>
          <a:p>
            <a:pPr marL="341254" marR="0" lvl="0" indent="-20225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89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374342" y="19168520"/>
            <a:ext cx="210405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present work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Random Forest 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compared with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regression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algorithm and it depicts that the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gives more accuracy when compared with the Linear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Algorithm.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5963357" y="23111179"/>
            <a:ext cx="159549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91"/>
              <a:buFont typeface="Arial"/>
              <a:buNone/>
            </a:pPr>
            <a:endParaRPr sz="179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7885681" y="18340647"/>
            <a:ext cx="5025900" cy="704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0"/>
              <a:buFont typeface="Arial"/>
              <a:buNone/>
            </a:pPr>
            <a:r>
              <a:rPr lang="en-US" sz="199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-US" sz="199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Random Forest and Linear Regression.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2036058" y="13450748"/>
            <a:ext cx="171624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9"/>
              <a:buFont typeface="Arial"/>
              <a:buNone/>
            </a:pPr>
            <a:r>
              <a:rPr lang="en-US" sz="2389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sound classification on SVC and Logistic Regression.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9"/>
              <a:buFont typeface="Arial"/>
              <a:buNone/>
            </a:pPr>
            <a:endParaRPr sz="2389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14958746" y="7994224"/>
            <a:ext cx="5568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sound classification on SVC and Logistic Regression.</a:t>
            </a:r>
            <a:endParaRPr sz="1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2737697" y="11719238"/>
            <a:ext cx="2544900" cy="1439700"/>
          </a:xfrm>
          <a:prstGeom prst="rect">
            <a:avLst/>
          </a:prstGeom>
          <a:solidFill>
            <a:srgbClr val="BFE7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9"/>
              <a:buFont typeface="Arial"/>
              <a:buNone/>
            </a:pPr>
            <a:r>
              <a:rPr lang="en-US" sz="2189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9"/>
              <a:buFont typeface="Arial"/>
              <a:buNone/>
            </a:pPr>
            <a:r>
              <a:rPr lang="en-US" sz="2189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 -Processing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5975950" y="11719238"/>
            <a:ext cx="2300400" cy="1425600"/>
          </a:xfrm>
          <a:prstGeom prst="rect">
            <a:avLst/>
          </a:prstGeom>
          <a:solidFill>
            <a:srgbClr val="BFE7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9"/>
              <a:buFont typeface="Arial"/>
              <a:buNone/>
            </a:pPr>
            <a:r>
              <a:rPr lang="en-US" sz="2189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Extraction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8473178" y="11700280"/>
            <a:ext cx="3850899" cy="1444610"/>
          </a:xfrm>
          <a:prstGeom prst="flowChartDecision">
            <a:avLst/>
          </a:prstGeom>
          <a:solidFill>
            <a:srgbClr val="BFE7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9"/>
              <a:buFont typeface="Arial"/>
              <a:buNone/>
            </a:pPr>
            <a:r>
              <a:rPr lang="en-US" sz="2189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Dimension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11616849" y="9991521"/>
            <a:ext cx="3701700" cy="1137000"/>
          </a:xfrm>
          <a:prstGeom prst="flowChartAlternateProcess">
            <a:avLst/>
          </a:prstGeom>
          <a:solidFill>
            <a:srgbClr val="BFE7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9"/>
              <a:buFont typeface="Arial"/>
              <a:buNone/>
            </a:pPr>
            <a:r>
              <a:rPr lang="en-US" sz="2189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 Reduction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12221872" y="12045950"/>
            <a:ext cx="2582190" cy="1052808"/>
          </a:xfrm>
          <a:prstGeom prst="flowChartProcess">
            <a:avLst/>
          </a:prstGeom>
          <a:solidFill>
            <a:srgbClr val="BFE7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9"/>
              <a:buFont typeface="Arial"/>
              <a:buNone/>
            </a:pPr>
            <a:r>
              <a:rPr lang="en-US" sz="2189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Classifier Section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15120019" y="11719238"/>
            <a:ext cx="3693300" cy="1731600"/>
          </a:xfrm>
          <a:prstGeom prst="flowChartAlternateProcess">
            <a:avLst/>
          </a:prstGeom>
          <a:solidFill>
            <a:srgbClr val="BFE7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9"/>
              <a:buFont typeface="Arial"/>
              <a:buNone/>
            </a:pPr>
            <a:r>
              <a:rPr lang="en-US" sz="2189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of sound classification.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13"/>
          <p:cNvCxnSpPr>
            <a:stCxn id="107" idx="3"/>
            <a:endCxn id="108" idx="1"/>
          </p:cNvCxnSpPr>
          <p:nvPr/>
        </p:nvCxnSpPr>
        <p:spPr>
          <a:xfrm rot="10800000" flipH="1">
            <a:off x="5282597" y="12432188"/>
            <a:ext cx="693300" cy="6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14" name="Google Shape;114;p13"/>
          <p:cNvCxnSpPr>
            <a:stCxn id="108" idx="3"/>
            <a:endCxn id="109" idx="1"/>
          </p:cNvCxnSpPr>
          <p:nvPr/>
        </p:nvCxnSpPr>
        <p:spPr>
          <a:xfrm rot="10800000" flipH="1">
            <a:off x="8276350" y="12422438"/>
            <a:ext cx="196800" cy="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15" name="Google Shape;115;p13"/>
          <p:cNvCxnSpPr>
            <a:stCxn id="109" idx="0"/>
            <a:endCxn id="110" idx="1"/>
          </p:cNvCxnSpPr>
          <p:nvPr/>
        </p:nvCxnSpPr>
        <p:spPr>
          <a:xfrm rot="-5400000">
            <a:off x="10437628" y="10520980"/>
            <a:ext cx="1140300" cy="12183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16" name="Google Shape;116;p13"/>
          <p:cNvCxnSpPr>
            <a:stCxn id="109" idx="3"/>
          </p:cNvCxnSpPr>
          <p:nvPr/>
        </p:nvCxnSpPr>
        <p:spPr>
          <a:xfrm rot="10800000" flipH="1">
            <a:off x="12324077" y="12420785"/>
            <a:ext cx="208200" cy="1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17" name="Google Shape;117;p13"/>
          <p:cNvCxnSpPr/>
          <p:nvPr/>
        </p:nvCxnSpPr>
        <p:spPr>
          <a:xfrm>
            <a:off x="13460737" y="11180196"/>
            <a:ext cx="4500" cy="829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18" name="Google Shape;118;p13"/>
          <p:cNvCxnSpPr>
            <a:stCxn id="111" idx="3"/>
            <a:endCxn id="112" idx="1"/>
          </p:cNvCxnSpPr>
          <p:nvPr/>
        </p:nvCxnSpPr>
        <p:spPr>
          <a:xfrm>
            <a:off x="14804062" y="12572354"/>
            <a:ext cx="315900" cy="12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19" name="Google Shape;119;p13"/>
          <p:cNvSpPr/>
          <p:nvPr/>
        </p:nvSpPr>
        <p:spPr>
          <a:xfrm>
            <a:off x="58331" y="-1414932"/>
            <a:ext cx="21571500" cy="2569200"/>
          </a:xfrm>
          <a:prstGeom prst="rect">
            <a:avLst/>
          </a:prstGeom>
          <a:solidFill>
            <a:srgbClr val="8282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91"/>
              <a:buFont typeface="Arial"/>
              <a:buNone/>
            </a:pPr>
            <a:endParaRPr sz="179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73938" y="-1373022"/>
            <a:ext cx="20939800" cy="243230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15682165" y="54856"/>
            <a:ext cx="5568900" cy="11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9"/>
              <a:buFont typeface="Arial"/>
              <a:buNone/>
            </a:pPr>
            <a:r>
              <a:rPr lang="en-US" sz="2189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Mr. Chittineedi Raja</a:t>
            </a:r>
            <a:br>
              <a:rPr lang="en-US" sz="2189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189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Number: 192210347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9"/>
              <a:buFont typeface="Arial"/>
              <a:buNone/>
            </a:pPr>
            <a:r>
              <a:rPr lang="en-US" sz="2189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 Dr. S.John Justin Thangaraj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5281850" y="2759776"/>
            <a:ext cx="5895076" cy="2714498"/>
          </a:xfrm>
          <a:prstGeom prst="rect">
            <a:avLst/>
          </a:prstGeom>
          <a:solidFill>
            <a:srgbClr val="FED67F"/>
          </a:solidFill>
          <a:ln>
            <a:noFill/>
          </a:ln>
        </p:spPr>
      </p:pic>
      <p:pic>
        <p:nvPicPr>
          <p:cNvPr id="123" name="Google Shape;123;p1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5555776" y="5955003"/>
            <a:ext cx="5821678" cy="2432299"/>
          </a:xfrm>
          <a:prstGeom prst="rect">
            <a:avLst/>
          </a:prstGeom>
          <a:solidFill>
            <a:srgbClr val="FED67F"/>
          </a:solidFill>
          <a:ln>
            <a:noFill/>
          </a:ln>
        </p:spPr>
      </p:pic>
      <p:pic>
        <p:nvPicPr>
          <p:cNvPr id="124" name="Google Shape;124;p13"/>
          <p:cNvPicPr preferRelativeResize="0"/>
          <p:nvPr/>
        </p:nvPicPr>
        <p:blipFill>
          <a:blip r:embed="rId13"/>
          <a:srcRect/>
          <a:stretch/>
        </p:blipFill>
        <p:spPr>
          <a:xfrm>
            <a:off x="5342316" y="14597264"/>
            <a:ext cx="8074217" cy="3632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Microsoft Office PowerPoint</Application>
  <PresentationFormat>Custom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Noto Sans Symbols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thirumala manohar</cp:lastModifiedBy>
  <cp:revision>1</cp:revision>
  <dcterms:modified xsi:type="dcterms:W3CDTF">2024-04-05T16:43:33Z</dcterms:modified>
</cp:coreProperties>
</file>