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3A"/>
    <a:srgbClr val="F2F2F2"/>
    <a:srgbClr val="FFFFFF"/>
    <a:srgbClr val="141414"/>
    <a:srgbClr val="000000"/>
    <a:srgbClr val="F5F5F5"/>
    <a:srgbClr val="00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3"/>
  </p:normalViewPr>
  <p:slideViewPr>
    <p:cSldViewPr snapToGrid="0">
      <p:cViewPr varScale="1">
        <p:scale>
          <a:sx n="155" d="100"/>
          <a:sy n="155" d="100"/>
        </p:scale>
        <p:origin x="5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14a1317d_5_1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514a1317d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514a1317d_7_15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51" name="Google Shape;251;g2f514a1317d_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514a1317d_7_16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2f514a1317d_7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14a1317d_7_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33" name="Google Shape;133;g2f514a1317d_7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514a1317d_7_1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47" name="Google Shape;147;g2f514a1317d_7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514a1317d_7_11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60" name="Google Shape;160;g2f514a1317d_7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514a1317d_6_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91" name="Google Shape;191;g2f514a1317d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514a1317d_6_4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06" name="Google Shape;206;g2f514a1317d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14a1317d_7_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デコード</a:t>
            </a:r>
            <a:endParaRPr/>
          </a:p>
        </p:txBody>
      </p:sp>
      <p:sp>
        <p:nvSpPr>
          <p:cNvPr id="216" name="Google Shape;216;g2f514a1317d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514a1317d_7_1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30" name="Google Shape;230;g2f514a1317d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514a1317d_7_5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41" name="Google Shape;241;g2f514a1317d_7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537825" y="2260895"/>
            <a:ext cx="4068349" cy="62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81A"/>
                </a:solidFill>
              </a:rPr>
              <a:t>ReportChat</a:t>
            </a:r>
            <a:endParaRPr sz="4000">
              <a:solidFill>
                <a:srgbClr val="00081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インターンシップの感想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25125" y="1445100"/>
            <a:ext cx="71853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・プロジェクトのディレクトリ構成、コードの書き方など、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　全てが参考になった。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25125" y="24255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・Gitの使い方を理解することができた。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711050" y="31650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チーム開発のイメージを掴むことができた。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8" name="Google Shape;258;p35"/>
          <p:cNvSpPr/>
          <p:nvPr/>
        </p:nvSpPr>
        <p:spPr>
          <a:xfrm rot="10800000" flipH="1">
            <a:off x="910200" y="2899600"/>
            <a:ext cx="570300" cy="566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613500" y="4090300"/>
            <a:ext cx="82828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>
                <a:solidFill>
                  <a:schemeClr val="dk1"/>
                </a:solidFill>
              </a:rPr>
              <a:t>毎日良い雰囲気で、とても楽しかったです！！！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0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1401600" y="2310150"/>
            <a:ext cx="634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400" b="1">
                <a:solidFill>
                  <a:schemeClr val="lt1"/>
                </a:solidFill>
              </a:rPr>
              <a:t>ご清聴ありがとうございました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12116" y="226468"/>
            <a:ext cx="6527100" cy="38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200" b="1">
                <a:solidFill>
                  <a:srgbClr val="00081A"/>
                </a:solidFill>
              </a:rPr>
              <a:t>カラー定義</a:t>
            </a:r>
            <a:r>
              <a:rPr lang="ja" sz="2200" b="1">
                <a:solidFill>
                  <a:srgbClr val="00081A"/>
                </a:solidFill>
              </a:rPr>
              <a:t> </a:t>
            </a:r>
            <a:endParaRPr sz="2200" b="1">
              <a:solidFill>
                <a:srgbClr val="00081A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247650" y="742292"/>
            <a:ext cx="8648700" cy="546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163A230-C502-9480-77EF-9C23A3772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409"/>
              </p:ext>
            </p:extLst>
          </p:nvPr>
        </p:nvGraphicFramePr>
        <p:xfrm>
          <a:off x="312116" y="1066972"/>
          <a:ext cx="8080588" cy="325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35">
                  <a:extLst>
                    <a:ext uri="{9D8B030D-6E8A-4147-A177-3AD203B41FA5}">
                      <a16:colId xmlns:a16="http://schemas.microsoft.com/office/drawing/2014/main" val="2000445419"/>
                    </a:ext>
                  </a:extLst>
                </a:gridCol>
                <a:gridCol w="2205630">
                  <a:extLst>
                    <a:ext uri="{9D8B030D-6E8A-4147-A177-3AD203B41FA5}">
                      <a16:colId xmlns:a16="http://schemas.microsoft.com/office/drawing/2014/main" val="2621094016"/>
                    </a:ext>
                  </a:extLst>
                </a:gridCol>
                <a:gridCol w="775017">
                  <a:extLst>
                    <a:ext uri="{9D8B030D-6E8A-4147-A177-3AD203B41FA5}">
                      <a16:colId xmlns:a16="http://schemas.microsoft.com/office/drawing/2014/main" val="1877113727"/>
                    </a:ext>
                  </a:extLst>
                </a:gridCol>
                <a:gridCol w="1192893">
                  <a:extLst>
                    <a:ext uri="{9D8B030D-6E8A-4147-A177-3AD203B41FA5}">
                      <a16:colId xmlns:a16="http://schemas.microsoft.com/office/drawing/2014/main" val="3541717608"/>
                    </a:ext>
                  </a:extLst>
                </a:gridCol>
                <a:gridCol w="765493">
                  <a:extLst>
                    <a:ext uri="{9D8B030D-6E8A-4147-A177-3AD203B41FA5}">
                      <a16:colId xmlns:a16="http://schemas.microsoft.com/office/drawing/2014/main" val="1624776437"/>
                    </a:ext>
                  </a:extLst>
                </a:gridCol>
                <a:gridCol w="1243820">
                  <a:extLst>
                    <a:ext uri="{9D8B030D-6E8A-4147-A177-3AD203B41FA5}">
                      <a16:colId xmlns:a16="http://schemas.microsoft.com/office/drawing/2014/main" val="1616023387"/>
                    </a:ext>
                  </a:extLst>
                </a:gridCol>
              </a:tblGrid>
              <a:tr h="5229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変数名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役割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00081A"/>
                          </a:solidFill>
                        </a:rPr>
                        <a:t>LightMode</a:t>
                      </a:r>
                      <a:endParaRPr kumimoji="1" lang="ja-JP" altLang="en-US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00081A"/>
                          </a:solidFill>
                        </a:rPr>
                        <a:t>DarkMode</a:t>
                      </a:r>
                      <a:endParaRPr kumimoji="1" lang="ja-JP" altLang="en-US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089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71091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tabColor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>
                          <a:latin typeface="+mn-ea"/>
                          <a:ea typeface="+mn-ea"/>
                        </a:rPr>
                        <a:t>TabView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の背景色</a:t>
                      </a:r>
                      <a:endParaRPr kumimoji="1" lang="en-US" altLang="ja-JP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・基本のアイテムカラー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strike="noStrike">
                          <a:solidFill>
                            <a:schemeClr val="bg1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141414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#141414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79045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backColor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・基本の背景色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5F5F5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#F5F5F5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0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401489"/>
                  </a:ext>
                </a:extLst>
              </a:tr>
              <a:tr h="6866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buttonTextColor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・ボタンのテキスト色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FFFFF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0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  <a:endParaRPr kumimoji="1" lang="ja-JP" altLang="en-US" sz="2400" strike="noStrike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05030"/>
                  </a:ext>
                </a:extLst>
              </a:tr>
              <a:tr h="6866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buttonBackColor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・ボタンの背景色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53A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#00053A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2F2F2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#F2F2F2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017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4491300" y="21583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dk1"/>
                </a:solidFill>
              </a:rPr>
              <a:t>“ 食べる ” をもっと楽しく!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25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5270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開発アプリ 「 Pecori 」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643700" y="3241925"/>
            <a:ext cx="3691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アプリを通じてお気に入りの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 “ 食べもの ” を世界中の人々と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気軽に分かちあえるアプリ</a:t>
            </a:r>
            <a:endParaRPr sz="2000" b="1">
              <a:solidFill>
                <a:srgbClr val="666666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1803810">
            <a:off x="4276946" y="2163262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/>
          <p:nvPr/>
        </p:nvSpPr>
        <p:spPr>
          <a:xfrm rot="2700000">
            <a:off x="4334020" y="2097734"/>
            <a:ext cx="154008" cy="27577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3596190">
            <a:off x="4409022" y="2059513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5日間の進捗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1084925" y="1516600"/>
            <a:ext cx="0" cy="3634200"/>
          </a:xfrm>
          <a:prstGeom prst="straightConnector1">
            <a:avLst/>
          </a:prstGeom>
          <a:noFill/>
          <a:ln w="28575" cap="flat" cmpd="sng">
            <a:solidFill>
              <a:srgbClr val="F8A10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8"/>
          <p:cNvSpPr/>
          <p:nvPr/>
        </p:nvSpPr>
        <p:spPr>
          <a:xfrm>
            <a:off x="968525" y="15166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6" name="Google Shape;166;p28"/>
          <p:cNvSpPr txBox="1"/>
          <p:nvPr/>
        </p:nvSpPr>
        <p:spPr>
          <a:xfrm>
            <a:off x="1579200" y="14404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#1 検索フォームの作成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1516575" y="177460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50" y="1329950"/>
            <a:ext cx="2976151" cy="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968525" y="22375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0" name="Google Shape;170;p28"/>
          <p:cNvSpPr txBox="1"/>
          <p:nvPr/>
        </p:nvSpPr>
        <p:spPr>
          <a:xfrm>
            <a:off x="1579200" y="21613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#2 記事カードの作成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1516575" y="249555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8"/>
          <p:cNvSpPr/>
          <p:nvPr/>
        </p:nvSpPr>
        <p:spPr>
          <a:xfrm>
            <a:off x="968525" y="29585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28"/>
          <p:cNvSpPr txBox="1"/>
          <p:nvPr/>
        </p:nvSpPr>
        <p:spPr>
          <a:xfrm>
            <a:off x="1579200" y="2882300"/>
            <a:ext cx="378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#3 記事一覧を表示するUIの構成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1516575" y="3216500"/>
            <a:ext cx="36177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8"/>
          <p:cNvSpPr/>
          <p:nvPr/>
        </p:nvSpPr>
        <p:spPr>
          <a:xfrm>
            <a:off x="968525" y="36794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8"/>
          <p:cNvSpPr txBox="1"/>
          <p:nvPr/>
        </p:nvSpPr>
        <p:spPr>
          <a:xfrm>
            <a:off x="1579200" y="36032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#4 記事一覧取得API実行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1516575" y="3937450"/>
            <a:ext cx="28686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8"/>
          <p:cNvSpPr/>
          <p:nvPr/>
        </p:nvSpPr>
        <p:spPr>
          <a:xfrm>
            <a:off x="968525" y="44004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9" name="Google Shape;179;p28"/>
          <p:cNvSpPr txBox="1"/>
          <p:nvPr/>
        </p:nvSpPr>
        <p:spPr>
          <a:xfrm>
            <a:off x="1579200" y="43242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#5 取得結果をViewに反映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1516575" y="4658400"/>
            <a:ext cx="29493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875" y="1946726"/>
            <a:ext cx="2949298" cy="117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5">
            <a:alphaModFix/>
          </a:blip>
          <a:srcRect l="65990" t="167456" r="-65990" b="-295194"/>
          <a:stretch/>
        </p:blipFill>
        <p:spPr>
          <a:xfrm>
            <a:off x="5871651" y="3355550"/>
            <a:ext cx="2287726" cy="44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5">
            <a:alphaModFix/>
          </a:blip>
          <a:srcRect b="58120"/>
          <a:stretch/>
        </p:blipFill>
        <p:spPr>
          <a:xfrm>
            <a:off x="5540875" y="3174800"/>
            <a:ext cx="2446744" cy="197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5日間の振り返り  - 学んだこと -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31212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267900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622367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55926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GitLabの使い方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">
            <a:off x="654343" y="1964911"/>
            <a:ext cx="1892149" cy="17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3530993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APIの取得方法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t="4685" b="4676"/>
          <a:stretch/>
        </p:blipFill>
        <p:spPr>
          <a:xfrm rot="8">
            <a:off x="3626068" y="1964911"/>
            <a:ext cx="1892147" cy="17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650271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2"/>
                </a:solidFill>
              </a:rPr>
              <a:t>async/awaitの実装</a:t>
            </a:r>
            <a:endParaRPr sz="1900" b="1">
              <a:solidFill>
                <a:schemeClr val="dk2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5">
            <a:alphaModFix/>
          </a:blip>
          <a:srcRect l="8622" r="8630"/>
          <a:stretch/>
        </p:blipFill>
        <p:spPr>
          <a:xfrm rot="8">
            <a:off x="6660975" y="2022303"/>
            <a:ext cx="1765500" cy="160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GitLabの使い方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">
            <a:off x="2491300" y="49552"/>
            <a:ext cx="909733" cy="82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666900" y="1658250"/>
            <a:ext cx="71853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・コミットの重要性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実装をこまめにコミットすることで、進捗の確認、トラブル防止につながる。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66900" y="3301300"/>
            <a:ext cx="67434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・Sourcetreeの活用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コマンドで制御するより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簡単で操作しやすい。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400" y="3040325"/>
            <a:ext cx="3093773" cy="1740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APIの取得方法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t="4685" b="4676"/>
          <a:stretch/>
        </p:blipFill>
        <p:spPr>
          <a:xfrm>
            <a:off x="2474000" y="107175"/>
            <a:ext cx="793899" cy="71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666900" y="1186550"/>
            <a:ext cx="7185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・Request ➡️ JSON ➡️ Response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666900" y="3673225"/>
            <a:ext cx="67434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API仕様書の理解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GETとPOSTでの呼び出し方の違い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検索語句などのパラメーターを付与させたリクエスト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25" y="1694550"/>
            <a:ext cx="3025874" cy="15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267900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475" y="1661575"/>
            <a:ext cx="1507024" cy="15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4940675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980" y="1575337"/>
            <a:ext cx="3107169" cy="16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async/awaitの実装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l="8622" r="8630"/>
          <a:stretch/>
        </p:blipFill>
        <p:spPr>
          <a:xfrm>
            <a:off x="3004825" y="196924"/>
            <a:ext cx="616156" cy="5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5" y="2042588"/>
            <a:ext cx="8194137" cy="42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00" y="3635825"/>
            <a:ext cx="8330008" cy="121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7" name="Google Shape;237;p33"/>
          <p:cNvSpPr txBox="1"/>
          <p:nvPr/>
        </p:nvSpPr>
        <p:spPr>
          <a:xfrm>
            <a:off x="666900" y="1186550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・Result型で返却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成功か失敗の2通りでreturnできる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666900" y="2801275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・await処理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データの取得中はローディングViewの表示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制作物の自己評価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644075" y="1201625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00FF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644075" y="3193850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825125" y="144510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できたこと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・指示書通りのレイアウト構成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・APIをSwift上で扱う方法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825125" y="346865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あと1歩. . .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・コードの保守性や拡張性（重複要素や非効率コード）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 トラブル時の状況把握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366</Words>
  <Application>Microsoft Macintosh PowerPoint</Application>
  <PresentationFormat>画面に合わせる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Simple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大翔 石井</cp:lastModifiedBy>
  <cp:revision>24</cp:revision>
  <dcterms:modified xsi:type="dcterms:W3CDTF">2024-09-19T09:21:12Z</dcterms:modified>
</cp:coreProperties>
</file>