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004150" y="2236075"/>
            <a:ext cx="7136700" cy="17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Activation Gateway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33333"/>
              <a:buFont typeface="Arial"/>
              <a:buNone/>
            </a:pPr>
            <a:r>
              <a:rPr b="0" lang="en-US" sz="24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A Backend Service for Managing Infinity Stones Powers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57200" y="1600200"/>
            <a:ext cx="82296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342900" marR="0" rtl="0" algn="l">
              <a:lnSpc>
                <a:spcPct val="105000"/>
              </a:lnSpc>
              <a:spcBef>
                <a:spcPts val="720"/>
              </a:spcBef>
              <a:spcAft>
                <a:spcPts val="0"/>
              </a:spcAft>
              <a:buSzPts val="2010"/>
              <a:buChar char="●"/>
            </a:pPr>
            <a:r>
              <a:rPr lang="en-US" sz="2010"/>
              <a:t>Embarking on our journey to explore the Power Activation Gateway.</a:t>
            </a:r>
            <a:endParaRPr sz="2010"/>
          </a:p>
          <a:p>
            <a:pPr indent="-241934" lvl="0" marL="342900" marR="0" rtl="0" algn="l">
              <a:lnSpc>
                <a:spcPct val="105000"/>
              </a:lnSpc>
              <a:spcBef>
                <a:spcPts val="720"/>
              </a:spcBef>
              <a:spcAft>
                <a:spcPts val="0"/>
              </a:spcAft>
              <a:buSzPts val="2010"/>
              <a:buChar char="●"/>
            </a:pPr>
            <a:r>
              <a:rPr lang="en-US" sz="2010"/>
              <a:t>Understanding the core objectives and features of our project.</a:t>
            </a:r>
            <a:endParaRPr sz="2010"/>
          </a:p>
          <a:p>
            <a:pPr indent="-241934" lvl="0" marL="342900" marR="0" rtl="0" algn="l">
              <a:lnSpc>
                <a:spcPct val="105000"/>
              </a:lnSpc>
              <a:spcBef>
                <a:spcPts val="720"/>
              </a:spcBef>
              <a:spcAft>
                <a:spcPts val="0"/>
              </a:spcAft>
              <a:buSzPts val="2010"/>
              <a:buChar char="●"/>
            </a:pPr>
            <a:r>
              <a:rPr lang="en-US" sz="2010"/>
              <a:t>Diving deep into the architectural design and its main components.</a:t>
            </a:r>
            <a:endParaRPr sz="2010"/>
          </a:p>
          <a:p>
            <a:pPr indent="-241934" lvl="0" marL="342900" marR="0" rtl="0" algn="l">
              <a:lnSpc>
                <a:spcPct val="105000"/>
              </a:lnSpc>
              <a:spcBef>
                <a:spcPts val="720"/>
              </a:spcBef>
              <a:spcAft>
                <a:spcPts val="0"/>
              </a:spcAft>
              <a:buSzPts val="2010"/>
              <a:buChar char="●"/>
            </a:pPr>
            <a:r>
              <a:rPr lang="en-US" sz="2010"/>
              <a:t>Analyzing the codebase: A look at Flask, Celery, WebSocket, and Database interactions.</a:t>
            </a:r>
            <a:endParaRPr sz="2010"/>
          </a:p>
          <a:p>
            <a:pPr indent="-241934" lvl="0" marL="342900" marR="0" rtl="0" algn="l">
              <a:lnSpc>
                <a:spcPct val="105000"/>
              </a:lnSpc>
              <a:spcBef>
                <a:spcPts val="720"/>
              </a:spcBef>
              <a:spcAft>
                <a:spcPts val="0"/>
              </a:spcAft>
              <a:buSzPts val="2010"/>
              <a:buChar char="●"/>
            </a:pPr>
            <a:r>
              <a:rPr lang="en-US" sz="2010"/>
              <a:t>Embracing best practices and recommendations for a robust application.</a:t>
            </a:r>
            <a:endParaRPr sz="2010"/>
          </a:p>
          <a:p>
            <a:pPr indent="-241934" lvl="0" marL="342900" marR="0" rtl="0" algn="l">
              <a:lnSpc>
                <a:spcPct val="105000"/>
              </a:lnSpc>
              <a:spcBef>
                <a:spcPts val="720"/>
              </a:spcBef>
              <a:spcAft>
                <a:spcPts val="0"/>
              </a:spcAft>
              <a:buSzPts val="2010"/>
              <a:buChar char="●"/>
            </a:pPr>
            <a:r>
              <a:rPr lang="en-US" sz="2010"/>
              <a:t>Summing up our journey and discussing the path forward.</a:t>
            </a:r>
            <a:endParaRPr sz="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57200" y="1600200"/>
            <a:ext cx="8229600" cy="30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37331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96153"/>
              <a:buChar char="●"/>
            </a:pPr>
            <a:r>
              <a:rPr b="1" lang="en-US" sz="2600"/>
              <a:t>Objective:</a:t>
            </a:r>
            <a:r>
              <a:rPr lang="en-US" sz="2600"/>
              <a:t> Creating a seamless backend service that empowers users to harness the unique abilities of each Infinity Stone.</a:t>
            </a:r>
            <a:endParaRPr sz="2600"/>
          </a:p>
          <a:p>
            <a:pPr indent="-237331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96153"/>
              <a:buChar char="●"/>
            </a:pPr>
            <a:r>
              <a:rPr b="1" lang="en-US" sz="2600"/>
              <a:t>Key Features:</a:t>
            </a:r>
            <a:r>
              <a:rPr lang="en-US" sz="2600"/>
              <a:t> Facilitating power activations with real-time updates, backed by asynchronous processing for efficiency and a robust status tracking mechanism.</a:t>
            </a:r>
            <a:endParaRPr sz="2600"/>
          </a:p>
          <a:p>
            <a:pPr indent="-237331" lvl="0" marL="342900" rtl="0" algn="l">
              <a:spcBef>
                <a:spcPts val="720"/>
              </a:spcBef>
              <a:spcAft>
                <a:spcPts val="1200"/>
              </a:spcAft>
              <a:buClr>
                <a:schemeClr val="dk1"/>
              </a:buClr>
              <a:buSzPct val="96153"/>
              <a:buChar char="●"/>
            </a:pPr>
            <a:r>
              <a:rPr b="1" lang="en-US" sz="2600"/>
              <a:t>Technologies Used:</a:t>
            </a:r>
            <a:r>
              <a:rPr lang="en-US" sz="2600"/>
              <a:t> Leveraging Flask for a lightweight web framework, Celery for handling asynchronous tasks, WebSocket for real-time communication, and SQLAlchemy for seamless database interactions.</a:t>
            </a:r>
            <a:endParaRPr sz="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and Main Components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57200" y="1600200"/>
            <a:ext cx="82296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-27432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38461"/>
              <a:buChar char="●"/>
            </a:pPr>
            <a:r>
              <a:rPr b="1" lang="en-US" sz="2600"/>
              <a:t>Diagram:</a:t>
            </a:r>
            <a:r>
              <a:rPr lang="en-US" sz="2600"/>
              <a:t> Visualizing the synergy between Flask, Celery, WebSocket, and our Database.</a:t>
            </a:r>
            <a:endParaRPr sz="2600"/>
          </a:p>
          <a:p>
            <a:pPr indent="-274320" lvl="0" marL="342900" rtl="0" algn="l">
              <a:spcBef>
                <a:spcPts val="720"/>
              </a:spcBef>
              <a:spcAft>
                <a:spcPts val="1200"/>
              </a:spcAft>
              <a:buClr>
                <a:schemeClr val="dk1"/>
              </a:buClr>
              <a:buSzPct val="138461"/>
              <a:buChar char="●"/>
            </a:pPr>
            <a:r>
              <a:rPr b="1" lang="en-US" sz="2600"/>
              <a:t>Descriptions:</a:t>
            </a:r>
            <a:r>
              <a:rPr lang="en-US" sz="2600"/>
              <a:t> Flask serves as our web server, Celery manages asynchronous tasks, WebSocket ensures real-time communication, and our Database reliably tracks every power activation status.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Review - Flask and Celery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57200" y="1600200"/>
            <a:ext cx="8229600" cy="23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291465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38461"/>
              <a:buChar char="●"/>
            </a:pPr>
            <a:r>
              <a:rPr b="1" lang="en-US" sz="2600"/>
              <a:t>Highlights:</a:t>
            </a:r>
            <a:r>
              <a:rPr lang="en-US" sz="2600"/>
              <a:t> Flask elegantly handles incoming requests, while Celery takes care of the heavy lifting in the background, ensuring a responsive user experience.</a:t>
            </a:r>
            <a:endParaRPr sz="2600"/>
          </a:p>
          <a:p>
            <a:pPr indent="-291465" lvl="0" marL="342900" rtl="0" algn="l">
              <a:spcBef>
                <a:spcPts val="720"/>
              </a:spcBef>
              <a:spcAft>
                <a:spcPts val="1200"/>
              </a:spcAft>
              <a:buClr>
                <a:schemeClr val="dk1"/>
              </a:buClr>
              <a:buSzPct val="138461"/>
              <a:buChar char="●"/>
            </a:pPr>
            <a:r>
              <a:rPr b="1" lang="en-US" sz="2600"/>
              <a:t>Best Practices:</a:t>
            </a:r>
            <a:r>
              <a:rPr lang="en-US" sz="2600"/>
              <a:t> Emphasizing clear structure in Flask routes and efficient asynchronous task processing with Celery, ensuring our application is both performant and maintainable.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Review - WebSocket and Database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57200" y="1600200"/>
            <a:ext cx="8229600" cy="15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-257175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38461"/>
              <a:buChar char="●"/>
            </a:pPr>
            <a:r>
              <a:rPr b="1" lang="en-US" sz="2600"/>
              <a:t>WebSocket: </a:t>
            </a:r>
            <a:r>
              <a:rPr lang="en-US" sz="2600"/>
              <a:t>Creating an interactive user experience with real-time updates on power activation statuses using Flask-SocketIO.</a:t>
            </a:r>
            <a:endParaRPr sz="2600"/>
          </a:p>
          <a:p>
            <a:pPr indent="-257175" lvl="0" marL="342900" rtl="0" algn="l">
              <a:spcBef>
                <a:spcPts val="720"/>
              </a:spcBef>
              <a:spcAft>
                <a:spcPts val="1200"/>
              </a:spcAft>
              <a:buClr>
                <a:schemeClr val="dk1"/>
              </a:buClr>
              <a:buSzPct val="138461"/>
              <a:buChar char="●"/>
            </a:pPr>
            <a:r>
              <a:rPr b="1" lang="en-US" sz="2600"/>
              <a:t>Database:</a:t>
            </a:r>
            <a:r>
              <a:rPr lang="en-US" sz="2600"/>
              <a:t> Efficiently tracking and managing power activations with a well-designed database schema, ensuring data integrity and quick access.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 and Best Practices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57200" y="1600200"/>
            <a:ext cx="8229600" cy="31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91465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38461"/>
              <a:buChar char="●"/>
            </a:pPr>
            <a:r>
              <a:rPr b="1" lang="en-US" sz="2600"/>
              <a:t>Security:</a:t>
            </a:r>
            <a:r>
              <a:rPr lang="en-US" sz="2600"/>
              <a:t> Securing our application by safeguarding sensitive configurations and ensuring authenticated WebSocket communications.</a:t>
            </a:r>
            <a:endParaRPr sz="2600"/>
          </a:p>
          <a:p>
            <a:pPr indent="-291465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38461"/>
              <a:buChar char="●"/>
            </a:pPr>
            <a:r>
              <a:rPr b="1" lang="en-US" sz="2600"/>
              <a:t>Error Handling:</a:t>
            </a:r>
            <a:r>
              <a:rPr lang="en-US" sz="2600"/>
              <a:t> Building a robust application by implementing comprehensive error handling, ready to tackle any challenges thrown its way.</a:t>
            </a:r>
            <a:endParaRPr sz="2600"/>
          </a:p>
          <a:p>
            <a:pPr indent="-291465" lvl="0" marL="342900" rtl="0" algn="l">
              <a:spcBef>
                <a:spcPts val="720"/>
              </a:spcBef>
              <a:spcAft>
                <a:spcPts val="1200"/>
              </a:spcAft>
              <a:buClr>
                <a:schemeClr val="dk1"/>
              </a:buClr>
              <a:buSzPct val="138461"/>
              <a:buChar char="●"/>
            </a:pPr>
            <a:r>
              <a:rPr b="1" lang="en-US" sz="2600"/>
              <a:t>Code Structure: </a:t>
            </a:r>
            <a:r>
              <a:rPr lang="en-US" sz="2600"/>
              <a:t>Maintaining a clean and modular codebase, setting the stage for easy maintenance and future scalability.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57200" y="1600200"/>
            <a:ext cx="8229600" cy="19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91465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38461"/>
              <a:buChar char="●"/>
            </a:pPr>
            <a:r>
              <a:rPr b="1" lang="en-US" sz="2600"/>
              <a:t>Summary: </a:t>
            </a:r>
            <a:r>
              <a:rPr lang="en-US" sz="2600"/>
              <a:t>Recapping our journey through the Power Activation Gateway, highlighting key takeaways.</a:t>
            </a:r>
            <a:endParaRPr sz="2600"/>
          </a:p>
          <a:p>
            <a:pPr indent="-291465" lvl="0" marL="342900" rtl="0" algn="l">
              <a:spcBef>
                <a:spcPts val="720"/>
              </a:spcBef>
              <a:spcAft>
                <a:spcPts val="1200"/>
              </a:spcAft>
              <a:buClr>
                <a:schemeClr val="dk1"/>
              </a:buClr>
              <a:buSzPct val="138461"/>
              <a:buChar char="●"/>
            </a:pPr>
            <a:r>
              <a:rPr b="1" lang="en-US" sz="2600"/>
              <a:t>Next Steps: </a:t>
            </a:r>
            <a:r>
              <a:rPr lang="en-US" sz="2600"/>
              <a:t>Proposing avenues for future improvements and developments, ensuring our application continues to evolve and excel.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