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4692"/>
  </p:normalViewPr>
  <p:slideViewPr>
    <p:cSldViewPr snapToGrid="0" snapToObjects="1">
      <p:cViewPr>
        <p:scale>
          <a:sx n="100" d="100"/>
          <a:sy n="100" d="100"/>
        </p:scale>
        <p:origin x="55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4BD5-E66C-1B40-9A72-1C603FDEC1F2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1F90-2B1D-344C-8BC7-2EB79602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591337-5275-5D4B-B5CC-F720E538EC2A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1B83-0B32-9044-9BAF-892812514142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82C2-DA59-A74D-88E7-6D286CDA74F4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F84F-4D18-8B49-90DC-F2E6E46ADB62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404B-612E-344E-AE09-1800CB1F1719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9429-4EBD-614A-BC38-64447CFF28C0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A891-4042-0947-AE71-B4172FB32368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49FA-5D95-EF41-B1AE-2190107D60BA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E3B8-C004-FD48-A7A8-CA108292E54E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25D-193C-8F46-9CD6-9A8182418353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48F1-76EB-9F4F-A00A-8ECB79549640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31170E-0C71-4048-8765-8DCD9116F017}" type="datetime1">
              <a:rPr lang="en-IN" smtClean="0"/>
              <a:t>21/12/19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urdaylive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etify/You-Dont-Know-JS/blob/2nd-ed/objects-classes/README.md" TargetMode="External"/><Relationship Id="rId4" Type="http://schemas.openxmlformats.org/officeDocument/2006/relationships/hyperlink" Target="https://javascript.inf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A972-B994-2340-82BA-8FBA82604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ESSENTIALS - Webinar 1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796AC-940E-4241-ADE2-5DEC93A6F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 Prashanth </a:t>
            </a:r>
            <a:r>
              <a:rPr lang="en-US" dirty="0" err="1"/>
              <a:t>Puranik</a:t>
            </a:r>
            <a:endParaRPr lang="en-US" dirty="0"/>
          </a:p>
          <a:p>
            <a:r>
              <a:rPr lang="en-US" dirty="0"/>
              <a:t>Freelance Corporate Trainer and Web Developer</a:t>
            </a:r>
          </a:p>
          <a:p>
            <a:endParaRPr lang="en-US" dirty="0"/>
          </a:p>
          <a:p>
            <a:r>
              <a:rPr lang="en-US" dirty="0"/>
              <a:t>Brought to you by</a:t>
            </a:r>
          </a:p>
          <a:p>
            <a:r>
              <a:rPr lang="en-US" dirty="0"/>
              <a:t>Saturday Live Webinars</a:t>
            </a:r>
          </a:p>
          <a:p>
            <a:r>
              <a:rPr lang="en-IN" dirty="0">
                <a:hlinkClick r:id="rId2"/>
              </a:rPr>
              <a:t>https://github.com/saturdaylive/js-essentials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1317297"/>
            <a:ext cx="104029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Some things that its citizenship status enables…</a:t>
            </a:r>
          </a:p>
          <a:p>
            <a:pPr algn="ctr"/>
            <a:endParaRPr lang="en-US" sz="2000" dirty="0"/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Callback pattern to handle results of async tasks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Patterns like those in array iterator methods (</a:t>
            </a:r>
            <a:r>
              <a:rPr lang="en-US" sz="3600" dirty="0" err="1"/>
              <a:t>forEach</a:t>
            </a:r>
            <a:r>
              <a:rPr lang="en-US" sz="3600" dirty="0"/>
              <a:t>, map etc.)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Function factories</a:t>
            </a:r>
          </a:p>
        </p:txBody>
      </p:sp>
    </p:spTree>
    <p:extLst>
      <p:ext uri="{BB962C8B-B14F-4D97-AF65-F5344CB8AC3E}">
        <p14:creationId xmlns:p14="http://schemas.microsoft.com/office/powerpoint/2010/main" val="144216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1199322"/>
            <a:ext cx="104029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tx2"/>
                </a:solidFill>
              </a:rPr>
              <a:t>Function call context</a:t>
            </a:r>
          </a:p>
          <a:p>
            <a:pPr algn="ctr"/>
            <a:r>
              <a:rPr lang="en-US" sz="5600" dirty="0"/>
              <a:t>The “</a:t>
            </a:r>
            <a:r>
              <a:rPr lang="en-US" sz="5600" dirty="0">
                <a:solidFill>
                  <a:schemeClr val="tx2"/>
                </a:solidFill>
              </a:rPr>
              <a:t>this</a:t>
            </a:r>
            <a:r>
              <a:rPr lang="en-US" sz="5600" dirty="0"/>
              <a:t>” keyword within functions</a:t>
            </a:r>
          </a:p>
          <a:p>
            <a:pPr algn="ctr"/>
            <a:endParaRPr lang="en-US" sz="5600" dirty="0"/>
          </a:p>
          <a:p>
            <a:pPr algn="ctr"/>
            <a:r>
              <a:rPr lang="en-US" sz="5600" dirty="0"/>
              <a:t>Provides useful context for a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70867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945322"/>
            <a:ext cx="104029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tx2"/>
                </a:solidFill>
              </a:rPr>
              <a:t>Function call context</a:t>
            </a:r>
          </a:p>
          <a:p>
            <a:pPr algn="ctr"/>
            <a:r>
              <a:rPr lang="en-US" sz="5600" dirty="0"/>
              <a:t>It is associated with a </a:t>
            </a:r>
            <a:r>
              <a:rPr lang="en-US" sz="5600" b="1" dirty="0"/>
              <a:t>function call</a:t>
            </a:r>
            <a:r>
              <a:rPr lang="en-US" sz="5600" dirty="0"/>
              <a:t>. NOT the function itself</a:t>
            </a:r>
          </a:p>
          <a:p>
            <a:pPr algn="ctr"/>
            <a:endParaRPr lang="en-US" sz="5600" dirty="0"/>
          </a:p>
          <a:p>
            <a:pPr algn="ctr"/>
            <a:r>
              <a:rPr lang="en-US" sz="5600" dirty="0"/>
              <a:t>It can be different for </a:t>
            </a:r>
            <a:r>
              <a:rPr lang="en-US" sz="5600" b="1" dirty="0"/>
              <a:t>different calls</a:t>
            </a:r>
            <a:r>
              <a:rPr lang="en-US" sz="5600" dirty="0"/>
              <a:t> of the </a:t>
            </a:r>
            <a:r>
              <a:rPr lang="en-US" sz="5600" b="1" dirty="0"/>
              <a:t>same function</a:t>
            </a:r>
          </a:p>
        </p:txBody>
      </p:sp>
    </p:spTree>
    <p:extLst>
      <p:ext uri="{BB962C8B-B14F-4D97-AF65-F5344CB8AC3E}">
        <p14:creationId xmlns:p14="http://schemas.microsoft.com/office/powerpoint/2010/main" val="352000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saturdaylive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-essentials    Prashanth </a:t>
            </a:r>
            <a:r>
              <a:rPr lang="en-US" dirty="0" err="1"/>
              <a:t>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796597"/>
            <a:ext cx="1040295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Determining call context (this)*</a:t>
            </a:r>
          </a:p>
          <a:p>
            <a:pPr algn="ctr"/>
            <a:endParaRPr lang="en-US" sz="2000" dirty="0"/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Defaults to global object (window in browser/global in Node.js)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object that invokes the method in </a:t>
            </a:r>
            <a:r>
              <a:rPr lang="en-US" sz="3600" dirty="0" err="1"/>
              <a:t>obj.method</a:t>
            </a:r>
            <a:r>
              <a:rPr lang="en-US" sz="3600" dirty="0"/>
              <a:t>()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Bound context for call() / apply()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Context bound using bind()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Newly created object for constructor invocation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4F52E-7F7C-414B-98CB-FB2933AA7E98}"/>
              </a:ext>
            </a:extLst>
          </p:cNvPr>
          <p:cNvSpPr txBox="1"/>
          <p:nvPr/>
        </p:nvSpPr>
        <p:spPr>
          <a:xfrm>
            <a:off x="927652" y="6029740"/>
            <a:ext cx="1075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Rules are listed in increasing order of importance.</a:t>
            </a:r>
          </a:p>
        </p:txBody>
      </p:sp>
    </p:spTree>
    <p:extLst>
      <p:ext uri="{BB962C8B-B14F-4D97-AF65-F5344CB8AC3E}">
        <p14:creationId xmlns:p14="http://schemas.microsoft.com/office/powerpoint/2010/main" val="20305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1008822"/>
            <a:ext cx="104029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tx2"/>
                </a:solidFill>
              </a:rPr>
              <a:t>call() / apply()</a:t>
            </a:r>
          </a:p>
          <a:p>
            <a:pPr algn="ctr"/>
            <a:r>
              <a:rPr lang="en-US" sz="5600" dirty="0"/>
              <a:t>One-time function invocation with a changed context</a:t>
            </a:r>
          </a:p>
          <a:p>
            <a:pPr algn="ctr"/>
            <a:endParaRPr lang="en-US" sz="5600" dirty="0"/>
          </a:p>
          <a:p>
            <a:pPr algn="ctr"/>
            <a:r>
              <a:rPr lang="en-US" sz="5600" dirty="0"/>
              <a:t>Supports partial application of arguments</a:t>
            </a:r>
          </a:p>
        </p:txBody>
      </p:sp>
    </p:spTree>
    <p:extLst>
      <p:ext uri="{BB962C8B-B14F-4D97-AF65-F5344CB8AC3E}">
        <p14:creationId xmlns:p14="http://schemas.microsoft.com/office/powerpoint/2010/main" val="158951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615122"/>
            <a:ext cx="104029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tx2"/>
                </a:solidFill>
              </a:rPr>
              <a:t>bind()</a:t>
            </a:r>
            <a:r>
              <a:rPr lang="en-US" sz="5600" dirty="0"/>
              <a:t>*</a:t>
            </a:r>
          </a:p>
          <a:p>
            <a:pPr algn="ctr"/>
            <a:r>
              <a:rPr lang="en-US" sz="5600" dirty="0"/>
              <a:t>Multiple function invocations with a fixed context</a:t>
            </a:r>
          </a:p>
          <a:p>
            <a:pPr algn="ctr"/>
            <a:endParaRPr lang="en-US" sz="5600" dirty="0"/>
          </a:p>
          <a:p>
            <a:pPr algn="ctr"/>
            <a:r>
              <a:rPr lang="en-US" sz="5600" dirty="0"/>
              <a:t>Also supports partial application of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8F541-5118-6148-B1DC-148651E9B7BD}"/>
              </a:ext>
            </a:extLst>
          </p:cNvPr>
          <p:cNvSpPr txBox="1"/>
          <p:nvPr/>
        </p:nvSpPr>
        <p:spPr>
          <a:xfrm>
            <a:off x="927652" y="6029740"/>
            <a:ext cx="1075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bind() returns a new function which then is invoked (likely multiple times), whereas call() and apply() result in the underlying function being called</a:t>
            </a:r>
          </a:p>
        </p:txBody>
      </p:sp>
    </p:spTree>
    <p:extLst>
      <p:ext uri="{BB962C8B-B14F-4D97-AF65-F5344CB8AC3E}">
        <p14:creationId xmlns:p14="http://schemas.microsoft.com/office/powerpoint/2010/main" val="299568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C179-D5D9-8342-9526-7671B6EC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B7D4-9858-D24F-92D1-1D72823A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If you are a beginner in JS you can refer </a:t>
            </a:r>
            <a:r>
              <a:rPr lang="en-IN" dirty="0">
                <a:hlinkClick r:id="rId2"/>
              </a:rPr>
              <a:t>https://www.w3schools.com/js/default.asp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Mozilla Developer Network</a:t>
            </a:r>
            <a:r>
              <a:rPr lang="en-IN" dirty="0"/>
              <a:t> is a great reference for topics on web development</a:t>
            </a:r>
          </a:p>
          <a:p>
            <a:pPr lvl="1"/>
            <a:r>
              <a:rPr lang="en-IN" dirty="0"/>
              <a:t>For a thorough coverage on topics you can refer </a:t>
            </a:r>
            <a:r>
              <a:rPr lang="en-IN" dirty="0">
                <a:hlinkClick r:id="rId4"/>
              </a:rPr>
              <a:t>https://javascript.info/</a:t>
            </a:r>
            <a:endParaRPr lang="en-IN" dirty="0"/>
          </a:p>
          <a:p>
            <a:pPr lvl="1"/>
            <a:r>
              <a:rPr lang="en-IN" dirty="0"/>
              <a:t>For a deeper understanding of topics covered in this webinar you can refer Kyle Simpson’s You Don’t Know JS series of books – particularly </a:t>
            </a:r>
            <a:r>
              <a:rPr lang="en-IN" dirty="0">
                <a:hlinkClick r:id="rId5"/>
              </a:rPr>
              <a:t>this one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70056-9596-DF4D-98C0-0572A4E2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9D7C2-D27E-D649-896F-AB1BD5C0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1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FA3A-E52D-2945-A50B-53AFFE41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725-E4B2-614E-8996-832ABA90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9600"/>
            <a:ext cx="9720073" cy="44297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  Function declaration vs function expressions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 Functions as first-class citizens – What it means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 Function call context (“this” keyword) – How it is assigned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9A80C-F9E6-3741-A9D3-EDA13596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805B4-ED43-994A-B11E-63E8C4A9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1059622"/>
            <a:ext cx="1040295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/>
              <a:t>Two ways to define a function*</a:t>
            </a:r>
          </a:p>
          <a:p>
            <a:pPr algn="ctr"/>
            <a:endParaRPr lang="en-US" sz="2000" dirty="0"/>
          </a:p>
          <a:p>
            <a:pPr algn="ctr"/>
            <a:r>
              <a:rPr lang="en-US" sz="5600" dirty="0">
                <a:solidFill>
                  <a:schemeClr val="tx2"/>
                </a:solidFill>
              </a:rPr>
              <a:t>Function Declaration</a:t>
            </a:r>
          </a:p>
          <a:p>
            <a:pPr algn="ctr"/>
            <a:r>
              <a:rPr lang="en-US" sz="5600" dirty="0"/>
              <a:t>&amp;</a:t>
            </a:r>
          </a:p>
          <a:p>
            <a:pPr algn="ctr"/>
            <a:r>
              <a:rPr lang="en-US" sz="5600" dirty="0">
                <a:solidFill>
                  <a:schemeClr val="tx2"/>
                </a:solidFill>
              </a:rPr>
              <a:t>Function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47713-702C-1D49-9437-D45B8DAC4FBD}"/>
              </a:ext>
            </a:extLst>
          </p:cNvPr>
          <p:cNvSpPr txBox="1"/>
          <p:nvPr/>
        </p:nvSpPr>
        <p:spPr>
          <a:xfrm>
            <a:off x="927652" y="6029740"/>
            <a:ext cx="899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There are other ways too – using the </a:t>
            </a:r>
            <a:r>
              <a:rPr lang="en-US" dirty="0">
                <a:solidFill>
                  <a:schemeClr val="tx2"/>
                </a:solidFill>
              </a:rPr>
              <a:t>Function (constructor) function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arrow functions</a:t>
            </a:r>
            <a:r>
              <a:rPr lang="en-US" dirty="0"/>
              <a:t> in ES2015+</a:t>
            </a:r>
          </a:p>
        </p:txBody>
      </p:sp>
    </p:spTree>
    <p:extLst>
      <p:ext uri="{BB962C8B-B14F-4D97-AF65-F5344CB8AC3E}">
        <p14:creationId xmlns:p14="http://schemas.microsoft.com/office/powerpoint/2010/main" val="429228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2545522"/>
            <a:ext cx="104029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/>
              <a:t>The name of the function is optional in case of Function Expressions</a:t>
            </a:r>
          </a:p>
        </p:txBody>
      </p:sp>
    </p:spTree>
    <p:extLst>
      <p:ext uri="{BB962C8B-B14F-4D97-AF65-F5344CB8AC3E}">
        <p14:creationId xmlns:p14="http://schemas.microsoft.com/office/powerpoint/2010/main" val="149359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1034222"/>
            <a:ext cx="104029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/>
              <a:t>Unlike Function Declarations, Function Expressions are NOT hoisted</a:t>
            </a:r>
          </a:p>
          <a:p>
            <a:pPr algn="ctr"/>
            <a:endParaRPr lang="en-US" sz="5600" dirty="0"/>
          </a:p>
          <a:p>
            <a:pPr algn="ctr"/>
            <a:r>
              <a:rPr lang="en-US" sz="5600" i="1" dirty="0"/>
              <a:t>That’s a good thing!</a:t>
            </a:r>
          </a:p>
        </p:txBody>
      </p:sp>
    </p:spTree>
    <p:extLst>
      <p:ext uri="{BB962C8B-B14F-4D97-AF65-F5344CB8AC3E}">
        <p14:creationId xmlns:p14="http://schemas.microsoft.com/office/powerpoint/2010/main" val="294495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1317297"/>
            <a:ext cx="104029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Advantages of Named Function Expressions</a:t>
            </a:r>
          </a:p>
          <a:p>
            <a:pPr algn="ctr"/>
            <a:endParaRPr lang="en-US" sz="2000" dirty="0"/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Enables recursive calls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Function name appears in error messages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Clarifies intent of function to developer</a:t>
            </a:r>
          </a:p>
        </p:txBody>
      </p:sp>
    </p:spTree>
    <p:extLst>
      <p:ext uri="{BB962C8B-B14F-4D97-AF65-F5344CB8AC3E}">
        <p14:creationId xmlns:p14="http://schemas.microsoft.com/office/powerpoint/2010/main" val="247042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2024822"/>
            <a:ext cx="10402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/>
              <a:t>Prefer Function Expressions.</a:t>
            </a:r>
          </a:p>
          <a:p>
            <a:pPr algn="ctr"/>
            <a:endParaRPr lang="en-US" sz="5600" dirty="0"/>
          </a:p>
          <a:p>
            <a:pPr algn="ctr"/>
            <a:r>
              <a:rPr lang="en-US" sz="5600" dirty="0"/>
              <a:t>Name them if it makes sense.</a:t>
            </a:r>
          </a:p>
        </p:txBody>
      </p:sp>
    </p:spTree>
    <p:extLst>
      <p:ext uri="{BB962C8B-B14F-4D97-AF65-F5344CB8AC3E}">
        <p14:creationId xmlns:p14="http://schemas.microsoft.com/office/powerpoint/2010/main" val="294326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1770822"/>
            <a:ext cx="104029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/>
              <a:t>In JS, Functions are </a:t>
            </a:r>
            <a:r>
              <a:rPr lang="en-US" sz="5600" b="1" i="1" dirty="0"/>
              <a:t>first-class citizens</a:t>
            </a:r>
          </a:p>
          <a:p>
            <a:pPr algn="ctr"/>
            <a:endParaRPr lang="en-US" sz="5600" dirty="0"/>
          </a:p>
          <a:p>
            <a:pPr algn="ctr"/>
            <a:r>
              <a:rPr lang="en-US" sz="5600" i="1" dirty="0">
                <a:solidFill>
                  <a:schemeClr val="tx2"/>
                </a:solidFill>
              </a:rPr>
              <a:t>They are on par with any other type</a:t>
            </a:r>
          </a:p>
          <a:p>
            <a:pPr algn="ctr"/>
            <a:r>
              <a:rPr lang="en-US" sz="3000" i="1" dirty="0"/>
              <a:t>They are (callable) objects</a:t>
            </a:r>
          </a:p>
        </p:txBody>
      </p:sp>
    </p:spTree>
    <p:extLst>
      <p:ext uri="{BB962C8B-B14F-4D97-AF65-F5344CB8AC3E}">
        <p14:creationId xmlns:p14="http://schemas.microsoft.com/office/powerpoint/2010/main" val="333891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491404-53F7-B948-983A-E4916E09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https://github.com/saturdaylive/js-essentials    Prashanth Puranik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6BFAC-34A4-B347-AA68-A68D365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B41F9-C9BB-8E41-8D34-9A3CF3A91897}"/>
              </a:ext>
            </a:extLst>
          </p:cNvPr>
          <p:cNvSpPr txBox="1"/>
          <p:nvPr/>
        </p:nvSpPr>
        <p:spPr>
          <a:xfrm>
            <a:off x="894521" y="1317297"/>
            <a:ext cx="104029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 first-class citizen can</a:t>
            </a:r>
          </a:p>
          <a:p>
            <a:pPr algn="ctr"/>
            <a:endParaRPr lang="en-US" sz="2000" dirty="0"/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Be assigned to a variable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Passed to a function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Returned from a function</a:t>
            </a:r>
          </a:p>
          <a:p>
            <a:pPr marL="914400" indent="-914400">
              <a:buFont typeface="+mj-lt"/>
              <a:buAutoNum type="arabicPeriod"/>
            </a:pPr>
            <a:endParaRPr lang="en-US" sz="3600" dirty="0"/>
          </a:p>
          <a:p>
            <a:r>
              <a:rPr lang="en-US" sz="2400" b="1" dirty="0"/>
              <a:t>Aside</a:t>
            </a:r>
            <a:r>
              <a:rPr lang="en-US" sz="2400" dirty="0"/>
              <a:t>: Function that accept, and/or return other functions are said to be </a:t>
            </a:r>
            <a:r>
              <a:rPr lang="en-US" sz="2400" dirty="0">
                <a:solidFill>
                  <a:schemeClr val="tx2"/>
                </a:solidFill>
              </a:rPr>
              <a:t>Higher-Order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931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403</TotalTime>
  <Words>657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Tw Cen MT</vt:lpstr>
      <vt:lpstr>Tw Cen MT Condensed</vt:lpstr>
      <vt:lpstr>Wingdings</vt:lpstr>
      <vt:lpstr>Wingdings 3</vt:lpstr>
      <vt:lpstr>Integral</vt:lpstr>
      <vt:lpstr>JS ESSENTIALS - Webinar 1</vt:lpstr>
      <vt:lpstr>TAKEAWAYS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JavaScript</dc:title>
  <dc:creator>Prashanth Puranik</dc:creator>
  <cp:lastModifiedBy>Prashanth Puranik</cp:lastModifiedBy>
  <cp:revision>70</cp:revision>
  <dcterms:created xsi:type="dcterms:W3CDTF">2018-05-03T12:51:28Z</dcterms:created>
  <dcterms:modified xsi:type="dcterms:W3CDTF">2019-12-21T03:31:16Z</dcterms:modified>
</cp:coreProperties>
</file>