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7"/>
  </p:notesMasterIdLst>
  <p:sldIdLst>
    <p:sldId id="256" r:id="rId2"/>
    <p:sldId id="264" r:id="rId3"/>
    <p:sldId id="257" r:id="rId4"/>
    <p:sldId id="258" r:id="rId5"/>
    <p:sldId id="259" r:id="rId6"/>
    <p:sldId id="260" r:id="rId7"/>
    <p:sldId id="261" r:id="rId8"/>
    <p:sldId id="262" r:id="rId9"/>
    <p:sldId id="263" r:id="rId10"/>
    <p:sldId id="265" r:id="rId11"/>
    <p:sldId id="266" r:id="rId12"/>
    <p:sldId id="267" r:id="rId13"/>
    <p:sldId id="268" r:id="rId14"/>
    <p:sldId id="269" r:id="rId15"/>
    <p:sldId id="270" r:id="rId16"/>
  </p:sldIdLst>
  <p:sldSz cx="12192000" cy="6858000"/>
  <p:notesSz cx="7102475" cy="9388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5987" autoAdjust="0"/>
    <p:restoredTop sz="94660"/>
  </p:normalViewPr>
  <p:slideViewPr>
    <p:cSldViewPr snapToGrid="0">
      <p:cViewPr varScale="1">
        <p:scale>
          <a:sx n="103" d="100"/>
          <a:sy n="103" d="100"/>
        </p:scale>
        <p:origin x="138" y="34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4" d="100"/>
          <a:sy n="84" d="100"/>
        </p:scale>
        <p:origin x="384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CA"/>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FD7D27E7-1CAB-4D65-AD87-B64E4DD59EE9}" type="datetimeFigureOut">
              <a:rPr lang="en-CA" smtClean="0"/>
              <a:t>2018-01-18</a:t>
            </a:fld>
            <a:endParaRPr lang="en-CA"/>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CA"/>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CA"/>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35D69175-9E29-4BBA-99B1-FC477AF0F36C}" type="slidenum">
              <a:rPr lang="en-CA" smtClean="0"/>
              <a:t>‹#›</a:t>
            </a:fld>
            <a:endParaRPr lang="en-CA"/>
          </a:p>
        </p:txBody>
      </p:sp>
    </p:spTree>
    <p:extLst>
      <p:ext uri="{BB962C8B-B14F-4D97-AF65-F5344CB8AC3E}">
        <p14:creationId xmlns:p14="http://schemas.microsoft.com/office/powerpoint/2010/main" val="1579107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joelonsoftware.com/2002/11/11/the-law-of-leaky-abstraction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 a developer that’s worked a lot with databases.</a:t>
            </a:r>
          </a:p>
          <a:p>
            <a:endParaRPr lang="en-CA" dirty="0"/>
          </a:p>
        </p:txBody>
      </p:sp>
      <p:sp>
        <p:nvSpPr>
          <p:cNvPr id="4" name="Slide Number Placeholder 3"/>
          <p:cNvSpPr>
            <a:spLocks noGrp="1"/>
          </p:cNvSpPr>
          <p:nvPr>
            <p:ph type="sldNum" sz="quarter" idx="10"/>
          </p:nvPr>
        </p:nvSpPr>
        <p:spPr/>
        <p:txBody>
          <a:bodyPr/>
          <a:lstStyle/>
          <a:p>
            <a:fld id="{35D69175-9E29-4BBA-99B1-FC477AF0F36C}" type="slidenum">
              <a:rPr lang="en-CA" smtClean="0"/>
              <a:t>1</a:t>
            </a:fld>
            <a:endParaRPr lang="en-CA"/>
          </a:p>
        </p:txBody>
      </p:sp>
    </p:spTree>
    <p:extLst>
      <p:ext uri="{BB962C8B-B14F-4D97-AF65-F5344CB8AC3E}">
        <p14:creationId xmlns:p14="http://schemas.microsoft.com/office/powerpoint/2010/main" val="120537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5D69175-9E29-4BBA-99B1-FC477AF0F36C}" type="slidenum">
              <a:rPr lang="en-CA" smtClean="0"/>
              <a:t>10</a:t>
            </a:fld>
            <a:endParaRPr lang="en-CA"/>
          </a:p>
        </p:txBody>
      </p:sp>
    </p:spTree>
    <p:extLst>
      <p:ext uri="{BB962C8B-B14F-4D97-AF65-F5344CB8AC3E}">
        <p14:creationId xmlns:p14="http://schemas.microsoft.com/office/powerpoint/2010/main" val="3591906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creates the &lt;timestamp&gt;_</a:t>
            </a:r>
            <a:r>
              <a:rPr lang="en-CA" dirty="0" err="1"/>
              <a:t>CreatePlayerTable</a:t>
            </a:r>
            <a:r>
              <a:rPr lang="en-CA" dirty="0"/>
              <a:t> file.  If we open it up we see it creates the Player table and also a foreign key relationship to the </a:t>
            </a:r>
            <a:r>
              <a:rPr lang="en-CA" dirty="0" err="1"/>
              <a:t>ApplicationUser</a:t>
            </a:r>
            <a:r>
              <a:rPr lang="en-CA" dirty="0"/>
              <a:t> which maps to the </a:t>
            </a:r>
            <a:r>
              <a:rPr lang="en-CA" dirty="0" err="1"/>
              <a:t>AspNetUsers</a:t>
            </a:r>
            <a:r>
              <a:rPr lang="en-CA" dirty="0"/>
              <a:t> table.</a:t>
            </a:r>
          </a:p>
          <a:p>
            <a:endParaRPr lang="en-CA" dirty="0"/>
          </a:p>
          <a:p>
            <a:endParaRPr lang="en-CA" dirty="0"/>
          </a:p>
        </p:txBody>
      </p:sp>
      <p:sp>
        <p:nvSpPr>
          <p:cNvPr id="4" name="Slide Number Placeholder 3"/>
          <p:cNvSpPr>
            <a:spLocks noGrp="1"/>
          </p:cNvSpPr>
          <p:nvPr>
            <p:ph type="sldNum" sz="quarter" idx="10"/>
          </p:nvPr>
        </p:nvSpPr>
        <p:spPr/>
        <p:txBody>
          <a:bodyPr/>
          <a:lstStyle/>
          <a:p>
            <a:fld id="{35D69175-9E29-4BBA-99B1-FC477AF0F36C}" type="slidenum">
              <a:rPr lang="en-CA" smtClean="0"/>
              <a:t>11</a:t>
            </a:fld>
            <a:endParaRPr lang="en-CA"/>
          </a:p>
        </p:txBody>
      </p:sp>
    </p:spTree>
    <p:extLst>
      <p:ext uri="{BB962C8B-B14F-4D97-AF65-F5344CB8AC3E}">
        <p14:creationId xmlns:p14="http://schemas.microsoft.com/office/powerpoint/2010/main" val="25136447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if we look in the database we find the new Players table, notice it’s plural, and it has a foreign key to the </a:t>
            </a:r>
            <a:r>
              <a:rPr lang="en-CA" dirty="0" err="1"/>
              <a:t>AspNetUsers</a:t>
            </a:r>
            <a:r>
              <a:rPr lang="en-CA" dirty="0"/>
              <a:t> table.</a:t>
            </a:r>
          </a:p>
          <a:p>
            <a:endParaRPr lang="en-CA" dirty="0"/>
          </a:p>
          <a:p>
            <a:r>
              <a:rPr lang="en-CA" dirty="0"/>
              <a:t>OK, enough of following Bud, we are running out of lightning time.  Lets talk about why Bud would want to use an ORM tool such as Entity Framework.</a:t>
            </a:r>
          </a:p>
        </p:txBody>
      </p:sp>
      <p:sp>
        <p:nvSpPr>
          <p:cNvPr id="4" name="Slide Number Placeholder 3"/>
          <p:cNvSpPr>
            <a:spLocks noGrp="1"/>
          </p:cNvSpPr>
          <p:nvPr>
            <p:ph type="sldNum" sz="quarter" idx="10"/>
          </p:nvPr>
        </p:nvSpPr>
        <p:spPr/>
        <p:txBody>
          <a:bodyPr/>
          <a:lstStyle/>
          <a:p>
            <a:fld id="{35D69175-9E29-4BBA-99B1-FC477AF0F36C}" type="slidenum">
              <a:rPr lang="en-CA" smtClean="0"/>
              <a:t>12</a:t>
            </a:fld>
            <a:endParaRPr lang="en-CA"/>
          </a:p>
        </p:txBody>
      </p:sp>
    </p:spTree>
    <p:extLst>
      <p:ext uri="{BB962C8B-B14F-4D97-AF65-F5344CB8AC3E}">
        <p14:creationId xmlns:p14="http://schemas.microsoft.com/office/powerpoint/2010/main" val="11300351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CA" dirty="0"/>
              <a:t>Finally the biggest strength of a ORM is abstraction of data access.  It lets developers focus on the business logic and GUI of the application.  Data access is this magic thing that just happens.</a:t>
            </a:r>
          </a:p>
          <a:p>
            <a:pPr fontAlgn="base"/>
            <a:endParaRPr lang="en-CA" dirty="0"/>
          </a:p>
          <a:p>
            <a:pPr fontAlgn="base"/>
            <a:r>
              <a:rPr lang="en-CA" dirty="0"/>
              <a:t>Actually that’s not 100% true.  Like all abstractions ORMs </a:t>
            </a:r>
            <a:r>
              <a:rPr lang="en-CA" dirty="0">
                <a:hlinkClick r:id="rId3"/>
              </a:rPr>
              <a:t>leak</a:t>
            </a:r>
            <a:r>
              <a:rPr lang="en-CA" dirty="0"/>
              <a:t> so the developer has to know something about the underlying database but for those brief few moments the developer has one less thing to think about.  As Sherlock Holmes put it so eloquently said about developers:</a:t>
            </a:r>
          </a:p>
          <a:p>
            <a:endParaRPr lang="en-CA" dirty="0"/>
          </a:p>
          <a:p>
            <a:r>
              <a:rPr lang="en-CA" dirty="0"/>
              <a:t>Good developers are good at using abstractions.  They create abstractions in code through functions, classes. and layers such as the GUI layer, business layer, etc.  An abstraction lets them to temporarily “forget” about the rest of the application and focus on the part they are working on.</a:t>
            </a:r>
          </a:p>
        </p:txBody>
      </p:sp>
      <p:sp>
        <p:nvSpPr>
          <p:cNvPr id="4" name="Slide Number Placeholder 3"/>
          <p:cNvSpPr>
            <a:spLocks noGrp="1"/>
          </p:cNvSpPr>
          <p:nvPr>
            <p:ph type="sldNum" sz="quarter" idx="10"/>
          </p:nvPr>
        </p:nvSpPr>
        <p:spPr/>
        <p:txBody>
          <a:bodyPr/>
          <a:lstStyle/>
          <a:p>
            <a:fld id="{35D69175-9E29-4BBA-99B1-FC477AF0F36C}" type="slidenum">
              <a:rPr lang="en-CA" smtClean="0"/>
              <a:t>13</a:t>
            </a:fld>
            <a:endParaRPr lang="en-CA"/>
          </a:p>
        </p:txBody>
      </p:sp>
    </p:spTree>
    <p:extLst>
      <p:ext uri="{BB962C8B-B14F-4D97-AF65-F5344CB8AC3E}">
        <p14:creationId xmlns:p14="http://schemas.microsoft.com/office/powerpoint/2010/main" val="20550277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5D69175-9E29-4BBA-99B1-FC477AF0F36C}" type="slidenum">
              <a:rPr lang="en-CA" smtClean="0"/>
              <a:t>14</a:t>
            </a:fld>
            <a:endParaRPr lang="en-CA"/>
          </a:p>
        </p:txBody>
      </p:sp>
    </p:spTree>
    <p:extLst>
      <p:ext uri="{BB962C8B-B14F-4D97-AF65-F5344CB8AC3E}">
        <p14:creationId xmlns:p14="http://schemas.microsoft.com/office/powerpoint/2010/main" val="977509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CA" dirty="0"/>
              <a:t>Let the ORM generate schema changes but make sure to review them.  The developer might not realize that renaming the column caused the column to be dropped and recreated resulting in data loss.</a:t>
            </a:r>
          </a:p>
          <a:p>
            <a:pPr fontAlgn="base"/>
            <a:endParaRPr lang="en-CA" dirty="0"/>
          </a:p>
          <a:p>
            <a:pPr fontAlgn="base"/>
            <a:r>
              <a:rPr lang="en-CA" dirty="0"/>
              <a:t>Let the ORM access the tables directly.  Only force access threw a  view or stored procedure if there is a good reason.</a:t>
            </a:r>
          </a:p>
          <a:p>
            <a:pPr fontAlgn="base"/>
            <a:endParaRPr lang="en-CA" dirty="0"/>
          </a:p>
          <a:p>
            <a:pPr fontAlgn="base"/>
            <a:r>
              <a:rPr lang="en-CA" dirty="0"/>
              <a:t>Don’t be afraid to adapt the ORM’s naming schema.  An ORM will often assume things like ID is the primary key column, table names are plural, foreign keys are &lt;</a:t>
            </a:r>
            <a:r>
              <a:rPr lang="en-CA" dirty="0" err="1"/>
              <a:t>tablename</a:t>
            </a:r>
            <a:r>
              <a:rPr lang="en-CA" dirty="0"/>
              <a:t>&gt;ID, etc.  If you can’t adopt the ORM’s preferred naming scheme then at least be consistent in your naming.</a:t>
            </a:r>
          </a:p>
          <a:p>
            <a:pPr fontAlgn="base"/>
            <a:endParaRPr lang="en-CA" dirty="0"/>
          </a:p>
          <a:p>
            <a:pPr fontAlgn="base"/>
            <a:r>
              <a:rPr lang="en-CA" dirty="0"/>
              <a:t>Don’t worry about being made redundant.  ORMs can do some of the work DBAs used to do but not all of it and as we pointed out above ORM generated SQL should still be reviewed.  Also ORMs can’t do the A part of DBA (i.e. they don’t backup your database, secure it, create RAID arrays, </a:t>
            </a:r>
            <a:r>
              <a:rPr lang="en-CA" dirty="0" err="1"/>
              <a:t>etc</a:t>
            </a:r>
            <a:r>
              <a:rPr lang="en-CA" dirty="0"/>
              <a:t>).</a:t>
            </a:r>
          </a:p>
          <a:p>
            <a:pPr fontAlgn="base"/>
            <a:endParaRPr lang="en-CA" dirty="0"/>
          </a:p>
          <a:p>
            <a:pPr fontAlgn="base"/>
            <a:r>
              <a:rPr lang="en-CA" dirty="0"/>
              <a:t>If you work with bad developers try to educate them.  They might just be naive.  If you can’t educate the developers and management won’t help you don’t be afraid to move on.  Life is too short to…&lt;fill in the blank&gt;.</a:t>
            </a:r>
          </a:p>
          <a:p>
            <a:endParaRPr lang="en-CA" dirty="0"/>
          </a:p>
        </p:txBody>
      </p:sp>
      <p:sp>
        <p:nvSpPr>
          <p:cNvPr id="4" name="Slide Number Placeholder 3"/>
          <p:cNvSpPr>
            <a:spLocks noGrp="1"/>
          </p:cNvSpPr>
          <p:nvPr>
            <p:ph type="sldNum" sz="quarter" idx="10"/>
          </p:nvPr>
        </p:nvSpPr>
        <p:spPr/>
        <p:txBody>
          <a:bodyPr/>
          <a:lstStyle/>
          <a:p>
            <a:fld id="{35D69175-9E29-4BBA-99B1-FC477AF0F36C}" type="slidenum">
              <a:rPr lang="en-CA" smtClean="0"/>
              <a:t>15</a:t>
            </a:fld>
            <a:endParaRPr lang="en-CA"/>
          </a:p>
        </p:txBody>
      </p:sp>
    </p:spTree>
    <p:extLst>
      <p:ext uri="{BB962C8B-B14F-4D97-AF65-F5344CB8AC3E}">
        <p14:creationId xmlns:p14="http://schemas.microsoft.com/office/powerpoint/2010/main" val="2425732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Ask who is familiar with ORMs?  Who is familiar with object orientated programing?</a:t>
            </a:r>
          </a:p>
        </p:txBody>
      </p:sp>
      <p:sp>
        <p:nvSpPr>
          <p:cNvPr id="4" name="Slide Number Placeholder 3"/>
          <p:cNvSpPr>
            <a:spLocks noGrp="1"/>
          </p:cNvSpPr>
          <p:nvPr>
            <p:ph type="sldNum" sz="quarter" idx="10"/>
          </p:nvPr>
        </p:nvSpPr>
        <p:spPr/>
        <p:txBody>
          <a:bodyPr/>
          <a:lstStyle/>
          <a:p>
            <a:fld id="{35D69175-9E29-4BBA-99B1-FC477AF0F36C}" type="slidenum">
              <a:rPr lang="en-CA" smtClean="0"/>
              <a:t>2</a:t>
            </a:fld>
            <a:endParaRPr lang="en-CA"/>
          </a:p>
        </p:txBody>
      </p:sp>
    </p:spTree>
    <p:extLst>
      <p:ext uri="{BB962C8B-B14F-4D97-AF65-F5344CB8AC3E}">
        <p14:creationId xmlns:p14="http://schemas.microsoft.com/office/powerpoint/2010/main" val="362048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talk we will follow Bud as he creates a new application that uses </a:t>
            </a:r>
            <a:r>
              <a:rPr lang="en-CA" dirty="0" err="1"/>
              <a:t>Microsofts</a:t>
            </a:r>
            <a:r>
              <a:rPr lang="en-CA" dirty="0"/>
              <a:t> ORM Entity Framework.</a:t>
            </a:r>
          </a:p>
          <a:p>
            <a:endParaRPr lang="en-CA" dirty="0"/>
          </a:p>
          <a:p>
            <a:r>
              <a:rPr lang="en-CA" dirty="0"/>
              <a:t>Creating a new application with authentication should create the authentication logic for him and also store the credentials somewhere.  Bud knows it’s a database but doesn't really care.</a:t>
            </a:r>
          </a:p>
        </p:txBody>
      </p:sp>
      <p:sp>
        <p:nvSpPr>
          <p:cNvPr id="4" name="Slide Number Placeholder 3"/>
          <p:cNvSpPr>
            <a:spLocks noGrp="1"/>
          </p:cNvSpPr>
          <p:nvPr>
            <p:ph type="sldNum" sz="quarter" idx="10"/>
          </p:nvPr>
        </p:nvSpPr>
        <p:spPr/>
        <p:txBody>
          <a:bodyPr/>
          <a:lstStyle/>
          <a:p>
            <a:fld id="{35D69175-9E29-4BBA-99B1-FC477AF0F36C}" type="slidenum">
              <a:rPr lang="en-CA" smtClean="0"/>
              <a:t>3</a:t>
            </a:fld>
            <a:endParaRPr lang="en-CA"/>
          </a:p>
        </p:txBody>
      </p:sp>
    </p:spTree>
    <p:extLst>
      <p:ext uri="{BB962C8B-B14F-4D97-AF65-F5344CB8AC3E}">
        <p14:creationId xmlns:p14="http://schemas.microsoft.com/office/powerpoint/2010/main" val="332606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Before adding any of his own logic Bud tries running the application.  It runs and he tries to create a new user.</a:t>
            </a:r>
          </a:p>
        </p:txBody>
      </p:sp>
      <p:sp>
        <p:nvSpPr>
          <p:cNvPr id="4" name="Slide Number Placeholder 3"/>
          <p:cNvSpPr>
            <a:spLocks noGrp="1"/>
          </p:cNvSpPr>
          <p:nvPr>
            <p:ph type="sldNum" sz="quarter" idx="10"/>
          </p:nvPr>
        </p:nvSpPr>
        <p:spPr/>
        <p:txBody>
          <a:bodyPr/>
          <a:lstStyle/>
          <a:p>
            <a:fld id="{35D69175-9E29-4BBA-99B1-FC477AF0F36C}" type="slidenum">
              <a:rPr lang="en-CA" smtClean="0"/>
              <a:t>4</a:t>
            </a:fld>
            <a:endParaRPr lang="en-CA"/>
          </a:p>
        </p:txBody>
      </p:sp>
    </p:spTree>
    <p:extLst>
      <p:ext uri="{BB962C8B-B14F-4D97-AF65-F5344CB8AC3E}">
        <p14:creationId xmlns:p14="http://schemas.microsoft.com/office/powerpoint/2010/main" val="4212455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But the application raises an error.  What is going on?  Says something about running migrations.</a:t>
            </a:r>
          </a:p>
        </p:txBody>
      </p:sp>
      <p:sp>
        <p:nvSpPr>
          <p:cNvPr id="4" name="Slide Number Placeholder 3"/>
          <p:cNvSpPr>
            <a:spLocks noGrp="1"/>
          </p:cNvSpPr>
          <p:nvPr>
            <p:ph type="sldNum" sz="quarter" idx="10"/>
          </p:nvPr>
        </p:nvSpPr>
        <p:spPr/>
        <p:txBody>
          <a:bodyPr/>
          <a:lstStyle/>
          <a:p>
            <a:fld id="{35D69175-9E29-4BBA-99B1-FC477AF0F36C}" type="slidenum">
              <a:rPr lang="en-CA" smtClean="0"/>
              <a:t>5</a:t>
            </a:fld>
            <a:endParaRPr lang="en-CA"/>
          </a:p>
        </p:txBody>
      </p:sp>
    </p:spTree>
    <p:extLst>
      <p:ext uri="{BB962C8B-B14F-4D97-AF65-F5344CB8AC3E}">
        <p14:creationId xmlns:p14="http://schemas.microsoft.com/office/powerpoint/2010/main" val="3714802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Usually for schema changes but can be used for adding data.</a:t>
            </a:r>
          </a:p>
          <a:p>
            <a:endParaRPr lang="en-CA" dirty="0"/>
          </a:p>
          <a:p>
            <a:r>
              <a:rPr lang="en-CA" dirty="0"/>
              <a:t>Describes changes for both up and down operations.  Some down operations can be </a:t>
            </a:r>
          </a:p>
          <a:p>
            <a:r>
              <a:rPr lang="en-CA" dirty="0"/>
              <a:t>destructive.</a:t>
            </a:r>
          </a:p>
          <a:p>
            <a:endParaRPr lang="en-CA" dirty="0"/>
          </a:p>
          <a:p>
            <a:r>
              <a:rPr lang="en-CA" dirty="0"/>
              <a:t>Auto generated use a process like SQL compare to generate the changes.  That said migration files usually aren’t as large as SQL Compare files.</a:t>
            </a:r>
          </a:p>
          <a:p>
            <a:endParaRPr lang="en-CA" dirty="0"/>
          </a:p>
          <a:p>
            <a:r>
              <a:rPr lang="en-CA" dirty="0"/>
              <a:t>Usually written in a non-SQL language that is later translated to SQL.  Allows the migration to run against different databases.</a:t>
            </a:r>
          </a:p>
          <a:p>
            <a:endParaRPr lang="en-CA" dirty="0"/>
          </a:p>
          <a:p>
            <a:r>
              <a:rPr lang="en-CA" dirty="0"/>
              <a:t>There is a table in the database that tracks which migrations have been run.  Migrations are run in order.</a:t>
            </a:r>
          </a:p>
        </p:txBody>
      </p:sp>
      <p:sp>
        <p:nvSpPr>
          <p:cNvPr id="4" name="Slide Number Placeholder 3"/>
          <p:cNvSpPr>
            <a:spLocks noGrp="1"/>
          </p:cNvSpPr>
          <p:nvPr>
            <p:ph type="sldNum" sz="quarter" idx="10"/>
          </p:nvPr>
        </p:nvSpPr>
        <p:spPr/>
        <p:txBody>
          <a:bodyPr/>
          <a:lstStyle/>
          <a:p>
            <a:fld id="{35D69175-9E29-4BBA-99B1-FC477AF0F36C}" type="slidenum">
              <a:rPr lang="en-CA" smtClean="0"/>
              <a:t>6</a:t>
            </a:fld>
            <a:endParaRPr lang="en-CA"/>
          </a:p>
        </p:txBody>
      </p:sp>
    </p:spTree>
    <p:extLst>
      <p:ext uri="{BB962C8B-B14F-4D97-AF65-F5344CB8AC3E}">
        <p14:creationId xmlns:p14="http://schemas.microsoft.com/office/powerpoint/2010/main" val="1744738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5D69175-9E29-4BBA-99B1-FC477AF0F36C}" type="slidenum">
              <a:rPr lang="en-CA" smtClean="0"/>
              <a:t>7</a:t>
            </a:fld>
            <a:endParaRPr lang="en-CA"/>
          </a:p>
        </p:txBody>
      </p:sp>
    </p:spTree>
    <p:extLst>
      <p:ext uri="{BB962C8B-B14F-4D97-AF65-F5344CB8AC3E}">
        <p14:creationId xmlns:p14="http://schemas.microsoft.com/office/powerpoint/2010/main" val="3954992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CA" dirty="0"/>
              <a:t>From a developer point of view this is great.  Bud didn’t have to write a single line of SQL.  He didn’t even have to open up SQL Server, the database was just magically created.</a:t>
            </a:r>
          </a:p>
          <a:p>
            <a:pPr fontAlgn="base"/>
            <a:endParaRPr lang="en-CA" dirty="0"/>
          </a:p>
          <a:p>
            <a:pPr fontAlgn="base"/>
            <a:r>
              <a:rPr lang="en-CA" dirty="0"/>
              <a:t>This is just the beginning.  Later Bud will create more tables in code to track what buddies have which played which games.  He will do this without writing DDL and access the data with little to no SQL.</a:t>
            </a:r>
          </a:p>
          <a:p>
            <a:endParaRPr lang="en-CA" dirty="0"/>
          </a:p>
          <a:p>
            <a:endParaRPr lang="en-CA" dirty="0"/>
          </a:p>
        </p:txBody>
      </p:sp>
      <p:sp>
        <p:nvSpPr>
          <p:cNvPr id="4" name="Slide Number Placeholder 3"/>
          <p:cNvSpPr>
            <a:spLocks noGrp="1"/>
          </p:cNvSpPr>
          <p:nvPr>
            <p:ph type="sldNum" sz="quarter" idx="10"/>
          </p:nvPr>
        </p:nvSpPr>
        <p:spPr/>
        <p:txBody>
          <a:bodyPr/>
          <a:lstStyle/>
          <a:p>
            <a:fld id="{35D69175-9E29-4BBA-99B1-FC477AF0F36C}" type="slidenum">
              <a:rPr lang="en-CA" smtClean="0"/>
              <a:t>8</a:t>
            </a:fld>
            <a:endParaRPr lang="en-CA"/>
          </a:p>
        </p:txBody>
      </p:sp>
    </p:spTree>
    <p:extLst>
      <p:ext uri="{BB962C8B-B14F-4D97-AF65-F5344CB8AC3E}">
        <p14:creationId xmlns:p14="http://schemas.microsoft.com/office/powerpoint/2010/main" val="3456426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Migrations can create indexes, keys, etc.</a:t>
            </a:r>
          </a:p>
        </p:txBody>
      </p:sp>
      <p:sp>
        <p:nvSpPr>
          <p:cNvPr id="4" name="Slide Number Placeholder 3"/>
          <p:cNvSpPr>
            <a:spLocks noGrp="1"/>
          </p:cNvSpPr>
          <p:nvPr>
            <p:ph type="sldNum" sz="quarter" idx="10"/>
          </p:nvPr>
        </p:nvSpPr>
        <p:spPr/>
        <p:txBody>
          <a:bodyPr/>
          <a:lstStyle/>
          <a:p>
            <a:fld id="{35D69175-9E29-4BBA-99B1-FC477AF0F36C}" type="slidenum">
              <a:rPr lang="en-CA" smtClean="0"/>
              <a:t>9</a:t>
            </a:fld>
            <a:endParaRPr lang="en-CA"/>
          </a:p>
        </p:txBody>
      </p:sp>
    </p:spTree>
    <p:extLst>
      <p:ext uri="{BB962C8B-B14F-4D97-AF65-F5344CB8AC3E}">
        <p14:creationId xmlns:p14="http://schemas.microsoft.com/office/powerpoint/2010/main" val="3332645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1/18/2018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1/18/2018</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1/18/2018</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1/18/2018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1/18/2018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1/18/2018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FA1F9-B686-4775-B564-060AAA894A56}"/>
              </a:ext>
            </a:extLst>
          </p:cNvPr>
          <p:cNvSpPr>
            <a:spLocks noGrp="1"/>
          </p:cNvSpPr>
          <p:nvPr>
            <p:ph type="ctrTitle"/>
          </p:nvPr>
        </p:nvSpPr>
        <p:spPr/>
        <p:txBody>
          <a:bodyPr/>
          <a:lstStyle/>
          <a:p>
            <a:r>
              <a:rPr lang="en-CA" dirty="0"/>
              <a:t>Introduction to Object-Relational Mapping for DBAs</a:t>
            </a:r>
          </a:p>
        </p:txBody>
      </p:sp>
      <p:sp>
        <p:nvSpPr>
          <p:cNvPr id="3" name="Subtitle 2">
            <a:extLst>
              <a:ext uri="{FF2B5EF4-FFF2-40B4-BE49-F238E27FC236}">
                <a16:creationId xmlns:a16="http://schemas.microsoft.com/office/drawing/2014/main" id="{D78E2E63-CDBF-49EC-A2F3-045D302B9D0B}"/>
              </a:ext>
            </a:extLst>
          </p:cNvPr>
          <p:cNvSpPr>
            <a:spLocks noGrp="1"/>
          </p:cNvSpPr>
          <p:nvPr>
            <p:ph type="subTitle" idx="1"/>
          </p:nvPr>
        </p:nvSpPr>
        <p:spPr/>
        <p:txBody>
          <a:bodyPr/>
          <a:lstStyle/>
          <a:p>
            <a:r>
              <a:rPr lang="en-CA" dirty="0"/>
              <a:t>Chris Cumming</a:t>
            </a:r>
            <a:br>
              <a:rPr lang="en-CA" dirty="0"/>
            </a:br>
            <a:r>
              <a:rPr lang="en-CA" dirty="0"/>
              <a:t>Saturday Morning Productions</a:t>
            </a:r>
          </a:p>
        </p:txBody>
      </p:sp>
    </p:spTree>
    <p:extLst>
      <p:ext uri="{BB962C8B-B14F-4D97-AF65-F5344CB8AC3E}">
        <p14:creationId xmlns:p14="http://schemas.microsoft.com/office/powerpoint/2010/main" val="378839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120BC-9E37-4E13-9E44-ECC3B8E1AFBC}"/>
              </a:ext>
            </a:extLst>
          </p:cNvPr>
          <p:cNvSpPr>
            <a:spLocks noGrp="1"/>
          </p:cNvSpPr>
          <p:nvPr>
            <p:ph type="title"/>
          </p:nvPr>
        </p:nvSpPr>
        <p:spPr/>
        <p:txBody>
          <a:bodyPr/>
          <a:lstStyle/>
          <a:p>
            <a:r>
              <a:rPr lang="en-CA" dirty="0"/>
              <a:t>Bud creates the player class</a:t>
            </a:r>
          </a:p>
        </p:txBody>
      </p:sp>
      <p:sp>
        <p:nvSpPr>
          <p:cNvPr id="3" name="Content Placeholder 2">
            <a:extLst>
              <a:ext uri="{FF2B5EF4-FFF2-40B4-BE49-F238E27FC236}">
                <a16:creationId xmlns:a16="http://schemas.microsoft.com/office/drawing/2014/main" id="{B6BA7DDE-F715-4D2B-8B48-CE19CEB92D33}"/>
              </a:ext>
            </a:extLst>
          </p:cNvPr>
          <p:cNvSpPr>
            <a:spLocks noGrp="1"/>
          </p:cNvSpPr>
          <p:nvPr>
            <p:ph idx="1"/>
          </p:nvPr>
        </p:nvSpPr>
        <p:spPr>
          <a:xfrm>
            <a:off x="3869268" y="5725020"/>
            <a:ext cx="7315200" cy="259728"/>
          </a:xfrm>
        </p:spPr>
        <p:txBody>
          <a:bodyPr>
            <a:normAutofit fontScale="70000" lnSpcReduction="20000"/>
          </a:bodyPr>
          <a:lstStyle/>
          <a:p>
            <a:endParaRPr lang="en-CA"/>
          </a:p>
        </p:txBody>
      </p:sp>
      <p:pic>
        <p:nvPicPr>
          <p:cNvPr id="1026" name="Picture 2" descr="PlayerModel.png (848×354)">
            <a:extLst>
              <a:ext uri="{FF2B5EF4-FFF2-40B4-BE49-F238E27FC236}">
                <a16:creationId xmlns:a16="http://schemas.microsoft.com/office/drawing/2014/main" id="{26EDA796-1DA6-460A-8452-3EF3566C80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3253" y="1611483"/>
            <a:ext cx="7634443" cy="3187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4528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0F2FD-1143-4FA9-857C-0E6F53582BE6}"/>
              </a:ext>
            </a:extLst>
          </p:cNvPr>
          <p:cNvSpPr>
            <a:spLocks noGrp="1"/>
          </p:cNvSpPr>
          <p:nvPr>
            <p:ph type="title"/>
          </p:nvPr>
        </p:nvSpPr>
        <p:spPr/>
        <p:txBody>
          <a:bodyPr/>
          <a:lstStyle/>
          <a:p>
            <a:r>
              <a:rPr lang="en-CA" dirty="0"/>
              <a:t>He creates the migration</a:t>
            </a:r>
          </a:p>
        </p:txBody>
      </p:sp>
      <p:sp>
        <p:nvSpPr>
          <p:cNvPr id="3" name="Content Placeholder 2">
            <a:extLst>
              <a:ext uri="{FF2B5EF4-FFF2-40B4-BE49-F238E27FC236}">
                <a16:creationId xmlns:a16="http://schemas.microsoft.com/office/drawing/2014/main" id="{3F0F22E2-E892-4E94-9BE9-D6605C2410D9}"/>
              </a:ext>
            </a:extLst>
          </p:cNvPr>
          <p:cNvSpPr>
            <a:spLocks noGrp="1"/>
          </p:cNvSpPr>
          <p:nvPr>
            <p:ph idx="1"/>
          </p:nvPr>
        </p:nvSpPr>
        <p:spPr>
          <a:xfrm>
            <a:off x="3869268" y="5494788"/>
            <a:ext cx="7315200" cy="489959"/>
          </a:xfrm>
        </p:spPr>
        <p:txBody>
          <a:bodyPr/>
          <a:lstStyle/>
          <a:p>
            <a:endParaRPr lang="en-CA" dirty="0"/>
          </a:p>
        </p:txBody>
      </p:sp>
      <p:pic>
        <p:nvPicPr>
          <p:cNvPr id="2050" name="Picture 2" descr="AddPlayerTableMigration.png (771×178)">
            <a:extLst>
              <a:ext uri="{FF2B5EF4-FFF2-40B4-BE49-F238E27FC236}">
                <a16:creationId xmlns:a16="http://schemas.microsoft.com/office/drawing/2014/main" id="{FA1E6BD2-8129-4224-A30C-9069848FCC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6075" y="769253"/>
            <a:ext cx="6174603" cy="142552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layerMigrationCreateTable.png (812×585)">
            <a:extLst>
              <a:ext uri="{FF2B5EF4-FFF2-40B4-BE49-F238E27FC236}">
                <a16:creationId xmlns:a16="http://schemas.microsoft.com/office/drawing/2014/main" id="{BAF00580-5EBC-453A-BA29-8A54B98F26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9228" y="2290101"/>
            <a:ext cx="5128295" cy="3694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717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320B9-683B-426C-8BE1-E7FFDA431D4E}"/>
              </a:ext>
            </a:extLst>
          </p:cNvPr>
          <p:cNvSpPr>
            <a:spLocks noGrp="1"/>
          </p:cNvSpPr>
          <p:nvPr>
            <p:ph type="title"/>
          </p:nvPr>
        </p:nvSpPr>
        <p:spPr/>
        <p:txBody>
          <a:bodyPr/>
          <a:lstStyle/>
          <a:p>
            <a:r>
              <a:rPr lang="en-CA" dirty="0"/>
              <a:t>Then runs the migration</a:t>
            </a:r>
          </a:p>
        </p:txBody>
      </p:sp>
      <p:sp>
        <p:nvSpPr>
          <p:cNvPr id="3" name="Content Placeholder 2">
            <a:extLst>
              <a:ext uri="{FF2B5EF4-FFF2-40B4-BE49-F238E27FC236}">
                <a16:creationId xmlns:a16="http://schemas.microsoft.com/office/drawing/2014/main" id="{0F65259E-B4F4-4FB1-A4B5-40AF94390D5C}"/>
              </a:ext>
            </a:extLst>
          </p:cNvPr>
          <p:cNvSpPr>
            <a:spLocks noGrp="1"/>
          </p:cNvSpPr>
          <p:nvPr>
            <p:ph idx="1"/>
          </p:nvPr>
        </p:nvSpPr>
        <p:spPr>
          <a:xfrm>
            <a:off x="3869268" y="5444454"/>
            <a:ext cx="7315200" cy="540293"/>
          </a:xfrm>
        </p:spPr>
        <p:txBody>
          <a:bodyPr/>
          <a:lstStyle/>
          <a:p>
            <a:endParaRPr lang="en-CA" dirty="0"/>
          </a:p>
        </p:txBody>
      </p:sp>
      <p:pic>
        <p:nvPicPr>
          <p:cNvPr id="3080" name="Picture 8" descr="PlayersTableInSqlServer.png (352×485)">
            <a:extLst>
              <a:ext uri="{FF2B5EF4-FFF2-40B4-BE49-F238E27FC236}">
                <a16:creationId xmlns:a16="http://schemas.microsoft.com/office/drawing/2014/main" id="{F40ECE62-EDDC-454A-BF31-CB80D0D90B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4603" y="1492621"/>
            <a:ext cx="3339415" cy="460118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UpdateDatabaseAddPlayerTable.png (1024×319)">
            <a:extLst>
              <a:ext uri="{FF2B5EF4-FFF2-40B4-BE49-F238E27FC236}">
                <a16:creationId xmlns:a16="http://schemas.microsoft.com/office/drawing/2014/main" id="{E47D64BB-C18B-44EB-B048-A355C3262D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2085" y="764196"/>
            <a:ext cx="6137945" cy="1912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5302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97A37-7564-4543-9BE8-BAE92F750F10}"/>
              </a:ext>
            </a:extLst>
          </p:cNvPr>
          <p:cNvSpPr>
            <a:spLocks noGrp="1"/>
          </p:cNvSpPr>
          <p:nvPr>
            <p:ph type="title"/>
          </p:nvPr>
        </p:nvSpPr>
        <p:spPr/>
        <p:txBody>
          <a:bodyPr/>
          <a:lstStyle/>
          <a:p>
            <a:r>
              <a:rPr lang="en-CA" dirty="0"/>
              <a:t>Why Developers Use ORMs (i.e. their biggest strength)</a:t>
            </a:r>
            <a:br>
              <a:rPr lang="en-CA" dirty="0"/>
            </a:br>
            <a:endParaRPr lang="en-CA" dirty="0"/>
          </a:p>
        </p:txBody>
      </p:sp>
      <p:sp>
        <p:nvSpPr>
          <p:cNvPr id="3" name="Content Placeholder 2">
            <a:extLst>
              <a:ext uri="{FF2B5EF4-FFF2-40B4-BE49-F238E27FC236}">
                <a16:creationId xmlns:a16="http://schemas.microsoft.com/office/drawing/2014/main" id="{A668F20E-0519-4AFC-80DB-134B10E1B5FB}"/>
              </a:ext>
            </a:extLst>
          </p:cNvPr>
          <p:cNvSpPr>
            <a:spLocks noGrp="1"/>
          </p:cNvSpPr>
          <p:nvPr>
            <p:ph idx="1"/>
          </p:nvPr>
        </p:nvSpPr>
        <p:spPr>
          <a:xfrm>
            <a:off x="3620278" y="743796"/>
            <a:ext cx="8080310" cy="3514986"/>
          </a:xfrm>
        </p:spPr>
        <p:txBody>
          <a:bodyPr>
            <a:normAutofit/>
          </a:bodyPr>
          <a:lstStyle/>
          <a:p>
            <a:pPr marL="0" indent="0">
              <a:buNone/>
            </a:pPr>
            <a:r>
              <a:rPr lang="en-CA" strike="sngStrike" dirty="0"/>
              <a:t>[</a:t>
            </a:r>
            <a:r>
              <a:rPr lang="en-CA" strike="sngStrike" dirty="0" err="1"/>
              <a:t>Shelock</a:t>
            </a:r>
            <a:r>
              <a:rPr lang="en-CA" strike="sngStrike" dirty="0"/>
              <a:t>] His</a:t>
            </a:r>
            <a:r>
              <a:rPr lang="en-CA" dirty="0"/>
              <a:t> The developer’s ignorance was remarkable as his knowledge.  Of contemporary literature, philosophy and politics he [or she] appeared to know next to nothing.  My surprise reached a climax, however, when I found incidentally that he [or she] was ignorant of the </a:t>
            </a:r>
            <a:r>
              <a:rPr lang="en-CA" strike="sngStrike" dirty="0"/>
              <a:t>Copernican Theory</a:t>
            </a:r>
            <a:r>
              <a:rPr lang="en-CA" dirty="0"/>
              <a:t> database design.</a:t>
            </a:r>
          </a:p>
          <a:p>
            <a:pPr marL="0" indent="0">
              <a:buNone/>
            </a:pPr>
            <a:r>
              <a:rPr lang="en-CA" dirty="0"/>
              <a:t>“You appear to be astonished” he said, smiling at my expression of surprise.  “Now that I do know it I shall do my best to forget it.”</a:t>
            </a:r>
          </a:p>
          <a:p>
            <a:pPr marL="0" indent="0">
              <a:buNone/>
            </a:pPr>
            <a:r>
              <a:rPr lang="en-CA" dirty="0"/>
              <a:t>“To forget it!”</a:t>
            </a:r>
          </a:p>
          <a:p>
            <a:pPr marL="0" indent="0">
              <a:buNone/>
            </a:pPr>
            <a:r>
              <a:rPr lang="en-CA" dirty="0"/>
              <a:t>… &lt;Developer gives long speech about how a developer’s brain is like an attic and only hold so much information&gt;…</a:t>
            </a:r>
          </a:p>
        </p:txBody>
      </p:sp>
      <p:sp>
        <p:nvSpPr>
          <p:cNvPr id="5" name="TextBox 4">
            <a:extLst>
              <a:ext uri="{FF2B5EF4-FFF2-40B4-BE49-F238E27FC236}">
                <a16:creationId xmlns:a16="http://schemas.microsoft.com/office/drawing/2014/main" id="{7DE61CF8-7760-4A5F-9570-8E6113004E2C}"/>
              </a:ext>
            </a:extLst>
          </p:cNvPr>
          <p:cNvSpPr txBox="1"/>
          <p:nvPr/>
        </p:nvSpPr>
        <p:spPr>
          <a:xfrm>
            <a:off x="3645077" y="4340190"/>
            <a:ext cx="8030712" cy="677108"/>
          </a:xfrm>
          <a:prstGeom prst="rect">
            <a:avLst/>
          </a:prstGeom>
          <a:noFill/>
        </p:spPr>
        <p:txBody>
          <a:bodyPr wrap="square" rtlCol="0">
            <a:spAutoFit/>
          </a:bodyPr>
          <a:lstStyle/>
          <a:p>
            <a:r>
              <a:rPr lang="en-CA" sz="2000" dirty="0">
                <a:solidFill>
                  <a:schemeClr val="tx1">
                    <a:lumMod val="65000"/>
                    <a:lumOff val="35000"/>
                  </a:schemeClr>
                </a:solidFill>
              </a:rPr>
              <a:t>“But the </a:t>
            </a:r>
            <a:r>
              <a:rPr lang="en-CA" sz="2000" strike="sngStrike" dirty="0">
                <a:solidFill>
                  <a:schemeClr val="tx1">
                    <a:lumMod val="65000"/>
                    <a:lumOff val="35000"/>
                  </a:schemeClr>
                </a:solidFill>
              </a:rPr>
              <a:t>Solar System</a:t>
            </a:r>
            <a:r>
              <a:rPr lang="en-CA" sz="2000" dirty="0">
                <a:solidFill>
                  <a:schemeClr val="tx1">
                    <a:lumMod val="65000"/>
                    <a:lumOff val="35000"/>
                  </a:schemeClr>
                </a:solidFill>
              </a:rPr>
              <a:t> Database!” [Watson] I protested.</a:t>
            </a:r>
          </a:p>
          <a:p>
            <a:endParaRPr lang="en-CA" dirty="0"/>
          </a:p>
        </p:txBody>
      </p:sp>
      <p:sp>
        <p:nvSpPr>
          <p:cNvPr id="6" name="TextBox 5">
            <a:extLst>
              <a:ext uri="{FF2B5EF4-FFF2-40B4-BE49-F238E27FC236}">
                <a16:creationId xmlns:a16="http://schemas.microsoft.com/office/drawing/2014/main" id="{BC0592A6-7EC9-4BE5-8430-78410F7BCAC2}"/>
              </a:ext>
            </a:extLst>
          </p:cNvPr>
          <p:cNvSpPr txBox="1"/>
          <p:nvPr/>
        </p:nvSpPr>
        <p:spPr>
          <a:xfrm>
            <a:off x="3669876" y="4885883"/>
            <a:ext cx="8030712" cy="1323439"/>
          </a:xfrm>
          <a:prstGeom prst="rect">
            <a:avLst/>
          </a:prstGeom>
          <a:noFill/>
        </p:spPr>
        <p:txBody>
          <a:bodyPr wrap="square" rtlCol="0">
            <a:spAutoFit/>
          </a:bodyPr>
          <a:lstStyle/>
          <a:p>
            <a:r>
              <a:rPr lang="en-CA" sz="2000" dirty="0">
                <a:solidFill>
                  <a:schemeClr val="tx1">
                    <a:lumMod val="65000"/>
                    <a:lumOff val="35000"/>
                  </a:schemeClr>
                </a:solidFill>
              </a:rPr>
              <a:t>“What the deuce is it to me?” he interrupted impatiently:  “you say that we </a:t>
            </a:r>
            <a:r>
              <a:rPr lang="en-CA" sz="2000" strike="sngStrike" dirty="0">
                <a:solidFill>
                  <a:schemeClr val="tx1">
                    <a:lumMod val="65000"/>
                    <a:lumOff val="35000"/>
                  </a:schemeClr>
                </a:solidFill>
              </a:rPr>
              <a:t>go around the sun </a:t>
            </a:r>
            <a:r>
              <a:rPr lang="en-CA" sz="2000" dirty="0">
                <a:solidFill>
                  <a:schemeClr val="tx1">
                    <a:lumMod val="65000"/>
                    <a:lumOff val="35000"/>
                  </a:schemeClr>
                </a:solidFill>
              </a:rPr>
              <a:t>store data in a database.   If we </a:t>
            </a:r>
            <a:r>
              <a:rPr lang="en-CA" sz="2000" strike="sngStrike" dirty="0">
                <a:solidFill>
                  <a:schemeClr val="tx1">
                    <a:lumMod val="65000"/>
                    <a:lumOff val="35000"/>
                  </a:schemeClr>
                </a:solidFill>
              </a:rPr>
              <a:t>went round the moon </a:t>
            </a:r>
            <a:r>
              <a:rPr lang="en-CA" sz="2000" dirty="0">
                <a:solidFill>
                  <a:schemeClr val="tx1">
                    <a:lumMod val="65000"/>
                    <a:lumOff val="35000"/>
                  </a:schemeClr>
                </a:solidFill>
              </a:rPr>
              <a:t>stored the data on a stone tablet it would not make a pennyworth of difference to me or to my work”.</a:t>
            </a:r>
          </a:p>
        </p:txBody>
      </p:sp>
    </p:spTree>
    <p:extLst>
      <p:ext uri="{BB962C8B-B14F-4D97-AF65-F5344CB8AC3E}">
        <p14:creationId xmlns:p14="http://schemas.microsoft.com/office/powerpoint/2010/main" val="3412384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3088A-1A4C-4E88-8F5A-BF6C7A829506}"/>
              </a:ext>
            </a:extLst>
          </p:cNvPr>
          <p:cNvSpPr>
            <a:spLocks noGrp="1"/>
          </p:cNvSpPr>
          <p:nvPr>
            <p:ph type="title"/>
          </p:nvPr>
        </p:nvSpPr>
        <p:spPr/>
        <p:txBody>
          <a:bodyPr/>
          <a:lstStyle/>
          <a:p>
            <a:r>
              <a:rPr lang="en-CA" dirty="0"/>
              <a:t>Why DBAs dislike ORMs (i.e. their biggest weaknesses)</a:t>
            </a:r>
            <a:br>
              <a:rPr lang="en-CA" dirty="0"/>
            </a:br>
            <a:endParaRPr lang="en-CA" dirty="0"/>
          </a:p>
        </p:txBody>
      </p:sp>
      <p:sp>
        <p:nvSpPr>
          <p:cNvPr id="3" name="Content Placeholder 2">
            <a:extLst>
              <a:ext uri="{FF2B5EF4-FFF2-40B4-BE49-F238E27FC236}">
                <a16:creationId xmlns:a16="http://schemas.microsoft.com/office/drawing/2014/main" id="{E8F2971A-0DB7-4537-BC1D-E56DF647F263}"/>
              </a:ext>
            </a:extLst>
          </p:cNvPr>
          <p:cNvSpPr>
            <a:spLocks noGrp="1"/>
          </p:cNvSpPr>
          <p:nvPr>
            <p:ph idx="1"/>
          </p:nvPr>
        </p:nvSpPr>
        <p:spPr/>
        <p:txBody>
          <a:bodyPr/>
          <a:lstStyle/>
          <a:p>
            <a:pPr marL="0" indent="0">
              <a:buNone/>
            </a:pPr>
            <a:r>
              <a:rPr lang="en-CA" dirty="0"/>
              <a:t>Biggest weakness is also the abstraction.</a:t>
            </a:r>
          </a:p>
          <a:p>
            <a:pPr marL="0" indent="0">
              <a:buNone/>
            </a:pPr>
            <a:endParaRPr lang="en-CA" dirty="0"/>
          </a:p>
          <a:p>
            <a:pPr marL="0" indent="0">
              <a:buNone/>
            </a:pPr>
            <a:r>
              <a:rPr lang="en-CA" dirty="0"/>
              <a:t>“With great </a:t>
            </a:r>
            <a:r>
              <a:rPr lang="en-CA" strike="sngStrike" dirty="0"/>
              <a:t>power</a:t>
            </a:r>
            <a:r>
              <a:rPr lang="en-CA" dirty="0"/>
              <a:t> abstractions comes great responsibility.”</a:t>
            </a:r>
          </a:p>
          <a:p>
            <a:pPr marL="0" indent="0">
              <a:buNone/>
            </a:pPr>
            <a:endParaRPr lang="en-CA" dirty="0"/>
          </a:p>
          <a:p>
            <a:pPr marL="0" indent="0">
              <a:buNone/>
            </a:pPr>
            <a:r>
              <a:rPr lang="en-CA" dirty="0"/>
              <a:t>Common ORM problems that affect DBAs:</a:t>
            </a:r>
          </a:p>
          <a:p>
            <a:r>
              <a:rPr lang="en-CA" dirty="0"/>
              <a:t>N+1 Select</a:t>
            </a:r>
          </a:p>
          <a:p>
            <a:r>
              <a:rPr lang="en-CA" dirty="0"/>
              <a:t>Select unneeded columns</a:t>
            </a:r>
          </a:p>
          <a:p>
            <a:r>
              <a:rPr lang="en-CA" dirty="0"/>
              <a:t>Complex queries</a:t>
            </a:r>
          </a:p>
          <a:p>
            <a:r>
              <a:rPr lang="en-CA" dirty="0"/>
              <a:t>Don’t play well with Views and Stored Procedures</a:t>
            </a:r>
          </a:p>
        </p:txBody>
      </p:sp>
    </p:spTree>
    <p:extLst>
      <p:ext uri="{BB962C8B-B14F-4D97-AF65-F5344CB8AC3E}">
        <p14:creationId xmlns:p14="http://schemas.microsoft.com/office/powerpoint/2010/main" val="2449318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0A33D-3F97-4555-952C-D3681E14751A}"/>
              </a:ext>
            </a:extLst>
          </p:cNvPr>
          <p:cNvSpPr>
            <a:spLocks noGrp="1"/>
          </p:cNvSpPr>
          <p:nvPr>
            <p:ph type="title"/>
          </p:nvPr>
        </p:nvSpPr>
        <p:spPr/>
        <p:txBody>
          <a:bodyPr/>
          <a:lstStyle/>
          <a:p>
            <a:r>
              <a:rPr lang="en-CA" dirty="0"/>
              <a:t>How DBAs and ORMs can work together</a:t>
            </a:r>
          </a:p>
        </p:txBody>
      </p:sp>
      <p:sp>
        <p:nvSpPr>
          <p:cNvPr id="3" name="Content Placeholder 2">
            <a:extLst>
              <a:ext uri="{FF2B5EF4-FFF2-40B4-BE49-F238E27FC236}">
                <a16:creationId xmlns:a16="http://schemas.microsoft.com/office/drawing/2014/main" id="{49DA5126-E5ED-4983-955B-DE8AD17CB88C}"/>
              </a:ext>
            </a:extLst>
          </p:cNvPr>
          <p:cNvSpPr>
            <a:spLocks noGrp="1"/>
          </p:cNvSpPr>
          <p:nvPr>
            <p:ph idx="1"/>
          </p:nvPr>
        </p:nvSpPr>
        <p:spPr>
          <a:xfrm>
            <a:off x="3869268" y="1123837"/>
            <a:ext cx="7315200" cy="4860911"/>
          </a:xfrm>
        </p:spPr>
        <p:txBody>
          <a:bodyPr>
            <a:normAutofit/>
          </a:bodyPr>
          <a:lstStyle/>
          <a:p>
            <a:r>
              <a:rPr lang="en-CA" dirty="0"/>
              <a:t>Let the ORM generate schema changes but review them</a:t>
            </a:r>
          </a:p>
          <a:p>
            <a:r>
              <a:rPr lang="en-CA" dirty="0"/>
              <a:t>Let the ORM access tables directly</a:t>
            </a:r>
          </a:p>
          <a:p>
            <a:r>
              <a:rPr lang="en-CA" dirty="0"/>
              <a:t>Adapt the ORM’s naming schema</a:t>
            </a:r>
          </a:p>
          <a:p>
            <a:r>
              <a:rPr lang="en-CA" dirty="0"/>
              <a:t>Don’t worry about being made obsolete</a:t>
            </a:r>
          </a:p>
          <a:p>
            <a:r>
              <a:rPr lang="en-CA" dirty="0"/>
              <a:t>Educate bad developers, if you can</a:t>
            </a:r>
          </a:p>
          <a:p>
            <a:endParaRPr lang="en-CA" dirty="0"/>
          </a:p>
        </p:txBody>
      </p:sp>
      <p:pic>
        <p:nvPicPr>
          <p:cNvPr id="21" name="Picture 20">
            <a:extLst>
              <a:ext uri="{FF2B5EF4-FFF2-40B4-BE49-F238E27FC236}">
                <a16:creationId xmlns:a16="http://schemas.microsoft.com/office/drawing/2014/main" id="{8338F780-52AD-4135-8EAA-607A1D4BBD52}"/>
              </a:ext>
            </a:extLst>
          </p:cNvPr>
          <p:cNvPicPr>
            <a:picLocks noChangeAspect="1"/>
          </p:cNvPicPr>
          <p:nvPr/>
        </p:nvPicPr>
        <p:blipFill>
          <a:blip r:embed="rId3"/>
          <a:stretch>
            <a:fillRect/>
          </a:stretch>
        </p:blipFill>
        <p:spPr>
          <a:xfrm>
            <a:off x="9088968" y="3424428"/>
            <a:ext cx="2095500" cy="2314575"/>
          </a:xfrm>
          <a:prstGeom prst="rect">
            <a:avLst/>
          </a:prstGeom>
        </p:spPr>
      </p:pic>
    </p:spTree>
    <p:extLst>
      <p:ext uri="{BB962C8B-B14F-4D97-AF65-F5344CB8AC3E}">
        <p14:creationId xmlns:p14="http://schemas.microsoft.com/office/powerpoint/2010/main" val="1178484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E7021-F938-4AE4-B114-0C682187ED20}"/>
              </a:ext>
            </a:extLst>
          </p:cNvPr>
          <p:cNvSpPr>
            <a:spLocks noGrp="1"/>
          </p:cNvSpPr>
          <p:nvPr>
            <p:ph type="title"/>
          </p:nvPr>
        </p:nvSpPr>
        <p:spPr/>
        <p:txBody>
          <a:bodyPr/>
          <a:lstStyle/>
          <a:p>
            <a:r>
              <a:rPr lang="en-CA" dirty="0"/>
              <a:t>What is Object-Relational Mapping (ORM)?</a:t>
            </a:r>
          </a:p>
        </p:txBody>
      </p:sp>
      <p:sp>
        <p:nvSpPr>
          <p:cNvPr id="3" name="Content Placeholder 2">
            <a:extLst>
              <a:ext uri="{FF2B5EF4-FFF2-40B4-BE49-F238E27FC236}">
                <a16:creationId xmlns:a16="http://schemas.microsoft.com/office/drawing/2014/main" id="{613FF80F-CE3D-4AFE-8284-7B049A49F06E}"/>
              </a:ext>
            </a:extLst>
          </p:cNvPr>
          <p:cNvSpPr>
            <a:spLocks noGrp="1"/>
          </p:cNvSpPr>
          <p:nvPr>
            <p:ph idx="1"/>
          </p:nvPr>
        </p:nvSpPr>
        <p:spPr/>
        <p:txBody>
          <a:bodyPr/>
          <a:lstStyle/>
          <a:p>
            <a:pPr marL="0" indent="0">
              <a:buNone/>
            </a:pPr>
            <a:r>
              <a:rPr lang="en-CA" sz="3000" dirty="0"/>
              <a:t>Wikipedia Definition:</a:t>
            </a:r>
          </a:p>
          <a:p>
            <a:pPr marL="0" indent="0">
              <a:buNone/>
            </a:pPr>
            <a:r>
              <a:rPr lang="en-CA" b="1" dirty="0"/>
              <a:t>Object-relational mapping (ORM, O/RM, and O/R mapping tool) </a:t>
            </a:r>
            <a:r>
              <a:rPr lang="en-CA" dirty="0"/>
              <a:t>in computer science is a programming technique for converting data between incompatible type systems using object-oriented programming languages. This creates, in effect, a "virtual object database" that can be used from within the programming language. There are both free and commercial packages available that perform object-relational mapping, although some programmers opt to construct their own ORM tools.</a:t>
            </a:r>
          </a:p>
          <a:p>
            <a:pPr marL="0" indent="0">
              <a:buNone/>
            </a:pPr>
            <a:r>
              <a:rPr lang="en-CA" sz="3000" dirty="0"/>
              <a:t>My Definition:</a:t>
            </a:r>
          </a:p>
          <a:p>
            <a:pPr marL="0" indent="0">
              <a:buNone/>
            </a:pPr>
            <a:r>
              <a:rPr lang="en-CA" dirty="0"/>
              <a:t>Maps database tables to classes.</a:t>
            </a:r>
          </a:p>
          <a:p>
            <a:pPr marL="0" indent="0">
              <a:buNone/>
            </a:pPr>
            <a:endParaRPr lang="en-CA" dirty="0"/>
          </a:p>
        </p:txBody>
      </p:sp>
    </p:spTree>
    <p:extLst>
      <p:ext uri="{BB962C8B-B14F-4D97-AF65-F5344CB8AC3E}">
        <p14:creationId xmlns:p14="http://schemas.microsoft.com/office/powerpoint/2010/main" val="2646070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C7AB8-0C91-4E93-A306-EE55613B7479}"/>
              </a:ext>
            </a:extLst>
          </p:cNvPr>
          <p:cNvSpPr>
            <a:spLocks noGrp="1"/>
          </p:cNvSpPr>
          <p:nvPr>
            <p:ph type="title"/>
          </p:nvPr>
        </p:nvSpPr>
        <p:spPr/>
        <p:txBody>
          <a:bodyPr/>
          <a:lstStyle/>
          <a:p>
            <a:r>
              <a:rPr lang="en-CA" dirty="0"/>
              <a:t>Bud the developer creates a new application with authentication</a:t>
            </a:r>
          </a:p>
        </p:txBody>
      </p:sp>
      <p:sp>
        <p:nvSpPr>
          <p:cNvPr id="3" name="Content Placeholder 2">
            <a:extLst>
              <a:ext uri="{FF2B5EF4-FFF2-40B4-BE49-F238E27FC236}">
                <a16:creationId xmlns:a16="http://schemas.microsoft.com/office/drawing/2014/main" id="{8DC28536-3D52-4933-9CB4-FE2483672886}"/>
              </a:ext>
            </a:extLst>
          </p:cNvPr>
          <p:cNvSpPr>
            <a:spLocks noGrp="1"/>
          </p:cNvSpPr>
          <p:nvPr>
            <p:ph idx="1"/>
          </p:nvPr>
        </p:nvSpPr>
        <p:spPr>
          <a:xfrm>
            <a:off x="4370664" y="5280180"/>
            <a:ext cx="6813804" cy="704568"/>
          </a:xfrm>
        </p:spPr>
        <p:txBody>
          <a:bodyPr>
            <a:noAutofit/>
          </a:bodyPr>
          <a:lstStyle/>
          <a:p>
            <a:endParaRPr lang="en-CA" dirty="0"/>
          </a:p>
          <a:p>
            <a:endParaRPr lang="en-CA" dirty="0"/>
          </a:p>
          <a:p>
            <a:endParaRPr lang="en-CA" dirty="0"/>
          </a:p>
          <a:p>
            <a:endParaRPr lang="en-CA" dirty="0"/>
          </a:p>
          <a:p>
            <a:endParaRPr lang="en-CA" dirty="0"/>
          </a:p>
        </p:txBody>
      </p:sp>
      <p:pic>
        <p:nvPicPr>
          <p:cNvPr id="1034" name="Picture 10" descr="CreatingNewASPNETMVC.png (786×513)">
            <a:extLst>
              <a:ext uri="{FF2B5EF4-FFF2-40B4-BE49-F238E27FC236}">
                <a16:creationId xmlns:a16="http://schemas.microsoft.com/office/drawing/2014/main" id="{D4804D08-BB55-4A9B-92BB-BA37D76513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7058" y="733292"/>
            <a:ext cx="4337557" cy="283100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CreatingNewASPNETMVCAuthentication.png (721×285)">
            <a:extLst>
              <a:ext uri="{FF2B5EF4-FFF2-40B4-BE49-F238E27FC236}">
                <a16:creationId xmlns:a16="http://schemas.microsoft.com/office/drawing/2014/main" id="{79164358-B3F6-47E2-8DF8-C5A833A31E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1398" y="4036440"/>
            <a:ext cx="4928876" cy="1948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4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2B8EA-5095-471E-A855-A0C24F4DE932}"/>
              </a:ext>
            </a:extLst>
          </p:cNvPr>
          <p:cNvSpPr>
            <a:spLocks noGrp="1"/>
          </p:cNvSpPr>
          <p:nvPr>
            <p:ph type="title"/>
          </p:nvPr>
        </p:nvSpPr>
        <p:spPr/>
        <p:txBody>
          <a:bodyPr/>
          <a:lstStyle/>
          <a:p>
            <a:r>
              <a:rPr lang="en-CA" dirty="0"/>
              <a:t>Bud runs the application</a:t>
            </a:r>
          </a:p>
        </p:txBody>
      </p:sp>
      <p:sp>
        <p:nvSpPr>
          <p:cNvPr id="3" name="Content Placeholder 2">
            <a:extLst>
              <a:ext uri="{FF2B5EF4-FFF2-40B4-BE49-F238E27FC236}">
                <a16:creationId xmlns:a16="http://schemas.microsoft.com/office/drawing/2014/main" id="{2029CEA2-27EA-435A-9428-2D652313E869}"/>
              </a:ext>
            </a:extLst>
          </p:cNvPr>
          <p:cNvSpPr>
            <a:spLocks noGrp="1"/>
          </p:cNvSpPr>
          <p:nvPr>
            <p:ph idx="1"/>
          </p:nvPr>
        </p:nvSpPr>
        <p:spPr>
          <a:xfrm>
            <a:off x="3869268" y="5271796"/>
            <a:ext cx="7315200" cy="712952"/>
          </a:xfrm>
        </p:spPr>
        <p:txBody>
          <a:bodyPr/>
          <a:lstStyle/>
          <a:p>
            <a:pPr marL="0" indent="0">
              <a:buNone/>
            </a:pPr>
            <a:endParaRPr lang="en-CA" dirty="0"/>
          </a:p>
        </p:txBody>
      </p:sp>
      <p:pic>
        <p:nvPicPr>
          <p:cNvPr id="2052" name="Picture 4" descr="AppRunningForFirstTime.png (917×691)">
            <a:extLst>
              <a:ext uri="{FF2B5EF4-FFF2-40B4-BE49-F238E27FC236}">
                <a16:creationId xmlns:a16="http://schemas.microsoft.com/office/drawing/2014/main" id="{FD7A5AD5-6F21-44DC-8ACE-AB5FC1240E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9268" y="772595"/>
            <a:ext cx="3927640" cy="29596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TryingToRegister.png (869×618)">
            <a:extLst>
              <a:ext uri="{FF2B5EF4-FFF2-40B4-BE49-F238E27FC236}">
                <a16:creationId xmlns:a16="http://schemas.microsoft.com/office/drawing/2014/main" id="{E30D1234-057D-4E66-B8A6-E4843D331E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5439" y="2859556"/>
            <a:ext cx="4536022" cy="3225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6308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21279-C8B0-4F1F-90EA-BE3B234A4C0E}"/>
              </a:ext>
            </a:extLst>
          </p:cNvPr>
          <p:cNvSpPr>
            <a:spLocks noGrp="1"/>
          </p:cNvSpPr>
          <p:nvPr>
            <p:ph type="title"/>
          </p:nvPr>
        </p:nvSpPr>
        <p:spPr/>
        <p:txBody>
          <a:bodyPr/>
          <a:lstStyle/>
          <a:p>
            <a:r>
              <a:rPr lang="en-CA" dirty="0"/>
              <a:t>But the application raises an error</a:t>
            </a:r>
          </a:p>
        </p:txBody>
      </p:sp>
      <p:sp>
        <p:nvSpPr>
          <p:cNvPr id="3" name="Content Placeholder 2">
            <a:extLst>
              <a:ext uri="{FF2B5EF4-FFF2-40B4-BE49-F238E27FC236}">
                <a16:creationId xmlns:a16="http://schemas.microsoft.com/office/drawing/2014/main" id="{A944F654-D828-483F-A101-15EAFE532B29}"/>
              </a:ext>
            </a:extLst>
          </p:cNvPr>
          <p:cNvSpPr>
            <a:spLocks noGrp="1"/>
          </p:cNvSpPr>
          <p:nvPr>
            <p:ph idx="1"/>
          </p:nvPr>
        </p:nvSpPr>
        <p:spPr>
          <a:xfrm>
            <a:off x="3869268" y="5822302"/>
            <a:ext cx="7315200" cy="162446"/>
          </a:xfrm>
        </p:spPr>
        <p:txBody>
          <a:bodyPr>
            <a:normAutofit fontScale="25000" lnSpcReduction="20000"/>
          </a:bodyPr>
          <a:lstStyle/>
          <a:p>
            <a:endParaRPr lang="en-CA" dirty="0"/>
          </a:p>
        </p:txBody>
      </p:sp>
      <p:pic>
        <p:nvPicPr>
          <p:cNvPr id="3074" name="Picture 2" descr="ApplyMigrationsRegistrationError.png (869×618)">
            <a:extLst>
              <a:ext uri="{FF2B5EF4-FFF2-40B4-BE49-F238E27FC236}">
                <a16:creationId xmlns:a16="http://schemas.microsoft.com/office/drawing/2014/main" id="{ADA0AC1A-3823-4E2F-AFD4-C83C3276A1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6943" y="873252"/>
            <a:ext cx="7187525" cy="5111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5128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65A86-C87D-45E2-AFFD-19684EE25305}"/>
              </a:ext>
            </a:extLst>
          </p:cNvPr>
          <p:cNvSpPr>
            <a:spLocks noGrp="1"/>
          </p:cNvSpPr>
          <p:nvPr>
            <p:ph type="title"/>
          </p:nvPr>
        </p:nvSpPr>
        <p:spPr/>
        <p:txBody>
          <a:bodyPr/>
          <a:lstStyle/>
          <a:p>
            <a:r>
              <a:rPr lang="en-CA" dirty="0"/>
              <a:t>What is a migration?</a:t>
            </a:r>
          </a:p>
        </p:txBody>
      </p:sp>
      <p:sp>
        <p:nvSpPr>
          <p:cNvPr id="3" name="Content Placeholder 2">
            <a:extLst>
              <a:ext uri="{FF2B5EF4-FFF2-40B4-BE49-F238E27FC236}">
                <a16:creationId xmlns:a16="http://schemas.microsoft.com/office/drawing/2014/main" id="{3B630FC2-7CE3-4B98-852D-AB1F8E67C45A}"/>
              </a:ext>
            </a:extLst>
          </p:cNvPr>
          <p:cNvSpPr>
            <a:spLocks noGrp="1"/>
          </p:cNvSpPr>
          <p:nvPr>
            <p:ph idx="1"/>
          </p:nvPr>
        </p:nvSpPr>
        <p:spPr>
          <a:xfrm>
            <a:off x="3627149" y="778265"/>
            <a:ext cx="7315200" cy="1888609"/>
          </a:xfrm>
        </p:spPr>
        <p:txBody>
          <a:bodyPr>
            <a:noAutofit/>
          </a:bodyPr>
          <a:lstStyle/>
          <a:p>
            <a:pPr>
              <a:buFont typeface="Arial" panose="020B0604020202020204" pitchFamily="34" charset="0"/>
              <a:buChar char="•"/>
            </a:pPr>
            <a:r>
              <a:rPr lang="en-CA" dirty="0"/>
              <a:t>A file that describes changes to make to the database</a:t>
            </a:r>
          </a:p>
          <a:p>
            <a:pPr>
              <a:buFont typeface="Arial" panose="020B0604020202020204" pitchFamily="34" charset="0"/>
              <a:buChar char="•"/>
            </a:pPr>
            <a:r>
              <a:rPr lang="en-CA" dirty="0"/>
              <a:t>Can be auto generated or manually created</a:t>
            </a:r>
          </a:p>
          <a:p>
            <a:pPr>
              <a:buFont typeface="Arial" panose="020B0604020202020204" pitchFamily="34" charset="0"/>
              <a:buChar char="•"/>
            </a:pPr>
            <a:r>
              <a:rPr lang="en-CA" dirty="0"/>
              <a:t>Usually not written in SQL</a:t>
            </a:r>
          </a:p>
          <a:p>
            <a:pPr>
              <a:buFont typeface="Arial" panose="020B0604020202020204" pitchFamily="34" charset="0"/>
              <a:buChar char="•"/>
            </a:pPr>
            <a:r>
              <a:rPr lang="en-CA" dirty="0"/>
              <a:t>ORM tracks which migrations need to be run</a:t>
            </a:r>
          </a:p>
        </p:txBody>
      </p:sp>
      <p:pic>
        <p:nvPicPr>
          <p:cNvPr id="4098" name="Picture 2" descr="AuthenticationMigrationFileLocation.png (348×442)">
            <a:extLst>
              <a:ext uri="{FF2B5EF4-FFF2-40B4-BE49-F238E27FC236}">
                <a16:creationId xmlns:a16="http://schemas.microsoft.com/office/drawing/2014/main" id="{0D57022B-279C-4F59-ADA1-B328F49C4D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7149" y="2554717"/>
            <a:ext cx="2732450" cy="347052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AuthenticationMigrationFile.png (754×572)">
            <a:extLst>
              <a:ext uri="{FF2B5EF4-FFF2-40B4-BE49-F238E27FC236}">
                <a16:creationId xmlns:a16="http://schemas.microsoft.com/office/drawing/2014/main" id="{8552F2C6-0BCA-4AEB-B3EE-F500EEE17D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0311" y="2554717"/>
            <a:ext cx="4712406" cy="3574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260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37DC1-7E45-4BD3-96D0-9D8A17525EEB}"/>
              </a:ext>
            </a:extLst>
          </p:cNvPr>
          <p:cNvSpPr>
            <a:spLocks noGrp="1"/>
          </p:cNvSpPr>
          <p:nvPr>
            <p:ph type="title"/>
          </p:nvPr>
        </p:nvSpPr>
        <p:spPr/>
        <p:txBody>
          <a:bodyPr/>
          <a:lstStyle/>
          <a:p>
            <a:r>
              <a:rPr lang="en-CA" dirty="0"/>
              <a:t>Bud runs the migration and can now create users</a:t>
            </a:r>
          </a:p>
        </p:txBody>
      </p:sp>
      <p:sp>
        <p:nvSpPr>
          <p:cNvPr id="3" name="Content Placeholder 2">
            <a:extLst>
              <a:ext uri="{FF2B5EF4-FFF2-40B4-BE49-F238E27FC236}">
                <a16:creationId xmlns:a16="http://schemas.microsoft.com/office/drawing/2014/main" id="{8D2850B6-84DE-40C7-83C4-740510458C28}"/>
              </a:ext>
            </a:extLst>
          </p:cNvPr>
          <p:cNvSpPr>
            <a:spLocks noGrp="1"/>
          </p:cNvSpPr>
          <p:nvPr>
            <p:ph idx="1"/>
          </p:nvPr>
        </p:nvSpPr>
        <p:spPr>
          <a:xfrm>
            <a:off x="3869268" y="5075852"/>
            <a:ext cx="7315200" cy="908895"/>
          </a:xfrm>
        </p:spPr>
        <p:txBody>
          <a:bodyPr/>
          <a:lstStyle/>
          <a:p>
            <a:endParaRPr lang="en-CA" dirty="0"/>
          </a:p>
        </p:txBody>
      </p:sp>
      <p:pic>
        <p:nvPicPr>
          <p:cNvPr id="5122" name="Picture 2" descr="UpdateDatabaseCommand.png (973×528)">
            <a:extLst>
              <a:ext uri="{FF2B5EF4-FFF2-40B4-BE49-F238E27FC236}">
                <a16:creationId xmlns:a16="http://schemas.microsoft.com/office/drawing/2014/main" id="{9DE08A84-CF1D-49AF-B0B4-692965EDB9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3325" y="746451"/>
            <a:ext cx="5502231" cy="2985794"/>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RegisterSuccessfulAfterMigration-1.png (1014×618)">
            <a:extLst>
              <a:ext uri="{FF2B5EF4-FFF2-40B4-BE49-F238E27FC236}">
                <a16:creationId xmlns:a16="http://schemas.microsoft.com/office/drawing/2014/main" id="{010A4290-92A2-48EC-8F95-DF77DE6A57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8156" y="2628520"/>
            <a:ext cx="5731134" cy="3492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012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2AD3C-5EBD-4126-ADAA-580800CC44B9}"/>
              </a:ext>
            </a:extLst>
          </p:cNvPr>
          <p:cNvSpPr>
            <a:spLocks noGrp="1"/>
          </p:cNvSpPr>
          <p:nvPr>
            <p:ph type="title"/>
          </p:nvPr>
        </p:nvSpPr>
        <p:spPr/>
        <p:txBody>
          <a:bodyPr/>
          <a:lstStyle/>
          <a:p>
            <a:r>
              <a:rPr lang="en-CA" dirty="0"/>
              <a:t>Bud doesn’t look at the database but omnipotent DBAs do</a:t>
            </a:r>
          </a:p>
        </p:txBody>
      </p:sp>
      <p:sp>
        <p:nvSpPr>
          <p:cNvPr id="3" name="Content Placeholder 2">
            <a:extLst>
              <a:ext uri="{FF2B5EF4-FFF2-40B4-BE49-F238E27FC236}">
                <a16:creationId xmlns:a16="http://schemas.microsoft.com/office/drawing/2014/main" id="{678AD065-4D26-4C84-8794-1F1B3642FC2F}"/>
              </a:ext>
            </a:extLst>
          </p:cNvPr>
          <p:cNvSpPr>
            <a:spLocks noGrp="1"/>
          </p:cNvSpPr>
          <p:nvPr>
            <p:ph idx="1"/>
          </p:nvPr>
        </p:nvSpPr>
        <p:spPr>
          <a:xfrm>
            <a:off x="3573624" y="966978"/>
            <a:ext cx="4217437" cy="4914900"/>
          </a:xfrm>
        </p:spPr>
        <p:txBody>
          <a:bodyPr anchor="t" anchorCtr="0">
            <a:noAutofit/>
          </a:bodyPr>
          <a:lstStyle/>
          <a:p>
            <a:r>
              <a:rPr lang="en-CA" dirty="0"/>
              <a:t>The migration created the database.</a:t>
            </a:r>
          </a:p>
          <a:p>
            <a:r>
              <a:rPr lang="en-CA" dirty="0"/>
              <a:t>It also created the authentication tables.</a:t>
            </a:r>
          </a:p>
          <a:p>
            <a:r>
              <a:rPr lang="en-CA" dirty="0"/>
              <a:t>Bud didn’t have to open SQL Server or run a script.</a:t>
            </a:r>
          </a:p>
        </p:txBody>
      </p:sp>
      <p:pic>
        <p:nvPicPr>
          <p:cNvPr id="6146" name="Picture 2" descr="BuddiesGameTrackerTablesCreated.png (373×516)">
            <a:extLst>
              <a:ext uri="{FF2B5EF4-FFF2-40B4-BE49-F238E27FC236}">
                <a16:creationId xmlns:a16="http://schemas.microsoft.com/office/drawing/2014/main" id="{000D487F-4516-4054-83D1-93506BE968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3213" y="810120"/>
            <a:ext cx="3552825" cy="491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7190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A6284-3B3F-470C-8B72-BBC73DAA8331}"/>
              </a:ext>
            </a:extLst>
          </p:cNvPr>
          <p:cNvSpPr>
            <a:spLocks noGrp="1"/>
          </p:cNvSpPr>
          <p:nvPr>
            <p:ph type="title"/>
          </p:nvPr>
        </p:nvSpPr>
        <p:spPr/>
        <p:txBody>
          <a:bodyPr/>
          <a:lstStyle/>
          <a:p>
            <a:r>
              <a:rPr lang="en-CA" dirty="0"/>
              <a:t>Don’t panic, migrations can create indexes</a:t>
            </a:r>
          </a:p>
        </p:txBody>
      </p:sp>
      <p:sp>
        <p:nvSpPr>
          <p:cNvPr id="3" name="Content Placeholder 2">
            <a:extLst>
              <a:ext uri="{FF2B5EF4-FFF2-40B4-BE49-F238E27FC236}">
                <a16:creationId xmlns:a16="http://schemas.microsoft.com/office/drawing/2014/main" id="{95D3C5A9-0E94-4AFF-B4E5-50B2E4F7E8B6}"/>
              </a:ext>
            </a:extLst>
          </p:cNvPr>
          <p:cNvSpPr>
            <a:spLocks noGrp="1"/>
          </p:cNvSpPr>
          <p:nvPr>
            <p:ph idx="1"/>
          </p:nvPr>
        </p:nvSpPr>
        <p:spPr>
          <a:xfrm>
            <a:off x="3869268" y="5318448"/>
            <a:ext cx="7315200" cy="666299"/>
          </a:xfrm>
        </p:spPr>
        <p:txBody>
          <a:bodyPr/>
          <a:lstStyle/>
          <a:p>
            <a:pPr marL="0" indent="0">
              <a:buNone/>
            </a:pPr>
            <a:endParaRPr lang="en-CA" dirty="0"/>
          </a:p>
        </p:txBody>
      </p:sp>
      <p:pic>
        <p:nvPicPr>
          <p:cNvPr id="7170" name="Picture 2" descr="wont-somebody-please-think-of-the-indexes.jpg (400×400)">
            <a:extLst>
              <a:ext uri="{FF2B5EF4-FFF2-40B4-BE49-F238E27FC236}">
                <a16:creationId xmlns:a16="http://schemas.microsoft.com/office/drawing/2014/main" id="{DEC60350-C565-4996-8804-1C312B0E1B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6510" y="1267535"/>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6826472"/>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391</TotalTime>
  <Words>846</Words>
  <Application>Microsoft Office PowerPoint</Application>
  <PresentationFormat>Widescreen</PresentationFormat>
  <Paragraphs>104</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Corbel</vt:lpstr>
      <vt:lpstr>Wingdings 2</vt:lpstr>
      <vt:lpstr>Frame</vt:lpstr>
      <vt:lpstr>Introduction to Object-Relational Mapping for DBAs</vt:lpstr>
      <vt:lpstr>What is Object-Relational Mapping (ORM)?</vt:lpstr>
      <vt:lpstr>Bud the developer creates a new application with authentication</vt:lpstr>
      <vt:lpstr>Bud runs the application</vt:lpstr>
      <vt:lpstr>But the application raises an error</vt:lpstr>
      <vt:lpstr>What is a migration?</vt:lpstr>
      <vt:lpstr>Bud runs the migration and can now create users</vt:lpstr>
      <vt:lpstr>Bud doesn’t look at the database but omnipotent DBAs do</vt:lpstr>
      <vt:lpstr>Don’t panic, migrations can create indexes</vt:lpstr>
      <vt:lpstr>Bud creates the player class</vt:lpstr>
      <vt:lpstr>He creates the migration</vt:lpstr>
      <vt:lpstr>Then runs the migration</vt:lpstr>
      <vt:lpstr>Why Developers Use ORMs (i.e. their biggest strength) </vt:lpstr>
      <vt:lpstr>Why DBAs dislike ORMs (i.e. their biggest weaknesses) </vt:lpstr>
      <vt:lpstr>How DBAs and ORMs can work together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Object-Relational Mapping for DBAs</dc:title>
  <dc:creator>Chris C</dc:creator>
  <cp:lastModifiedBy>Chris C</cp:lastModifiedBy>
  <cp:revision>47</cp:revision>
  <cp:lastPrinted>2018-01-18T22:42:51Z</cp:lastPrinted>
  <dcterms:created xsi:type="dcterms:W3CDTF">2018-01-18T01:05:01Z</dcterms:created>
  <dcterms:modified xsi:type="dcterms:W3CDTF">2018-01-18T22:44:04Z</dcterms:modified>
</cp:coreProperties>
</file>