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8" r:id="rId3"/>
    <p:sldId id="257" r:id="rId4"/>
    <p:sldId id="258" r:id="rId5"/>
    <p:sldId id="262" r:id="rId6"/>
    <p:sldId id="274" r:id="rId7"/>
    <p:sldId id="269" r:id="rId8"/>
    <p:sldId id="270" r:id="rId9"/>
    <p:sldId id="272" r:id="rId10"/>
    <p:sldId id="277" r:id="rId11"/>
    <p:sldId id="275" r:id="rId12"/>
    <p:sldId id="278" r:id="rId13"/>
    <p:sldId id="276" r:id="rId14"/>
    <p:sldId id="273" r:id="rId15"/>
    <p:sldId id="27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43" autoAdjust="0"/>
    <p:restoredTop sz="94660"/>
  </p:normalViewPr>
  <p:slideViewPr>
    <p:cSldViewPr snapToGrid="0">
      <p:cViewPr varScale="1">
        <p:scale>
          <a:sx n="93" d="100"/>
          <a:sy n="93" d="100"/>
        </p:scale>
        <p:origin x="2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A3796B3-F319-44D4-AE0F-3E4C53FABCB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9C2AA4-F52B-4A10-BFC0-D5700272DC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45D61-9109-41B2-8D95-46FE0AF461FD}" type="datetimeFigureOut">
              <a:rPr lang="en-CA" smtClean="0"/>
              <a:t>2018-10-11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3950B6-B474-4487-9C8B-66AA5CF0EB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8A1446-33BB-4A68-A34D-5B8DD6E0B7A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E2AE1-F3C6-42FA-94AF-88B8F18B8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26237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906C8-8E99-437E-B8DE-F501E03FA717}" type="datetimeFigureOut">
              <a:rPr lang="en-CA" smtClean="0"/>
              <a:t>2018-10-11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AB190-5A75-467B-A406-6A7F4E9246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47965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496A0-A7CF-47B4-B1B0-D64A56ECBF98}" type="datetime1">
              <a:rPr lang="en-CA" smtClean="0"/>
              <a:t>2018-10-11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Saturday Morning Productions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1AED4-8AA1-492E-8479-C5925D365D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1461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8E680-20B5-478A-9668-A1FBCBC7F232}" type="datetime1">
              <a:rPr lang="en-CA" smtClean="0"/>
              <a:t>2018-10-11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Saturday Morning Productions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1AED4-8AA1-492E-8479-C5925D365D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179143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8E680-20B5-478A-9668-A1FBCBC7F232}" type="datetime1">
              <a:rPr lang="en-CA" smtClean="0"/>
              <a:t>2018-10-11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Saturday Morning Productions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1AED4-8AA1-492E-8479-C5925D365D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160361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8E680-20B5-478A-9668-A1FBCBC7F232}" type="datetime1">
              <a:rPr lang="en-CA" smtClean="0"/>
              <a:t>2018-10-11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Saturday Morning Productions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1AED4-8AA1-492E-8479-C5925D365D24}" type="slidenum">
              <a:rPr lang="en-CA" smtClean="0"/>
              <a:t>‹#›</a:t>
            </a:fld>
            <a:endParaRPr lang="en-CA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561035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8E680-20B5-478A-9668-A1FBCBC7F232}" type="datetime1">
              <a:rPr lang="en-CA" smtClean="0"/>
              <a:t>2018-10-11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Saturday Morning Productions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1AED4-8AA1-492E-8479-C5925D365D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244298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8E680-20B5-478A-9668-A1FBCBC7F232}" type="datetime1">
              <a:rPr lang="en-CA" smtClean="0"/>
              <a:t>2018-10-11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Saturday Morning Productions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1AED4-8AA1-492E-8479-C5925D365D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807930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8E680-20B5-478A-9668-A1FBCBC7F232}" type="datetime1">
              <a:rPr lang="en-CA" smtClean="0"/>
              <a:t>2018-10-11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Saturday Morning Productions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1AED4-8AA1-492E-8479-C5925D365D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664229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8E680-20B5-478A-9668-A1FBCBC7F232}" type="datetime1">
              <a:rPr lang="en-CA" smtClean="0"/>
              <a:t>2018-10-11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Saturday Morning Productions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1AED4-8AA1-492E-8479-C5925D365D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405382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8E680-20B5-478A-9668-A1FBCBC7F232}" type="datetime1">
              <a:rPr lang="en-CA" smtClean="0"/>
              <a:t>2018-10-11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Saturday Morning Productions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1AED4-8AA1-492E-8479-C5925D365D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8971389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FB2D9-5861-4EB2-A631-D5A32BECAA70}" type="datetime1">
              <a:rPr lang="en-CA" smtClean="0"/>
              <a:t>2018-10-11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Saturday Morning Productions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1AED4-8AA1-492E-8479-C5925D365D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8411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8E680-20B5-478A-9668-A1FBCBC7F232}" type="datetime1">
              <a:rPr lang="en-CA" smtClean="0"/>
              <a:t>2018-10-11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Saturday Morning Productions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1AED4-8AA1-492E-8479-C5925D365D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123426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76205-6C1D-49C4-A2AF-E39A0D920C1E}" type="datetime1">
              <a:rPr lang="en-CA" smtClean="0"/>
              <a:t>2018-10-11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Saturday Morning Productions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1AED4-8AA1-492E-8479-C5925D365D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3512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8E680-20B5-478A-9668-A1FBCBC7F232}" type="datetime1">
              <a:rPr lang="en-CA" smtClean="0"/>
              <a:t>2018-10-11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Saturday Morning Productions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1AED4-8AA1-492E-8479-C5925D365D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084797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8E680-20B5-478A-9668-A1FBCBC7F232}" type="datetime1">
              <a:rPr lang="en-CA" smtClean="0"/>
              <a:t>2018-10-11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Saturday Morning Productions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1AED4-8AA1-492E-8479-C5925D365D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110645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CCB1-C546-4908-A402-48D1A605BDB5}" type="datetime1">
              <a:rPr lang="en-CA" smtClean="0"/>
              <a:t>2018-10-11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Saturday Morning Productions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1AED4-8AA1-492E-8479-C5925D365D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42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D967-0DD2-4DAE-AE1D-0484913D1F41}" type="datetime1">
              <a:rPr lang="en-CA" smtClean="0"/>
              <a:t>2018-10-11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Saturday Morning Productions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1AED4-8AA1-492E-8479-C5925D365D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8317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8E680-20B5-478A-9668-A1FBCBC7F232}" type="datetime1">
              <a:rPr lang="en-CA" smtClean="0"/>
              <a:t>2018-10-11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Saturday Morning Productions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1AED4-8AA1-492E-8479-C5925D365D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394659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8E680-20B5-478A-9668-A1FBCBC7F232}" type="datetime1">
              <a:rPr lang="en-CA" smtClean="0"/>
              <a:t>2018-10-11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1AED4-8AA1-492E-8479-C5925D365D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415129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168E680-20B5-478A-9668-A1FBCBC7F232}" type="datetime1">
              <a:rPr lang="en-CA" smtClean="0"/>
              <a:t>2018-10-11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CA"/>
              <a:t>Saturday Morning Productions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D41AED4-8AA1-492E-8479-C5925D365D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7604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  <p:sldLayoutId id="2147483770" r:id="rId17"/>
    <p:sldLayoutId id="2147483771" r:id="rId18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turdaymp/IntroductionToORMForDBAs" TargetMode="External"/><Relationship Id="rId2" Type="http://schemas.openxmlformats.org/officeDocument/2006/relationships/hyperlink" Target="https://github.com/saturdaymp/IntroductionToOrmsPresentation" TargetMode="Externa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guides.rubyonrails.org/active_record_basics.html" TargetMode="External"/><Relationship Id="rId5" Type="http://schemas.openxmlformats.org/officeDocument/2006/relationships/hyperlink" Target="https://docs.microsoft.com/en-us/ef/core/" TargetMode="External"/><Relationship Id="rId4" Type="http://schemas.openxmlformats.org/officeDocument/2006/relationships/hyperlink" Target="https://nftb.saturdaymp.com/category/software-development/introduction-to-orms-for-dbas/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2.tiff"/><Relationship Id="rId3" Type="http://schemas.openxmlformats.org/officeDocument/2006/relationships/hyperlink" Target="https://github.com/saturdaymp" TargetMode="External"/><Relationship Id="rId7" Type="http://schemas.openxmlformats.org/officeDocument/2006/relationships/image" Target="../media/image5.jpg"/><Relationship Id="rId12" Type="http://schemas.openxmlformats.org/officeDocument/2006/relationships/image" Target="../media/image11.tiff"/><Relationship Id="rId2" Type="http://schemas.openxmlformats.org/officeDocument/2006/relationships/hyperlink" Target="http://nftb.saturdaymp.com/" TargetMode="External"/><Relationship Id="rId1" Type="http://schemas.openxmlformats.org/officeDocument/2006/relationships/slideLayout" Target="../slideLayouts/slideLayout18.xml"/><Relationship Id="rId6" Type="http://schemas.openxmlformats.org/officeDocument/2006/relationships/hyperlink" Target="mailto:info@edmug.net" TargetMode="External"/><Relationship Id="rId11" Type="http://schemas.openxmlformats.org/officeDocument/2006/relationships/image" Target="../media/image10.tiff"/><Relationship Id="rId5" Type="http://schemas.openxmlformats.org/officeDocument/2006/relationships/hyperlink" Target="http://edmug.net/" TargetMode="External"/><Relationship Id="rId10" Type="http://schemas.openxmlformats.org/officeDocument/2006/relationships/image" Target="../media/image9.tiff"/><Relationship Id="rId4" Type="http://schemas.openxmlformats.org/officeDocument/2006/relationships/hyperlink" Target="mailto:chris.cumming@satudaymp.com" TargetMode="External"/><Relationship Id="rId9" Type="http://schemas.openxmlformats.org/officeDocument/2006/relationships/image" Target="../media/image8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sualstudio.com/" TargetMode="External"/><Relationship Id="rId2" Type="http://schemas.openxmlformats.org/officeDocument/2006/relationships/hyperlink" Target="https://github.com/saturdaymp/IntroductionToOrmsPresentation" TargetMode="Externa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www.docker.com/docker-community" TargetMode="External"/><Relationship Id="rId4" Type="http://schemas.openxmlformats.org/officeDocument/2006/relationships/hyperlink" Target="https://www.microsoft.com/net/download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chris.cumming@satudaymp.com" TargetMode="External"/><Relationship Id="rId7" Type="http://schemas.openxmlformats.org/officeDocument/2006/relationships/image" Target="../media/image6.jpeg"/><Relationship Id="rId2" Type="http://schemas.openxmlformats.org/officeDocument/2006/relationships/hyperlink" Target="http://nftb.saturdaymp.com/" TargetMode="Externa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jpg"/><Relationship Id="rId5" Type="http://schemas.openxmlformats.org/officeDocument/2006/relationships/hyperlink" Target="mailto:info@edmug.net" TargetMode="External"/><Relationship Id="rId4" Type="http://schemas.openxmlformats.org/officeDocument/2006/relationships/hyperlink" Target="http://edmug.net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nhibernate.info/" TargetMode="External"/><Relationship Id="rId2" Type="http://schemas.openxmlformats.org/officeDocument/2006/relationships/hyperlink" Target="http://hibernate.org/orm/" TargetMode="Externa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docs.microsoft.com/en-us/ef/" TargetMode="External"/><Relationship Id="rId4" Type="http://schemas.openxmlformats.org/officeDocument/2006/relationships/hyperlink" Target="https://guides.rubyonrails.org/active_record_basics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A7B2-D418-4931-810F-36DD9727C3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cap="none" dirty="0"/>
              <a:t>Introduction to ORMs</a:t>
            </a:r>
            <a:r>
              <a:rPr lang="en-CA" dirty="0"/>
              <a:t>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76A160-A8DD-4C58-9A41-E012EE019F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cap="none" dirty="0"/>
              <a:t>Chris Cumming</a:t>
            </a:r>
            <a:br>
              <a:rPr lang="en-CA" cap="none" dirty="0"/>
            </a:br>
            <a:r>
              <a:rPr lang="en-CA" cap="none" dirty="0"/>
              <a:t>Saturday Morning Productions</a:t>
            </a:r>
            <a:br>
              <a:rPr lang="en-CA" cap="none" dirty="0"/>
            </a:br>
            <a:br>
              <a:rPr lang="en-CA" cap="none" dirty="0"/>
            </a:br>
            <a:r>
              <a:rPr lang="en-CA" cap="none" dirty="0"/>
              <a:t>October 11th, 2018</a:t>
            </a:r>
          </a:p>
          <a:p>
            <a:r>
              <a:rPr lang="en-CA" cap="none" dirty="0"/>
              <a:t>NAIT Digital Media and IT Students Association.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ADC65B-1244-441A-ACCF-C8104B3C2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487" y="855421"/>
            <a:ext cx="591502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808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CE82E-E746-154E-B0ED-4EEF09146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D34D4-1A9F-7346-A1E9-273B4C9FD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Connection to the database from the code.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Typical pattern:</a:t>
            </a:r>
          </a:p>
          <a:p>
            <a:pPr>
              <a:buFontTx/>
              <a:buChar char="-"/>
            </a:pPr>
            <a:r>
              <a:rPr lang="en-US" dirty="0"/>
              <a:t>Create context and connect to database</a:t>
            </a:r>
          </a:p>
          <a:p>
            <a:pPr>
              <a:buFontTx/>
              <a:buChar char="-"/>
            </a:pPr>
            <a:r>
              <a:rPr lang="en-US" dirty="0"/>
              <a:t>Do work (e.g. query, save,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>
              <a:buFontTx/>
              <a:buChar char="-"/>
            </a:pPr>
            <a:r>
              <a:rPr lang="en-US" dirty="0"/>
              <a:t>Close context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Sometimes called the Unit of Work pattern</a:t>
            </a:r>
          </a:p>
        </p:txBody>
      </p:sp>
    </p:spTree>
    <p:extLst>
      <p:ext uri="{BB962C8B-B14F-4D97-AF65-F5344CB8AC3E}">
        <p14:creationId xmlns:p14="http://schemas.microsoft.com/office/powerpoint/2010/main" val="361728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60387-1477-924C-AD5E-A89D3B0DB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vs Eager 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FB235-EBCB-954D-B62D-2FA6B3D96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Lazy loading loads the data when needed.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var</a:t>
            </a:r>
            <a:r>
              <a:rPr lang="en-US" sz="1600" dirty="0"/>
              <a:t> customer = </a:t>
            </a:r>
            <a:r>
              <a:rPr lang="en-US" sz="1600" dirty="0" err="1"/>
              <a:t>repo.FindCustomer</a:t>
            </a:r>
            <a:r>
              <a:rPr lang="en-US" sz="1600" dirty="0"/>
              <a:t>(42);	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Console.WriteLine</a:t>
            </a:r>
            <a:r>
              <a:rPr lang="en-US" sz="1600" dirty="0"/>
              <a:t>(</a:t>
            </a:r>
            <a:r>
              <a:rPr lang="en-US" sz="1600" dirty="0" err="1"/>
              <a:t>customer.Addresses.Frist</a:t>
            </a:r>
            <a:r>
              <a:rPr lang="en-US" sz="1600" dirty="0"/>
              <a:t>().Name); // Address is loaded here.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Eager Loading loads all the data in the query.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var</a:t>
            </a:r>
            <a:r>
              <a:rPr lang="en-US" sz="1600" dirty="0"/>
              <a:t> customer = </a:t>
            </a:r>
            <a:r>
              <a:rPr lang="en-US" sz="1600" dirty="0" err="1"/>
              <a:t>repo.FindCustomer</a:t>
            </a:r>
            <a:r>
              <a:rPr lang="en-US" sz="1600" dirty="0"/>
              <a:t>(42);  // Address is loaded here.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Console.WriteLine</a:t>
            </a:r>
            <a:r>
              <a:rPr lang="en-US" sz="1600" dirty="0"/>
              <a:t>(</a:t>
            </a:r>
            <a:r>
              <a:rPr lang="en-US" sz="1600" dirty="0" err="1"/>
              <a:t>customer.Addresses.Frist</a:t>
            </a:r>
            <a:r>
              <a:rPr lang="en-US" sz="1600" dirty="0"/>
              <a:t>().Name);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Most of the time you want eager loading.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438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B8AF6-EF25-664F-9698-4A4E18EAC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DTOs and Auto-Mappers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44CDF-934D-504F-B236-D6C26437F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DTO: Data transformation object.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Auto-Mappers copy data from one object to another.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Often used when you need to map data from a database or service to your view objects.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484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38277-AB25-2346-8E86-E5F42D1FC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2947D-1203-724A-92F9-F35539900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994263"/>
            <a:ext cx="10364452" cy="435428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Inefficient queries and/or too many queries.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Bringing back unneeded data and/or columns.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 good for complicated queries and reports.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Fixes:</a:t>
            </a:r>
          </a:p>
          <a:p>
            <a:pPr>
              <a:buFontTx/>
              <a:buChar char="-"/>
            </a:pPr>
            <a:r>
              <a:rPr lang="en-US" dirty="0"/>
              <a:t>Profile the queries.</a:t>
            </a:r>
          </a:p>
          <a:p>
            <a:pPr>
              <a:buFontTx/>
              <a:buChar char="-"/>
            </a:pPr>
            <a:r>
              <a:rPr lang="en-US" dirty="0"/>
              <a:t>Use eager loading and avoid multiple DB requests.</a:t>
            </a:r>
          </a:p>
          <a:p>
            <a:pPr>
              <a:buFontTx/>
              <a:buChar char="-"/>
            </a:pPr>
            <a:r>
              <a:rPr lang="en-US" dirty="0"/>
              <a:t>Write queries manually</a:t>
            </a:r>
          </a:p>
          <a:p>
            <a:pPr>
              <a:buFontTx/>
              <a:buChar char="-"/>
            </a:pPr>
            <a:r>
              <a:rPr lang="en-US" dirty="0"/>
              <a:t>Don’t be afraid to ask DBA for help.</a:t>
            </a:r>
          </a:p>
        </p:txBody>
      </p:sp>
    </p:spTree>
    <p:extLst>
      <p:ext uri="{BB962C8B-B14F-4D97-AF65-F5344CB8AC3E}">
        <p14:creationId xmlns:p14="http://schemas.microsoft.com/office/powerpoint/2010/main" val="1631890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D1CFA-5147-8143-8BD5-8ACCE19D8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B6BD1-5411-834E-A7B8-5E5CA08A3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008909"/>
            <a:ext cx="10364452" cy="466898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Slides and Example Code: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https://github.com/saturdaymp/IntroductionToOrmsPresentation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Introduction to ORMs for DBAs: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https://github.com/saturdaymp/IntroductionToORMForDBAs</a:t>
            </a:r>
            <a:br>
              <a:rPr lang="en-US" dirty="0"/>
            </a:br>
            <a:r>
              <a:rPr lang="en-US" dirty="0">
                <a:hlinkClick r:id="rId4"/>
              </a:rPr>
              <a:t>https://nftb.saturdaymp.com/category/software-development/introduction-to-orms-for-dbas/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Entity Framework Core:</a:t>
            </a:r>
          </a:p>
          <a:p>
            <a:pPr marL="0" indent="0">
              <a:buNone/>
            </a:pPr>
            <a:r>
              <a:rPr lang="en-US" dirty="0">
                <a:hlinkClick r:id="rId5"/>
              </a:rPr>
              <a:t>https://docs.microsoft.com/en-us/ef/core/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Rails Active Record:</a:t>
            </a:r>
          </a:p>
          <a:p>
            <a:pPr marL="0" indent="0">
              <a:buNone/>
            </a:pPr>
            <a:r>
              <a:rPr lang="en-US" dirty="0">
                <a:hlinkClick r:id="rId6"/>
              </a:rPr>
              <a:t>https://guides.rubyonrails.org/active_record_basics.html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96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82EF1-CF19-4FAD-9B00-DB7481EE5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Contact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5A3C4-388E-4772-BDC0-3F3B42A5C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925782"/>
            <a:ext cx="10364452" cy="46412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sz="3200" dirty="0">
                <a:hlinkClick r:id="rId2"/>
              </a:rPr>
              <a:t>http://</a:t>
            </a:r>
            <a:r>
              <a:rPr lang="en-CA" sz="3200" dirty="0" err="1">
                <a:hlinkClick r:id="rId2"/>
              </a:rPr>
              <a:t>nftb.saturdaymp.co</a:t>
            </a:r>
            <a:r>
              <a:rPr lang="en-CA" sz="3200" dirty="0" err="1">
                <a:hlinkClick r:id="rId2"/>
              </a:rPr>
              <a:t>m</a:t>
            </a:r>
            <a:endParaRPr lang="en-CA" sz="3200" dirty="0"/>
          </a:p>
          <a:p>
            <a:pPr marL="0" indent="0">
              <a:buNone/>
            </a:pPr>
            <a:r>
              <a:rPr lang="en-CA" sz="3200" dirty="0">
                <a:solidFill>
                  <a:srgbClr val="56BCFF"/>
                </a:solidFill>
              </a:rPr>
              <a:t>@</a:t>
            </a:r>
            <a:r>
              <a:rPr lang="en-CA" sz="3200" dirty="0" err="1">
                <a:solidFill>
                  <a:srgbClr val="56BCFF"/>
                </a:solidFill>
              </a:rPr>
              <a:t>saturdaymp</a:t>
            </a:r>
            <a:endParaRPr lang="en-CA" sz="3200" dirty="0">
              <a:solidFill>
                <a:srgbClr val="56BCFF"/>
              </a:solidFill>
              <a:hlinkClick r:id="rId3"/>
            </a:endParaRPr>
          </a:p>
          <a:p>
            <a:pPr marL="0" indent="0">
              <a:buNone/>
            </a:pPr>
            <a:r>
              <a:rPr lang="en-CA" sz="3200" dirty="0">
                <a:hlinkClick r:id="rId3"/>
              </a:rPr>
              <a:t>https://github.com/saturdaymp</a:t>
            </a:r>
            <a:endParaRPr lang="en-CA" sz="3200" dirty="0">
              <a:hlinkClick r:id="rId4"/>
            </a:endParaRPr>
          </a:p>
          <a:p>
            <a:pPr marL="0" indent="0">
              <a:buNone/>
            </a:pPr>
            <a:r>
              <a:rPr lang="en-CA" sz="3200" dirty="0">
                <a:hlinkClick r:id="rId4"/>
              </a:rPr>
              <a:t>chris.cumming@satudaymp.com</a:t>
            </a:r>
            <a:endParaRPr lang="en-CA" sz="3200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sz="3200" dirty="0">
                <a:hlinkClick r:id="rId5"/>
              </a:rPr>
              <a:t>http://edmug.net</a:t>
            </a:r>
            <a:endParaRPr lang="en-CA" sz="3200" dirty="0"/>
          </a:p>
          <a:p>
            <a:pPr marL="0" indent="0">
              <a:buNone/>
            </a:pPr>
            <a:r>
              <a:rPr lang="en-CA" sz="3200" dirty="0">
                <a:hlinkClick r:id="rId6"/>
              </a:rPr>
              <a:t>info@edmug.net</a:t>
            </a:r>
            <a:endParaRPr lang="en-CA" sz="3200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955F3B5-0ED1-466C-A69A-5A3D52637E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194" y="2071370"/>
            <a:ext cx="3248032" cy="9960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C7BD10-8107-BA4F-9207-B0C5EB41D941}"/>
              </a:ext>
            </a:extLst>
          </p:cNvPr>
          <p:cNvSpPr txBox="1"/>
          <p:nvPr/>
        </p:nvSpPr>
        <p:spPr>
          <a:xfrm>
            <a:off x="5340485" y="24513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1CD3FA-6030-234D-966D-8E6D568821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10" y="3246948"/>
            <a:ext cx="2286000" cy="914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1E8F59-97D2-2B41-B116-E1BFB7F451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39347" y="4313747"/>
            <a:ext cx="623219" cy="6232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A30C32A-6F06-7445-A214-86B011BEB8F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71988" y="4313747"/>
            <a:ext cx="659187" cy="6591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F1124BE-5BCE-1149-BC06-8CC47737E11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73422" y="4397692"/>
            <a:ext cx="491296" cy="4912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899E4C1-BD9A-2444-8540-CC116FF044C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372110" y="4407351"/>
            <a:ext cx="481637" cy="4816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F33F719-85CC-4547-89AB-0F0F271FC87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061139" y="4320044"/>
            <a:ext cx="640902" cy="61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852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6C556-1D89-0A4C-90CF-2E4EB8764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A9478-F579-204F-9692-C0A03A307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925782"/>
            <a:ext cx="10364452" cy="46412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Demo Location: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https://github.com/saturdaymp/IntroductionToOrmsPresentation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Prerequisites:</a:t>
            </a:r>
          </a:p>
          <a:p>
            <a:pPr lvl="1"/>
            <a:r>
              <a:rPr lang="en-US" dirty="0"/>
              <a:t>Visual Studio 2017 (free community version for Windows or Mac):</a:t>
            </a:r>
            <a:br>
              <a:rPr lang="en-US" dirty="0"/>
            </a:br>
            <a:r>
              <a:rPr lang="en-US" dirty="0">
                <a:hlinkClick r:id="rId3"/>
              </a:rPr>
              <a:t>https://www.visualstudio.com/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.NET Core 2.1</a:t>
            </a:r>
            <a:br>
              <a:rPr lang="en-US" dirty="0"/>
            </a:br>
            <a:r>
              <a:rPr lang="en-US" dirty="0">
                <a:hlinkClick r:id="rId4"/>
              </a:rPr>
              <a:t>https://www.microsoft.com/net/download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Docker (free community version):</a:t>
            </a:r>
            <a:br>
              <a:rPr lang="en-US" dirty="0"/>
            </a:br>
            <a:r>
              <a:rPr lang="en-US" dirty="0">
                <a:hlinkClick r:id="rId5"/>
              </a:rPr>
              <a:t>https://www.docker.com/docker-community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71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82EF1-CF19-4FAD-9B00-DB7481EE5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Shameless Self Promotion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5A3C4-388E-4772-BDC0-3F3B42A5C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dirty="0"/>
              <a:t>Saturday Morning Productions - Consultant</a:t>
            </a:r>
          </a:p>
          <a:p>
            <a:pPr marL="0" indent="0">
              <a:buNone/>
            </a:pPr>
            <a:r>
              <a:rPr lang="en-CA" sz="1800" dirty="0">
                <a:hlinkClick r:id="rId2"/>
              </a:rPr>
              <a:t>http://nftb.saturdaymp.com</a:t>
            </a:r>
            <a:endParaRPr lang="en-CA" sz="1800" dirty="0"/>
          </a:p>
          <a:p>
            <a:pPr marL="0" indent="0">
              <a:buNone/>
            </a:pPr>
            <a:r>
              <a:rPr lang="en-CA" sz="1800" dirty="0"/>
              <a:t>@</a:t>
            </a:r>
            <a:r>
              <a:rPr lang="en-CA" sz="1800" dirty="0" err="1"/>
              <a:t>saturdaymp</a:t>
            </a:r>
            <a:endParaRPr lang="en-CA" sz="1800" dirty="0"/>
          </a:p>
          <a:p>
            <a:pPr marL="0" indent="0">
              <a:buNone/>
            </a:pPr>
            <a:r>
              <a:rPr lang="en-CA" sz="1800" dirty="0">
                <a:hlinkClick r:id="rId3"/>
              </a:rPr>
              <a:t>chris.cumming@satudaymp.com</a:t>
            </a:r>
            <a:endParaRPr lang="en-CA" sz="1800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Edmonton .NET Users Group - Program Director</a:t>
            </a:r>
          </a:p>
          <a:p>
            <a:pPr marL="0" indent="0">
              <a:buNone/>
            </a:pPr>
            <a:r>
              <a:rPr lang="en-CA" sz="1800" dirty="0">
                <a:hlinkClick r:id="rId4"/>
              </a:rPr>
              <a:t>http://edmug.net</a:t>
            </a:r>
            <a:endParaRPr lang="en-CA" sz="1800" dirty="0"/>
          </a:p>
          <a:p>
            <a:pPr marL="0" indent="0">
              <a:buNone/>
            </a:pPr>
            <a:r>
              <a:rPr lang="en-CA" sz="1800" dirty="0">
                <a:hlinkClick r:id="rId5"/>
              </a:rPr>
              <a:t>info@edmug.net</a:t>
            </a:r>
            <a:endParaRPr lang="en-CA" sz="1800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955F3B5-0ED1-466C-A69A-5A3D52637E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123" y="2367093"/>
            <a:ext cx="3248032" cy="9960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C7BD10-8107-BA4F-9207-B0C5EB41D941}"/>
              </a:ext>
            </a:extLst>
          </p:cNvPr>
          <p:cNvSpPr txBox="1"/>
          <p:nvPr/>
        </p:nvSpPr>
        <p:spPr>
          <a:xfrm>
            <a:off x="5340485" y="24513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744EF80-384A-4143-BA5A-204C049FB5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139" y="4540266"/>
            <a:ext cx="2286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75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46CF3-7A6A-4D43-A6FC-7A9CEF40D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Object-Relational Mapping (ORM)?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01357-04F3-4CAD-AB38-FB07AF840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sz="4000" dirty="0"/>
              <a:t>Wikipedia Definition</a:t>
            </a:r>
          </a:p>
          <a:p>
            <a:r>
              <a:rPr lang="en-CA" dirty="0"/>
              <a:t>Object-relational mapping (ORM, O/RM, and O/R mapping tool) in computer science is a programming technique for converting data between incompatible type systems using object-oriented programming languages. This creates, in effect, a "virtual object database" that can be used from within the programming language. There are both free and commercial packages available that perform object-relational mapping, although some programmers opt to construct their own ORM tools.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sz="4000" dirty="0"/>
              <a:t>My Definition</a:t>
            </a:r>
          </a:p>
          <a:p>
            <a:r>
              <a:rPr lang="en-CA" dirty="0"/>
              <a:t>Map relational data to objects.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98782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D1CFA-5147-8143-8BD5-8ACCE19D8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and Fields Look Like Classes and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B6BD1-5411-834E-A7B8-5E5CA08A3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EE8503-4BB6-954E-A280-EFD91FDD0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550" y="2413578"/>
            <a:ext cx="872490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922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DE9C6-15A6-084F-A27D-646C5E7D2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ORM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95E11-7A92-5743-89B2-B62BD472A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011681"/>
            <a:ext cx="10364452" cy="442395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Hibernate – Java, repository, open source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http://hibernate.org/orm/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Nhibernate</a:t>
            </a:r>
            <a:r>
              <a:rPr lang="en-US" dirty="0"/>
              <a:t> – C# version of Hibernate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http://nhibernate.info/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Active Record – Ruby on Rails, active record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https://guides.rubyonrails.org/active_record_basics.html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Entity Framework – Microsoft, repository</a:t>
            </a:r>
          </a:p>
          <a:p>
            <a:pPr marL="0" indent="0">
              <a:buNone/>
            </a:pPr>
            <a:r>
              <a:rPr lang="en-US" dirty="0">
                <a:hlinkClick r:id="rId5"/>
              </a:rPr>
              <a:t>https://docs.microsoft.com/en-us/ef/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780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D1CFA-5147-8143-8BD5-8ACCE19D8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Record vs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B6BD1-5411-834E-A7B8-5E5CA08A3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002971"/>
            <a:ext cx="10364452" cy="43978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Active Record: The model knows how the save it’s self.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600" dirty="0" err="1"/>
              <a:t>var</a:t>
            </a:r>
            <a:r>
              <a:rPr lang="en-US" sz="1600" dirty="0"/>
              <a:t> customer = new Customer();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customer.Name</a:t>
            </a:r>
            <a:r>
              <a:rPr lang="en-US" sz="1600" dirty="0"/>
              <a:t> = ‘John’;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customer.Save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Repository: The model does not know how save it’s self.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var</a:t>
            </a:r>
            <a:r>
              <a:rPr lang="en-US" sz="1600" dirty="0"/>
              <a:t> customer = new Customer();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customer.Name</a:t>
            </a:r>
            <a:r>
              <a:rPr lang="en-US" sz="1600" dirty="0"/>
              <a:t> = ‘John’;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var</a:t>
            </a:r>
            <a:r>
              <a:rPr lang="en-US" sz="1600" dirty="0"/>
              <a:t> repo = new </a:t>
            </a:r>
            <a:r>
              <a:rPr lang="en-US" sz="1600" dirty="0" err="1"/>
              <a:t>CustomerRepo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repo.SaveCustomer</a:t>
            </a:r>
            <a:r>
              <a:rPr lang="en-US" sz="1600" dirty="0"/>
              <a:t>(customer);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086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D1CFA-5147-8143-8BD5-8ACCE19D8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First vs. Database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B6BD1-5411-834E-A7B8-5E5CA08A3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Code First: Create the database from the models in the code.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Database First: Create the models from the database.</a:t>
            </a:r>
          </a:p>
        </p:txBody>
      </p:sp>
    </p:spTree>
    <p:extLst>
      <p:ext uri="{BB962C8B-B14F-4D97-AF65-F5344CB8AC3E}">
        <p14:creationId xmlns:p14="http://schemas.microsoft.com/office/powerpoint/2010/main" val="2879592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D1CFA-5147-8143-8BD5-8ACCE19D8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B6BD1-5411-834E-A7B8-5E5CA08A3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File(s) and/or script(s) to update database schema.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Can also be used to update data.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Migrations can be manually created or auto-magically generated.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Usually run migrations when the software is released.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31170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{75D6DD65-9577-F344-AF0D-19A8FCCB4E79}tf10001073</Template>
  <TotalTime>3384</TotalTime>
  <Words>553</Words>
  <Application>Microsoft Macintosh PowerPoint</Application>
  <PresentationFormat>Widescreen</PresentationFormat>
  <Paragraphs>121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Times New Roman</vt:lpstr>
      <vt:lpstr>Droplet</vt:lpstr>
      <vt:lpstr>Introduction to ORMs </vt:lpstr>
      <vt:lpstr>Demos</vt:lpstr>
      <vt:lpstr>Shameless Self Promotion</vt:lpstr>
      <vt:lpstr>What is Object-Relational Mapping (ORM)?</vt:lpstr>
      <vt:lpstr>Tables and Fields Look Like Classes and Properties</vt:lpstr>
      <vt:lpstr>Popular ORM Frameworks</vt:lpstr>
      <vt:lpstr>Active Record vs Repository</vt:lpstr>
      <vt:lpstr>Code First vs. Database First</vt:lpstr>
      <vt:lpstr>Migrations</vt:lpstr>
      <vt:lpstr>Database Context</vt:lpstr>
      <vt:lpstr>Lazy vs Eager Loading</vt:lpstr>
      <vt:lpstr>DTOs and Auto-Mappers</vt:lpstr>
      <vt:lpstr>Problems with ORMs</vt:lpstr>
      <vt:lpstr>Learning More</vt:lpstr>
      <vt:lpstr>Contact Me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Xamarin</dc:title>
  <dc:creator>Chris C</dc:creator>
  <cp:lastModifiedBy>Chris C</cp:lastModifiedBy>
  <cp:revision>55</cp:revision>
  <dcterms:created xsi:type="dcterms:W3CDTF">2018-04-08T13:10:18Z</dcterms:created>
  <dcterms:modified xsi:type="dcterms:W3CDTF">2018-10-11T14:36:18Z</dcterms:modified>
</cp:coreProperties>
</file>