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d83d985d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83d985d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ebcbc0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ebcbc0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discussion a development environment is where code is written.  It’s not a </a:t>
            </a:r>
            <a:r>
              <a:rPr lang="en"/>
              <a:t>separate</a:t>
            </a:r>
            <a:r>
              <a:rPr lang="en"/>
              <a:t> shared environment like staging or production.  It is something everyone has even if you put no thought into it.  It’s everything you did on your local workstation to get the application/website to run.  From checking out the code to being able to running your app to test your bug fix or new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only thing we won’t include in this discussion is your IDE.  An IDE is part of your development environment but I like to leave the IDE up to each individual.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e74342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e74342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first started as a developer the first development environments I setup where done with the help of another developer telling me what to install.  Then trying to find the MSDN CD.  The case was usually easy to find but finding that one CD was a bit of problem.  It was usually in someone else’s CD drive.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Occasionally</a:t>
            </a:r>
            <a:r>
              <a:rPr lang="en"/>
              <a:t> there was a ReadMe, or similar file.  It was around this time that I started adding my own documentation for setting up development </a:t>
            </a:r>
            <a:r>
              <a:rPr lang="en"/>
              <a:t>environments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thing I started doing was adding good development defaults in source control.  For example if you have a config file then set it up so it points to the development database.  In my early years this was a shared development DB not on my local workstation.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started including 3rd party libraries and installers in source control.  For example, if you needed certain ActiveX control or a version of C++ runtime you could find it in source control.  I stopped doing this but sometimes you will still see this done by companies having on-site NuGet or RubyGems servers.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96672a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96672a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the it should have good defaults when checked out for the first time.  For example, if you have a config file then make sure it has values for development such as your localhost DB.  Of course it should go without saying don’t put sensitive information in source control.  You still might have to manually set some passwords or API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it should be documented AND automated.  Be kind and outline how to setup your development.  Don’t make the developer guess.  How many times have you seen: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Clone</a:t>
            </a:r>
            <a:endParaRPr/>
          </a:p>
          <a:p>
            <a:pPr indent="-298450" lvl="0" marL="457200" rtl="0" algn="l">
              <a:spcBef>
                <a:spcPts val="0"/>
              </a:spcBef>
              <a:spcAft>
                <a:spcPts val="0"/>
              </a:spcAft>
              <a:buSzPts val="1100"/>
              <a:buAutoNum type="arabicParenR"/>
            </a:pPr>
            <a:r>
              <a:rPr lang="en"/>
              <a:t>Run some outdated command that </a:t>
            </a:r>
            <a:r>
              <a:rPr lang="en"/>
              <a:t>does not</a:t>
            </a:r>
            <a:r>
              <a:rPr lang="en"/>
              <a:t> work</a:t>
            </a:r>
            <a:endParaRPr/>
          </a:p>
          <a:p>
            <a:pPr indent="-298450" lvl="0" marL="457200" rtl="0" algn="l">
              <a:spcBef>
                <a:spcPts val="0"/>
              </a:spcBef>
              <a:spcAft>
                <a:spcPts val="0"/>
              </a:spcAft>
              <a:buSzPts val="1100"/>
              <a:buAutoNum type="arabicParenR"/>
            </a:pPr>
            <a:r>
              <a:rPr lang="en"/>
              <a:t>Run the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only thing better then documentation is pictures.  Actually automation.  Docker does a great job of automating the setup.  If you aren’t using Docker then any scripts or other tools you can use to </a:t>
            </a:r>
            <a:r>
              <a:rPr lang="en"/>
              <a:t>automate</a:t>
            </a:r>
            <a:r>
              <a:rPr lang="en"/>
              <a:t> as much of the setup as possible would be greatly appreciated by your fellow developer.  Of course you documented how to run the scripts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 the environment should be easy to reproduce on another developers machines.  My development environment should match yours as close as possible.  I should have the same version of Ruby as you.  The same non-gem libraries versions.  Use the same database version.  You get the idea.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Fourth and finally the environment should match production as much as possible.  If production is Ubuntu 18.04, Ruby 2.5, ImageMagick 7, and Postgres 11.3 then my development environment should be the same.  At least as close as possible.  An example of this recently created a development environment for MySQL 7.  </a:t>
            </a:r>
            <a:r>
              <a:rPr lang="en"/>
              <a:t>Unfortunately</a:t>
            </a:r>
            <a:r>
              <a:rPr lang="en"/>
              <a:t> production was 5.6 which lead to some confusion when testing updating the database to utf8mtb4.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e743424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e743424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discussion I like to think of Docker as an installer for development environment.  Summerize image vs container.  Summerize differences between development and production.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e743424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743424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still need to add good developer defaults but Docker allows for the other: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Automated</a:t>
            </a:r>
            <a:endParaRPr/>
          </a:p>
          <a:p>
            <a:pPr indent="-298450" lvl="0" marL="457200" rtl="0" algn="l">
              <a:spcBef>
                <a:spcPts val="0"/>
              </a:spcBef>
              <a:spcAft>
                <a:spcPts val="0"/>
              </a:spcAft>
              <a:buSzPts val="1100"/>
              <a:buChar char="-"/>
            </a:pPr>
            <a:r>
              <a:rPr lang="en"/>
              <a:t>Reproducible</a:t>
            </a:r>
            <a:r>
              <a:rPr lang="en"/>
              <a:t> and portable</a:t>
            </a:r>
            <a:endParaRPr/>
          </a:p>
          <a:p>
            <a:pPr indent="-298450" lvl="0" marL="457200" rtl="0" algn="l">
              <a:spcBef>
                <a:spcPts val="0"/>
              </a:spcBef>
              <a:spcAft>
                <a:spcPts val="0"/>
              </a:spcAft>
              <a:buSzPts val="1100"/>
              <a:buChar char="-"/>
            </a:pPr>
            <a:r>
              <a:rPr lang="en"/>
              <a:t>Versioned</a:t>
            </a:r>
            <a:endParaRPr/>
          </a:p>
          <a:p>
            <a:pPr indent="-298450" lvl="0" marL="457200" rtl="0" algn="l">
              <a:spcBef>
                <a:spcPts val="0"/>
              </a:spcBef>
              <a:spcAft>
                <a:spcPts val="0"/>
              </a:spcAft>
              <a:buSzPts val="1100"/>
              <a:buChar char="-"/>
            </a:pPr>
            <a:r>
              <a:rPr lang="en"/>
              <a:t>Self contained</a:t>
            </a:r>
            <a:endParaRPr/>
          </a:p>
          <a:p>
            <a:pPr indent="-298450" lvl="0" marL="457200" rtl="0" algn="l">
              <a:spcBef>
                <a:spcPts val="0"/>
              </a:spcBef>
              <a:spcAft>
                <a:spcPts val="0"/>
              </a:spcAft>
              <a:buSzPts val="1100"/>
              <a:buChar char="-"/>
            </a:pPr>
            <a:r>
              <a:rPr lang="en"/>
              <a:t>Close to production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e743424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e743424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review my Docker setup for the Rails template.  Then either create a Docker setup for a new Rails app or Dockerize someone’s existing app.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10fedfa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10fedfa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turdaymp.com" TargetMode="External"/><Relationship Id="rId4" Type="http://schemas.openxmlformats.org/officeDocument/2006/relationships/hyperlink" Target="https://corgibytes.com/" TargetMode="External"/><Relationship Id="rId5" Type="http://schemas.openxmlformats.org/officeDocument/2006/relationships/hyperlink" Target="mailto:chris.cumming@satudaymp.com" TargetMode="External"/><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docker.com/resources/what-container"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saturdaymp-examples/rails-template" TargetMode="External"/><Relationship Id="rId4" Type="http://schemas.openxmlformats.org/officeDocument/2006/relationships/hyperlink" Target="https://docs.docker.com/compose/rails/" TargetMode="External"/><Relationship Id="rId5" Type="http://schemas.openxmlformats.org/officeDocument/2006/relationships/hyperlink" Target="mailto:chris.cumming@satudaymp.com" TargetMode="External"/><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a:t>
            </a:r>
            <a:r>
              <a:rPr lang="en"/>
              <a:t>Pleasant</a:t>
            </a:r>
            <a:r>
              <a:rPr lang="en"/>
              <a:t> Development </a:t>
            </a:r>
            <a:r>
              <a:rPr lang="en"/>
              <a:t>Environment</a:t>
            </a:r>
            <a:r>
              <a:rPr lang="en"/>
              <a:t> featuring Docker and Rails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Chris Cumming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 (i.e. Shameless Self Promotion)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Software Consultant</a:t>
            </a:r>
            <a:br>
              <a:rPr lang="en"/>
            </a:br>
            <a:r>
              <a:rPr lang="en" sz="1200" u="sng">
                <a:solidFill>
                  <a:schemeClr val="accent5"/>
                </a:solidFill>
                <a:hlinkClick r:id="rId3"/>
              </a:rPr>
              <a:t>http://nftb.saturdaymp.com</a:t>
            </a:r>
            <a:r>
              <a:rPr lang="en" sz="1200"/>
              <a:t>		</a:t>
            </a:r>
            <a:r>
              <a:rPr lang="en" sz="1200" u="sng">
                <a:solidFill>
                  <a:schemeClr val="accent5"/>
                </a:solidFill>
                <a:latin typeface="Arial"/>
                <a:ea typeface="Arial"/>
                <a:cs typeface="Arial"/>
                <a:sym typeface="Arial"/>
                <a:hlinkClick r:id="rId4"/>
              </a:rPr>
              <a:t>https://corgibytes.com/</a:t>
            </a:r>
            <a:br>
              <a:rPr lang="en" sz="1200"/>
            </a:br>
            <a:r>
              <a:rPr lang="en" sz="1200" u="sng">
                <a:solidFill>
                  <a:schemeClr val="accent5"/>
                </a:solidFill>
                <a:hlinkClick r:id="rId5"/>
              </a:rPr>
              <a:t>chris.cumming@satudaymp.com</a:t>
            </a:r>
            <a:r>
              <a:rPr lang="en" sz="1200"/>
              <a:t>          </a:t>
            </a:r>
            <a:r>
              <a:rPr lang="en" sz="1200">
                <a:solidFill>
                  <a:schemeClr val="accent5"/>
                </a:solidFill>
                <a:latin typeface="Arial"/>
                <a:ea typeface="Arial"/>
                <a:cs typeface="Arial"/>
                <a:sym typeface="Arial"/>
              </a:rPr>
              <a:t>@corgibytes</a:t>
            </a:r>
            <a:br>
              <a:rPr lang="en" sz="1200"/>
            </a:br>
            <a:r>
              <a:rPr lang="en" sz="1200">
                <a:solidFill>
                  <a:schemeClr val="accent5"/>
                </a:solidFill>
                <a:latin typeface="Arial"/>
                <a:ea typeface="Arial"/>
                <a:cs typeface="Arial"/>
                <a:sym typeface="Arial"/>
              </a:rPr>
              <a:t>@saturdaymp</a:t>
            </a:r>
            <a:br>
              <a:rPr lang="en" sz="1200">
                <a:solidFill>
                  <a:schemeClr val="accent5"/>
                </a:solidFill>
                <a:latin typeface="Arial"/>
                <a:ea typeface="Arial"/>
                <a:cs typeface="Arial"/>
                <a:sym typeface="Arial"/>
              </a:rPr>
            </a:br>
            <a:r>
              <a:rPr lang="en" sz="1200">
                <a:solidFill>
                  <a:schemeClr val="accent5"/>
                </a:solidFill>
                <a:latin typeface="Arial"/>
                <a:ea typeface="Arial"/>
                <a:cs typeface="Arial"/>
                <a:sym typeface="Arial"/>
              </a:rPr>
              <a:t>Chris C on Dev Edmonton Slack		Chris C on Legacy Code Rocks Slack</a:t>
            </a:r>
            <a:endParaRPr sz="1200"/>
          </a:p>
          <a:p>
            <a:pPr indent="0" lvl="0" marL="0" rtl="0" algn="l">
              <a:spcBef>
                <a:spcPts val="1600"/>
              </a:spcBef>
              <a:spcAft>
                <a:spcPts val="0"/>
              </a:spcAft>
              <a:buNone/>
            </a:pPr>
            <a:r>
              <a:t/>
            </a:r>
            <a:endParaRPr sz="1200">
              <a:solidFill>
                <a:schemeClr val="accent5"/>
              </a:solidFill>
              <a:latin typeface="Arial"/>
              <a:ea typeface="Arial"/>
              <a:cs typeface="Arial"/>
              <a:sym typeface="Arial"/>
            </a:endParaRPr>
          </a:p>
          <a:p>
            <a:pPr indent="0" lvl="0" marL="0" rtl="0" algn="l">
              <a:spcBef>
                <a:spcPts val="1600"/>
              </a:spcBef>
              <a:spcAft>
                <a:spcPts val="1600"/>
              </a:spcAft>
              <a:buNone/>
            </a:pPr>
            <a:br>
              <a:rPr lang="en"/>
            </a:br>
            <a:br>
              <a:rPr lang="en"/>
            </a:br>
            <a:endParaRPr/>
          </a:p>
        </p:txBody>
      </p:sp>
      <p:pic>
        <p:nvPicPr>
          <p:cNvPr id="74" name="Google Shape;74;p14"/>
          <p:cNvPicPr preferRelativeResize="0"/>
          <p:nvPr/>
        </p:nvPicPr>
        <p:blipFill>
          <a:blip r:embed="rId6">
            <a:alphaModFix/>
          </a:blip>
          <a:stretch>
            <a:fillRect/>
          </a:stretch>
        </p:blipFill>
        <p:spPr>
          <a:xfrm>
            <a:off x="311700" y="1266325"/>
            <a:ext cx="5141606" cy="1576775"/>
          </a:xfrm>
          <a:prstGeom prst="rect">
            <a:avLst/>
          </a:prstGeom>
          <a:noFill/>
          <a:ln>
            <a:noFill/>
          </a:ln>
        </p:spPr>
      </p:pic>
      <p:pic>
        <p:nvPicPr>
          <p:cNvPr id="75" name="Google Shape;75;p14"/>
          <p:cNvPicPr preferRelativeResize="0"/>
          <p:nvPr/>
        </p:nvPicPr>
        <p:blipFill>
          <a:blip r:embed="rId7">
            <a:alphaModFix/>
          </a:blip>
          <a:stretch>
            <a:fillRect/>
          </a:stretch>
        </p:blipFill>
        <p:spPr>
          <a:xfrm>
            <a:off x="5982675" y="1357048"/>
            <a:ext cx="2468001" cy="2961601"/>
          </a:xfrm>
          <a:prstGeom prst="rect">
            <a:avLst/>
          </a:prstGeom>
          <a:noFill/>
          <a:ln>
            <a:noFill/>
          </a:ln>
        </p:spPr>
      </p:pic>
      <p:pic>
        <p:nvPicPr>
          <p:cNvPr id="76" name="Google Shape;76;p14"/>
          <p:cNvPicPr preferRelativeResize="0"/>
          <p:nvPr/>
        </p:nvPicPr>
        <p:blipFill>
          <a:blip r:embed="rId8">
            <a:alphaModFix/>
          </a:blip>
          <a:stretch>
            <a:fillRect/>
          </a:stretch>
        </p:blipFill>
        <p:spPr>
          <a:xfrm>
            <a:off x="417050" y="4040225"/>
            <a:ext cx="528800" cy="5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Development Environment?</a:t>
            </a:r>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5"/>
          <p:cNvPicPr preferRelativeResize="0"/>
          <p:nvPr/>
        </p:nvPicPr>
        <p:blipFill>
          <a:blip r:embed="rId3">
            <a:alphaModFix/>
          </a:blip>
          <a:stretch>
            <a:fillRect/>
          </a:stretch>
        </p:blipFill>
        <p:spPr>
          <a:xfrm>
            <a:off x="1779565" y="2051543"/>
            <a:ext cx="5584855" cy="173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my Development Environments</a:t>
            </a:r>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Oral tradition</a:t>
            </a:r>
            <a:endParaRPr/>
          </a:p>
          <a:p>
            <a:pPr indent="-342900" lvl="0" marL="457200" rtl="0" algn="l">
              <a:spcBef>
                <a:spcPts val="0"/>
              </a:spcBef>
              <a:spcAft>
                <a:spcPts val="0"/>
              </a:spcAft>
              <a:buSzPts val="1800"/>
              <a:buAutoNum type="arabicParenR"/>
            </a:pPr>
            <a:r>
              <a:rPr lang="en"/>
              <a:t>Documentation</a:t>
            </a:r>
            <a:endParaRPr/>
          </a:p>
          <a:p>
            <a:pPr indent="-342900" lvl="0" marL="457200" rtl="0" algn="l">
              <a:spcBef>
                <a:spcPts val="0"/>
              </a:spcBef>
              <a:spcAft>
                <a:spcPts val="0"/>
              </a:spcAft>
              <a:buSzPts val="1800"/>
              <a:buAutoNum type="arabicParenR"/>
            </a:pPr>
            <a:r>
              <a:rPr lang="en"/>
              <a:t>Good</a:t>
            </a:r>
            <a:r>
              <a:rPr lang="en"/>
              <a:t> defaults in source control</a:t>
            </a:r>
            <a:endParaRPr/>
          </a:p>
          <a:p>
            <a:pPr indent="-342900" lvl="0" marL="457200" rtl="0" algn="l">
              <a:spcBef>
                <a:spcPts val="0"/>
              </a:spcBef>
              <a:spcAft>
                <a:spcPts val="0"/>
              </a:spcAft>
              <a:buSzPts val="1800"/>
              <a:buAutoNum type="arabicParenR"/>
            </a:pPr>
            <a:r>
              <a:rPr lang="en"/>
              <a:t>Including libraries in source control</a:t>
            </a:r>
            <a:br>
              <a:rPr lang="en"/>
            </a:br>
            <a:r>
              <a:rPr lang="en"/>
              <a:t> (no longer do this)</a:t>
            </a:r>
            <a:endParaRPr/>
          </a:p>
          <a:p>
            <a:pPr indent="-342900" lvl="0" marL="457200" rtl="0" algn="l">
              <a:spcBef>
                <a:spcPts val="0"/>
              </a:spcBef>
              <a:spcAft>
                <a:spcPts val="0"/>
              </a:spcAft>
              <a:buSzPts val="1800"/>
              <a:buAutoNum type="arabicParenR"/>
            </a:pPr>
            <a:r>
              <a:rPr lang="en"/>
              <a:t>Scripts</a:t>
            </a:r>
            <a:endParaRPr/>
          </a:p>
          <a:p>
            <a:pPr indent="-342900" lvl="0" marL="457200" rtl="0" algn="l">
              <a:spcBef>
                <a:spcPts val="0"/>
              </a:spcBef>
              <a:spcAft>
                <a:spcPts val="0"/>
              </a:spcAft>
              <a:buSzPts val="1800"/>
              <a:buAutoNum type="arabicParenR"/>
            </a:pPr>
            <a:r>
              <a:rPr lang="en"/>
              <a:t>Virtual machines</a:t>
            </a:r>
            <a:endParaRPr/>
          </a:p>
          <a:p>
            <a:pPr indent="-342900" lvl="0" marL="457200" rtl="0" algn="l">
              <a:spcBef>
                <a:spcPts val="0"/>
              </a:spcBef>
              <a:spcAft>
                <a:spcPts val="0"/>
              </a:spcAft>
              <a:buSzPts val="1800"/>
              <a:buAutoNum type="arabicParenR"/>
            </a:pPr>
            <a:r>
              <a:rPr lang="en"/>
              <a:t>Docker</a:t>
            </a:r>
            <a:endParaRPr/>
          </a:p>
          <a:p>
            <a:pPr indent="0" lvl="0" marL="0" rtl="0" algn="l">
              <a:spcBef>
                <a:spcPts val="1600"/>
              </a:spcBef>
              <a:spcAft>
                <a:spcPts val="1600"/>
              </a:spcAft>
              <a:buNone/>
            </a:pPr>
            <a:r>
              <a:t/>
            </a:r>
            <a:endParaRPr/>
          </a:p>
        </p:txBody>
      </p:sp>
      <p:pic>
        <p:nvPicPr>
          <p:cNvPr id="90" name="Google Shape;90;p16"/>
          <p:cNvPicPr preferRelativeResize="0"/>
          <p:nvPr/>
        </p:nvPicPr>
        <p:blipFill>
          <a:blip r:embed="rId3">
            <a:alphaModFix/>
          </a:blip>
          <a:stretch>
            <a:fillRect/>
          </a:stretch>
        </p:blipFill>
        <p:spPr>
          <a:xfrm>
            <a:off x="5489355" y="1266330"/>
            <a:ext cx="3082100" cy="308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12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Development Environment </a:t>
            </a:r>
            <a:r>
              <a:rPr lang="en"/>
              <a:t>Pleasant</a:t>
            </a:r>
            <a:r>
              <a:rPr lang="en"/>
              <a:t>?</a:t>
            </a:r>
            <a:endParaRPr/>
          </a:p>
          <a:p>
            <a:pPr indent="0" lvl="0" marL="0" rtl="0" algn="l">
              <a:spcBef>
                <a:spcPts val="0"/>
              </a:spcBef>
              <a:spcAft>
                <a:spcPts val="0"/>
              </a:spcAft>
              <a:buNone/>
            </a:pPr>
            <a:r>
              <a:t/>
            </a:r>
            <a:endParaRPr/>
          </a:p>
        </p:txBody>
      </p:sp>
      <p:sp>
        <p:nvSpPr>
          <p:cNvPr id="96" name="Google Shape;96;p17"/>
          <p:cNvSpPr txBox="1"/>
          <p:nvPr>
            <p:ph idx="1" type="body"/>
          </p:nvPr>
        </p:nvSpPr>
        <p:spPr>
          <a:xfrm>
            <a:off x="311700" y="1774400"/>
            <a:ext cx="8520600" cy="27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defaults</a:t>
            </a:r>
            <a:endParaRPr/>
          </a:p>
          <a:p>
            <a:pPr indent="0" lvl="0" marL="0" rtl="0" algn="l">
              <a:spcBef>
                <a:spcPts val="1600"/>
              </a:spcBef>
              <a:spcAft>
                <a:spcPts val="0"/>
              </a:spcAft>
              <a:buNone/>
            </a:pPr>
            <a:r>
              <a:rPr lang="en"/>
              <a:t>Documented &amp; Automated</a:t>
            </a:r>
            <a:endParaRPr/>
          </a:p>
          <a:p>
            <a:pPr indent="0" lvl="0" marL="0" rtl="0" algn="l">
              <a:spcBef>
                <a:spcPts val="1600"/>
              </a:spcBef>
              <a:spcAft>
                <a:spcPts val="0"/>
              </a:spcAft>
              <a:buNone/>
            </a:pPr>
            <a:r>
              <a:rPr lang="en"/>
              <a:t>Easy to reproduce/portable</a:t>
            </a:r>
            <a:endParaRPr/>
          </a:p>
          <a:p>
            <a:pPr indent="0" lvl="0" marL="0" rtl="0" algn="l">
              <a:spcBef>
                <a:spcPts val="1600"/>
              </a:spcBef>
              <a:spcAft>
                <a:spcPts val="0"/>
              </a:spcAft>
              <a:buNone/>
            </a:pPr>
            <a:r>
              <a:rPr lang="en"/>
              <a:t>Versioned</a:t>
            </a:r>
            <a:endParaRPr/>
          </a:p>
          <a:p>
            <a:pPr indent="0" lvl="0" marL="0" rtl="0" algn="l">
              <a:spcBef>
                <a:spcPts val="1600"/>
              </a:spcBef>
              <a:spcAft>
                <a:spcPts val="0"/>
              </a:spcAft>
              <a:buNone/>
            </a:pPr>
            <a:r>
              <a:rPr lang="en"/>
              <a:t>Self contained</a:t>
            </a:r>
            <a:endParaRPr/>
          </a:p>
          <a:p>
            <a:pPr indent="0" lvl="0" marL="0" rtl="0" algn="l">
              <a:spcBef>
                <a:spcPts val="1600"/>
              </a:spcBef>
              <a:spcAft>
                <a:spcPts val="1600"/>
              </a:spcAft>
              <a:buNone/>
            </a:pPr>
            <a:r>
              <a:rPr lang="en"/>
              <a:t>Close to production as possible</a:t>
            </a:r>
            <a:endParaRPr/>
          </a:p>
        </p:txBody>
      </p:sp>
      <p:pic>
        <p:nvPicPr>
          <p:cNvPr id="97" name="Google Shape;97;p17"/>
          <p:cNvPicPr preferRelativeResize="0"/>
          <p:nvPr/>
        </p:nvPicPr>
        <p:blipFill>
          <a:blip r:embed="rId3">
            <a:alphaModFix/>
          </a:blip>
          <a:stretch>
            <a:fillRect/>
          </a:stretch>
        </p:blipFill>
        <p:spPr>
          <a:xfrm>
            <a:off x="5171725" y="1221376"/>
            <a:ext cx="2587325" cy="339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Docker?</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97A89"/>
                </a:solidFill>
                <a:highlight>
                  <a:srgbClr val="FFFFFF"/>
                </a:highlight>
                <a:latin typeface="Arial"/>
                <a:ea typeface="Arial"/>
                <a:cs typeface="Arial"/>
                <a:sym typeface="Arial"/>
              </a:rPr>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a:t>
            </a:r>
            <a:endParaRPr sz="1300">
              <a:solidFill>
                <a:srgbClr val="697A89"/>
              </a:solidFill>
              <a:highlight>
                <a:srgbClr val="FFFFFF"/>
              </a:highlight>
              <a:latin typeface="Arial"/>
              <a:ea typeface="Arial"/>
              <a:cs typeface="Arial"/>
              <a:sym typeface="Arial"/>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https://www.docker.com/resources/what-container</a:t>
            </a:r>
            <a:endParaRPr sz="1300">
              <a:solidFill>
                <a:srgbClr val="697A89"/>
              </a:solidFill>
              <a:highlight>
                <a:srgbClr val="FFFFFF"/>
              </a:highlight>
              <a:latin typeface="Arial"/>
              <a:ea typeface="Arial"/>
              <a:cs typeface="Arial"/>
              <a:sym typeface="Arial"/>
            </a:endParaRPr>
          </a:p>
        </p:txBody>
      </p:sp>
      <p:pic>
        <p:nvPicPr>
          <p:cNvPr id="104" name="Google Shape;104;p18"/>
          <p:cNvPicPr preferRelativeResize="0"/>
          <p:nvPr/>
        </p:nvPicPr>
        <p:blipFill>
          <a:blip r:embed="rId4">
            <a:alphaModFix/>
          </a:blip>
          <a:stretch>
            <a:fillRect/>
          </a:stretch>
        </p:blipFill>
        <p:spPr>
          <a:xfrm>
            <a:off x="5374475" y="2138700"/>
            <a:ext cx="2342050" cy="234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Docker?</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Best tool to meet all the Good Development </a:t>
            </a:r>
            <a:r>
              <a:rPr lang="en"/>
              <a:t>Environment</a:t>
            </a:r>
            <a:r>
              <a:rPr lang="en"/>
              <a:t> requirements.</a:t>
            </a:r>
            <a:endParaRPr/>
          </a:p>
        </p:txBody>
      </p:sp>
      <p:pic>
        <p:nvPicPr>
          <p:cNvPr id="111" name="Google Shape;111;p19"/>
          <p:cNvPicPr preferRelativeResize="0"/>
          <p:nvPr/>
        </p:nvPicPr>
        <p:blipFill>
          <a:blip r:embed="rId3">
            <a:alphaModFix/>
          </a:blip>
          <a:stretch>
            <a:fillRect/>
          </a:stretch>
        </p:blipFill>
        <p:spPr>
          <a:xfrm>
            <a:off x="2681200" y="1830225"/>
            <a:ext cx="3470850" cy="259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Time</a:t>
            </a:r>
            <a:endParaRPr/>
          </a:p>
        </p:txBody>
      </p:sp>
      <p:sp>
        <p:nvSpPr>
          <p:cNvPr id="117" name="Google Shape;117;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a:t>
            </a:r>
            <a:endParaRPr/>
          </a:p>
          <a:p>
            <a:pPr indent="-342900" lvl="0" marL="457200" rtl="0" algn="l">
              <a:spcBef>
                <a:spcPts val="1600"/>
              </a:spcBef>
              <a:spcAft>
                <a:spcPts val="0"/>
              </a:spcAft>
              <a:buSzPts val="1800"/>
              <a:buChar char="-"/>
            </a:pPr>
            <a:r>
              <a:rPr lang="en"/>
              <a:t>Setup new Rails app in Docker?</a:t>
            </a:r>
            <a:endParaRPr/>
          </a:p>
          <a:p>
            <a:pPr indent="-342900" lvl="0" marL="457200" rtl="0" algn="l">
              <a:spcBef>
                <a:spcPts val="0"/>
              </a:spcBef>
              <a:spcAft>
                <a:spcPts val="0"/>
              </a:spcAft>
              <a:buSzPts val="1800"/>
              <a:buChar char="-"/>
            </a:pPr>
            <a:r>
              <a:rPr lang="en"/>
              <a:t>Dockerize an existing application?</a:t>
            </a:r>
            <a:endParaRPr/>
          </a:p>
        </p:txBody>
      </p:sp>
      <p:pic>
        <p:nvPicPr>
          <p:cNvPr id="118" name="Google Shape;118;p20"/>
          <p:cNvPicPr preferRelativeResize="0"/>
          <p:nvPr/>
        </p:nvPicPr>
        <p:blipFill>
          <a:blip r:embed="rId3">
            <a:alphaModFix/>
          </a:blip>
          <a:stretch>
            <a:fillRect/>
          </a:stretch>
        </p:blipFill>
        <p:spPr>
          <a:xfrm>
            <a:off x="4773783" y="1266325"/>
            <a:ext cx="3988475" cy="298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124" name="Google Shape;124;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3333"/>
              </a:lnSpc>
              <a:spcBef>
                <a:spcPts val="1500"/>
              </a:spcBef>
              <a:spcAft>
                <a:spcPts val="0"/>
              </a:spcAft>
              <a:buNone/>
            </a:pPr>
            <a:r>
              <a:rPr lang="en" sz="2700">
                <a:solidFill>
                  <a:srgbClr val="33444C"/>
                </a:solidFill>
                <a:highlight>
                  <a:srgbClr val="FFFFFF"/>
                </a:highlight>
                <a:latin typeface="Arial"/>
                <a:ea typeface="Arial"/>
                <a:cs typeface="Arial"/>
                <a:sym typeface="Arial"/>
              </a:rPr>
              <a:t>Rails Template</a:t>
            </a:r>
            <a:br>
              <a:rPr lang="en" sz="2700">
                <a:solidFill>
                  <a:srgbClr val="33444C"/>
                </a:solidFill>
                <a:highlight>
                  <a:srgbClr val="FFFFFF"/>
                </a:highlight>
                <a:latin typeface="Arial"/>
                <a:ea typeface="Arial"/>
                <a:cs typeface="Arial"/>
                <a:sym typeface="Arial"/>
              </a:rPr>
            </a:br>
            <a:r>
              <a:rPr lang="en" sz="1200" u="sng">
                <a:solidFill>
                  <a:schemeClr val="hlink"/>
                </a:solidFill>
                <a:latin typeface="Arial"/>
                <a:ea typeface="Arial"/>
                <a:cs typeface="Arial"/>
                <a:sym typeface="Arial"/>
                <a:hlinkClick r:id="rId3"/>
              </a:rPr>
              <a:t>https://github.com/saturdaymp-examples/rails-template</a:t>
            </a:r>
            <a:endParaRPr sz="1200">
              <a:solidFill>
                <a:srgbClr val="33444C"/>
              </a:solidFill>
              <a:highlight>
                <a:srgbClr val="FFFFFF"/>
              </a:highlight>
              <a:latin typeface="Arial"/>
              <a:ea typeface="Arial"/>
              <a:cs typeface="Arial"/>
              <a:sym typeface="Arial"/>
            </a:endParaRPr>
          </a:p>
          <a:p>
            <a:pPr indent="0" lvl="0" marL="0" rtl="0" algn="l">
              <a:lnSpc>
                <a:spcPct val="133333"/>
              </a:lnSpc>
              <a:spcBef>
                <a:spcPts val="1500"/>
              </a:spcBef>
              <a:spcAft>
                <a:spcPts val="0"/>
              </a:spcAft>
              <a:buNone/>
            </a:pPr>
            <a:r>
              <a:rPr lang="en" sz="2700">
                <a:solidFill>
                  <a:srgbClr val="33444C"/>
                </a:solidFill>
                <a:highlight>
                  <a:srgbClr val="FFFFFF"/>
                </a:highlight>
                <a:latin typeface="Arial"/>
                <a:ea typeface="Arial"/>
                <a:cs typeface="Arial"/>
                <a:sym typeface="Arial"/>
              </a:rPr>
              <a:t>Quickstart: Compose and Rails</a:t>
            </a:r>
            <a:br>
              <a:rPr lang="en" sz="2700">
                <a:solidFill>
                  <a:srgbClr val="33444C"/>
                </a:solidFill>
                <a:highlight>
                  <a:srgbClr val="FFFFFF"/>
                </a:highlight>
                <a:latin typeface="Arial"/>
                <a:ea typeface="Arial"/>
                <a:cs typeface="Arial"/>
                <a:sym typeface="Arial"/>
              </a:rPr>
            </a:br>
            <a:r>
              <a:rPr lang="en" sz="1200" u="sng">
                <a:solidFill>
                  <a:schemeClr val="accent5"/>
                </a:solidFill>
                <a:latin typeface="Arial"/>
                <a:ea typeface="Arial"/>
                <a:cs typeface="Arial"/>
                <a:sym typeface="Arial"/>
                <a:hlinkClick r:id="rId4"/>
              </a:rPr>
              <a:t>https://docs.docker.com/compose/rails/</a:t>
            </a:r>
            <a:endParaRPr/>
          </a:p>
          <a:p>
            <a:pPr indent="0" lvl="0" marL="0" rtl="0" algn="l">
              <a:lnSpc>
                <a:spcPct val="133333"/>
              </a:lnSpc>
              <a:spcBef>
                <a:spcPts val="1500"/>
              </a:spcBef>
              <a:spcAft>
                <a:spcPts val="800"/>
              </a:spcAft>
              <a:buNone/>
            </a:pPr>
            <a:r>
              <a:rPr lang="en" sz="2700">
                <a:solidFill>
                  <a:srgbClr val="33444C"/>
                </a:solidFill>
                <a:highlight>
                  <a:srgbClr val="FFFFFF"/>
                </a:highlight>
                <a:latin typeface="Arial"/>
                <a:ea typeface="Arial"/>
                <a:cs typeface="Arial"/>
                <a:sym typeface="Arial"/>
              </a:rPr>
              <a:t>Follow up Questions</a:t>
            </a:r>
            <a:br>
              <a:rPr lang="en" sz="2700">
                <a:solidFill>
                  <a:srgbClr val="33444C"/>
                </a:solidFill>
                <a:highlight>
                  <a:srgbClr val="FFFFFF"/>
                </a:highlight>
                <a:latin typeface="Arial"/>
                <a:ea typeface="Arial"/>
                <a:cs typeface="Arial"/>
                <a:sym typeface="Arial"/>
              </a:rPr>
            </a:br>
            <a:r>
              <a:rPr lang="en" sz="1200" u="sng">
                <a:solidFill>
                  <a:schemeClr val="accent5"/>
                </a:solidFill>
                <a:hlinkClick r:id="rId5"/>
              </a:rPr>
              <a:t>chris.cumming@satudaymp.com</a:t>
            </a:r>
            <a:r>
              <a:rPr lang="en" sz="1200"/>
              <a:t>     	</a:t>
            </a:r>
            <a:r>
              <a:rPr lang="en" sz="1200">
                <a:solidFill>
                  <a:schemeClr val="accent5"/>
                </a:solidFill>
                <a:latin typeface="Arial"/>
                <a:ea typeface="Arial"/>
                <a:cs typeface="Arial"/>
                <a:sym typeface="Arial"/>
              </a:rPr>
              <a:t>Chris C on Dev Edmonton Slack		</a:t>
            </a:r>
            <a:br>
              <a:rPr lang="en" sz="1200"/>
            </a:br>
            <a:r>
              <a:rPr lang="en" sz="1200">
                <a:solidFill>
                  <a:schemeClr val="accent5"/>
                </a:solidFill>
                <a:latin typeface="Arial"/>
                <a:ea typeface="Arial"/>
                <a:cs typeface="Arial"/>
                <a:sym typeface="Arial"/>
              </a:rPr>
              <a:t>@saturdaymp				Chris C on Legacy Code Rocks Slack</a:t>
            </a:r>
            <a:br>
              <a:rPr lang="en" sz="1200">
                <a:solidFill>
                  <a:schemeClr val="accent5"/>
                </a:solidFill>
                <a:latin typeface="Arial"/>
                <a:ea typeface="Arial"/>
                <a:cs typeface="Arial"/>
                <a:sym typeface="Arial"/>
              </a:rPr>
            </a:br>
            <a:endParaRPr/>
          </a:p>
        </p:txBody>
      </p:sp>
      <p:pic>
        <p:nvPicPr>
          <p:cNvPr id="125" name="Google Shape;125;p21"/>
          <p:cNvPicPr preferRelativeResize="0"/>
          <p:nvPr/>
        </p:nvPicPr>
        <p:blipFill>
          <a:blip r:embed="rId6">
            <a:alphaModFix/>
          </a:blip>
          <a:stretch>
            <a:fillRect/>
          </a:stretch>
        </p:blipFill>
        <p:spPr>
          <a:xfrm>
            <a:off x="5655400" y="1497325"/>
            <a:ext cx="2700125" cy="828050"/>
          </a:xfrm>
          <a:prstGeom prst="rect">
            <a:avLst/>
          </a:prstGeom>
          <a:noFill/>
          <a:ln>
            <a:noFill/>
          </a:ln>
        </p:spPr>
      </p:pic>
      <p:pic>
        <p:nvPicPr>
          <p:cNvPr id="126" name="Google Shape;126;p21"/>
          <p:cNvPicPr preferRelativeResize="0"/>
          <p:nvPr/>
        </p:nvPicPr>
        <p:blipFill>
          <a:blip r:embed="rId7">
            <a:alphaModFix/>
          </a:blip>
          <a:stretch>
            <a:fillRect/>
          </a:stretch>
        </p:blipFill>
        <p:spPr>
          <a:xfrm>
            <a:off x="6544850" y="2527424"/>
            <a:ext cx="1351425" cy="1621701"/>
          </a:xfrm>
          <a:prstGeom prst="rect">
            <a:avLst/>
          </a:prstGeom>
          <a:noFill/>
          <a:ln>
            <a:noFill/>
          </a:ln>
        </p:spPr>
      </p:pic>
      <p:pic>
        <p:nvPicPr>
          <p:cNvPr id="127" name="Google Shape;127;p21"/>
          <p:cNvPicPr preferRelativeResize="0"/>
          <p:nvPr/>
        </p:nvPicPr>
        <p:blipFill>
          <a:blip r:embed="rId8">
            <a:alphaModFix/>
          </a:blip>
          <a:stretch>
            <a:fillRect/>
          </a:stretch>
        </p:blipFill>
        <p:spPr>
          <a:xfrm>
            <a:off x="3651000" y="3485825"/>
            <a:ext cx="528800" cy="5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