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5" r:id="rId4"/>
    <p:sldId id="264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78" r:id="rId16"/>
    <p:sldId id="277" r:id="rId17"/>
    <p:sldId id="279" r:id="rId18"/>
    <p:sldId id="280" r:id="rId19"/>
    <p:sldId id="281" r:id="rId20"/>
    <p:sldId id="282" r:id="rId21"/>
    <p:sldId id="290" r:id="rId22"/>
    <p:sldId id="284" r:id="rId23"/>
    <p:sldId id="286" r:id="rId24"/>
    <p:sldId id="285" r:id="rId25"/>
    <p:sldId id="289" r:id="rId26"/>
    <p:sldId id="288" r:id="rId2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82" y="43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amberland" userId="a71494702e278dbd" providerId="LiveId" clId="{E32F4C4A-A960-4514-A534-43185039D441}"/>
    <pc:docChg chg="custSel addSld modSld">
      <pc:chgData name="Ian Chamberland" userId="a71494702e278dbd" providerId="LiveId" clId="{E32F4C4A-A960-4514-A534-43185039D441}" dt="2019-04-19T05:03:55.869" v="322" actId="6549"/>
      <pc:docMkLst>
        <pc:docMk/>
      </pc:docMkLst>
      <pc:sldChg chg="modSp add">
        <pc:chgData name="Ian Chamberland" userId="a71494702e278dbd" providerId="LiveId" clId="{E32F4C4A-A960-4514-A534-43185039D441}" dt="2019-04-19T05:03:55.869" v="322" actId="6549"/>
        <pc:sldMkLst>
          <pc:docMk/>
          <pc:sldMk cId="982024491" sldId="265"/>
        </pc:sldMkLst>
        <pc:spChg chg="mod">
          <ac:chgData name="Ian Chamberland" userId="a71494702e278dbd" providerId="LiveId" clId="{E32F4C4A-A960-4514-A534-43185039D441}" dt="2019-04-19T05:01:32.611" v="111" actId="20577"/>
          <ac:spMkLst>
            <pc:docMk/>
            <pc:sldMk cId="982024491" sldId="265"/>
            <ac:spMk id="2" creationId="{9042CA15-AE22-47FA-A67B-7163D7F546DF}"/>
          </ac:spMkLst>
        </pc:spChg>
        <pc:spChg chg="mod">
          <ac:chgData name="Ian Chamberland" userId="a71494702e278dbd" providerId="LiveId" clId="{E32F4C4A-A960-4514-A534-43185039D441}" dt="2019-04-19T05:03:55.869" v="322" actId="6549"/>
          <ac:spMkLst>
            <pc:docMk/>
            <pc:sldMk cId="982024491" sldId="265"/>
            <ac:spMk id="3" creationId="{EDD09F6B-4C0F-42AD-8735-7ABE9785CF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3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  <p:pic>
        <p:nvPicPr>
          <p:cNvPr id="2050" name="Picture 2" descr="sqlsat840_print.jpg (500Ã125)">
            <a:extLst>
              <a:ext uri="{FF2B5EF4-FFF2-40B4-BE49-F238E27FC236}">
                <a16:creationId xmlns:a16="http://schemas.microsoft.com/office/drawing/2014/main" id="{6A865AB2-E65E-43C2-8077-E90E907A6E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244" y="2929127"/>
            <a:ext cx="2487675" cy="62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sqlsaturdayfiles.blob.core.windows.net/840/sqlsat840_print.jpg">
            <a:extLst>
              <a:ext uri="{FF2B5EF4-FFF2-40B4-BE49-F238E27FC236}">
                <a16:creationId xmlns:a16="http://schemas.microsoft.com/office/drawing/2014/main" id="{C59EF7D1-1FF4-4657-83D9-1D51219C61D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9"/>
          <a:stretch/>
        </p:blipFill>
        <p:spPr bwMode="auto">
          <a:xfrm>
            <a:off x="9180616" y="5798193"/>
            <a:ext cx="2339872" cy="6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cumming@saturdaymp.com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www.saturdaym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mailto:info@edmug.net" TargetMode="External"/><Relationship Id="rId4" Type="http://schemas.openxmlformats.org/officeDocument/2006/relationships/hyperlink" Target="http://edmug.ne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cumming@saturdaymp.com" TargetMode="External"/><Relationship Id="rId2" Type="http://schemas.openxmlformats.org/officeDocument/2006/relationships/hyperlink" Target="https://github.com/saturdaymp-examples/create-a-time-travelling-databas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dmpass.pass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2.cs.arizona.edu/people/rts/tdbbook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Time Traveling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Chris Cumming</a:t>
            </a:r>
          </a:p>
          <a:p>
            <a:r>
              <a:rPr lang="en-US" dirty="0"/>
              <a:t>Saturday Morning Productions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Visually represent data changing over time.</a:t>
            </a:r>
          </a:p>
          <a:p>
            <a:endParaRPr lang="en-US" dirty="0"/>
          </a:p>
          <a:p>
            <a:r>
              <a:rPr lang="en-US" dirty="0"/>
              <a:t>Made up of intervals.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8029111A-C4F5-4738-85F8-5EA6D775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72" y="3663245"/>
            <a:ext cx="7251144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6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1253948"/>
          </a:xfrm>
        </p:spPr>
        <p:txBody>
          <a:bodyPr/>
          <a:lstStyle/>
          <a:p>
            <a:r>
              <a:rPr lang="en-US" dirty="0"/>
              <a:t>Timeline Properties: Past, Present and Future Intervals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</p:txBody>
      </p:sp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A3ECA03C-E8F5-4CF8-9566-5EBB8B15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01" y="2693761"/>
            <a:ext cx="8775621" cy="19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Properties: Gaps are Allowed</a:t>
            </a:r>
          </a:p>
        </p:txBody>
      </p:sp>
      <p:pic>
        <p:nvPicPr>
          <p:cNvPr id="7" name="Content Placeholder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7886369-50D1-4CEC-9F4A-D3765D250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429" y="2154080"/>
            <a:ext cx="9087126" cy="2560461"/>
          </a:xfrm>
        </p:spPr>
      </p:pic>
    </p:spTree>
    <p:extLst>
      <p:ext uri="{BB962C8B-B14F-4D97-AF65-F5344CB8AC3E}">
        <p14:creationId xmlns:p14="http://schemas.microsoft.com/office/powerpoint/2010/main" val="240769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Properties: Intervals Can’t Overlap!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B4B36-CFEE-411A-AA80-C3FAABC6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27" y="2217713"/>
            <a:ext cx="9775980" cy="29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Timelines</a:t>
            </a:r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E6A51B-855C-474B-A976-AB24C2CC8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20" y="1429948"/>
            <a:ext cx="7097448" cy="3891209"/>
          </a:xfrm>
        </p:spPr>
      </p:pic>
    </p:spTree>
    <p:extLst>
      <p:ext uri="{BB962C8B-B14F-4D97-AF65-F5344CB8AC3E}">
        <p14:creationId xmlns:p14="http://schemas.microsoft.com/office/powerpoint/2010/main" val="338182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to Practice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Timelines become a record in a table.</a:t>
            </a:r>
          </a:p>
          <a:p>
            <a:endParaRPr lang="en-US" dirty="0"/>
          </a:p>
          <a:p>
            <a:r>
              <a:rPr lang="en-US" dirty="0"/>
              <a:t>Each interval becomes a row in the table.</a:t>
            </a:r>
          </a:p>
          <a:p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40C1D6-5653-4751-9398-F9506833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44" y="4109156"/>
            <a:ext cx="5276834" cy="931206"/>
          </a:xfrm>
          <a:prstGeom prst="rect">
            <a:avLst/>
          </a:prstGeom>
        </p:spPr>
      </p:pic>
      <p:pic>
        <p:nvPicPr>
          <p:cNvPr id="5" name="Picture 4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F6F30549-C220-461B-A829-B600E1D5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3" y="3815645"/>
            <a:ext cx="4994719" cy="12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0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Temporal Table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Table has Id, </a:t>
            </a:r>
            <a:r>
              <a:rPr lang="en-CA" dirty="0" err="1"/>
              <a:t>RecordId</a:t>
            </a:r>
            <a:r>
              <a:rPr lang="en-CA" dirty="0"/>
              <a:t>, StartDate, and </a:t>
            </a:r>
            <a:r>
              <a:rPr lang="en-CA" dirty="0" err="1"/>
              <a:t>EndDate</a:t>
            </a:r>
            <a:r>
              <a:rPr lang="en-CA" dirty="0"/>
              <a:t> fields.</a:t>
            </a:r>
          </a:p>
          <a:p>
            <a:endParaRPr lang="en-CA" dirty="0"/>
          </a:p>
          <a:p>
            <a:r>
              <a:rPr lang="en-CA" dirty="0"/>
              <a:t>Id is unique, not null, primary key, and auto incremented.</a:t>
            </a:r>
          </a:p>
          <a:p>
            <a:endParaRPr lang="en-CA" dirty="0"/>
          </a:p>
          <a:p>
            <a:r>
              <a:rPr lang="en-CA" dirty="0" err="1"/>
              <a:t>RecordId</a:t>
            </a:r>
            <a:r>
              <a:rPr lang="en-CA" dirty="0"/>
              <a:t> is shared across </a:t>
            </a:r>
            <a:r>
              <a:rPr lang="en-CA" dirty="0" err="1"/>
              <a:t>invervals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CREATE TABLE Customers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Id        INT  NOT NULL IDENTITY PRIMARY KEY,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RecordId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INT  NULL,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StartDate DATE NOT NULL,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EndDate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DATE NOT NULL,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Name      VARCHAR(100),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GodOf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	VARCHAR(100)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16B3EE-ACB5-446D-8AA6-4FE640E6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86" y="4797778"/>
            <a:ext cx="3902191" cy="688622"/>
          </a:xfrm>
          <a:prstGeom prst="rect">
            <a:avLst/>
          </a:prstGeom>
        </p:spPr>
      </p:pic>
      <p:pic>
        <p:nvPicPr>
          <p:cNvPr id="5" name="Picture 4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289EDF15-572D-46E1-A210-19FBCBCE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88" y="3334934"/>
            <a:ext cx="3659586" cy="8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 Example</a:t>
            </a:r>
          </a:p>
        </p:txBody>
      </p:sp>
      <p:pic>
        <p:nvPicPr>
          <p:cNvPr id="11" name="Content Placeholder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CF2ACC6-87C7-4E43-BA2E-8F9401FA4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20" y="1688923"/>
            <a:ext cx="10416768" cy="3763610"/>
          </a:xfrm>
        </p:spPr>
      </p:pic>
    </p:spTree>
    <p:extLst>
      <p:ext uri="{BB962C8B-B14F-4D97-AF65-F5344CB8AC3E}">
        <p14:creationId xmlns:p14="http://schemas.microsoft.com/office/powerpoint/2010/main" val="36566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Overlapping Segments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TRIGGER TR_&lt;Table&gt;_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OverlappingSegments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ON &lt;Table&gt; FOR UPDATE, INSERT AS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IF EXISTS(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SELECT *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FROM &lt;Table&gt; t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INNER JOIN inserted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i.RecordId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t.RecordId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t.Id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i.Id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t.StartDate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i.EndDate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t.EndDate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i.StartDate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BEGIN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RAISERROR ('Tried to insert overlapping segments in &lt;Table&gt;  table.', 16, 1);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ROLLBACK;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END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  <a:p>
            <a:endParaRPr lang="en-US" dirty="0"/>
          </a:p>
        </p:txBody>
      </p:sp>
      <p:pic>
        <p:nvPicPr>
          <p:cNvPr id="4" name="Google Shape;125;p21">
            <a:extLst>
              <a:ext uri="{FF2B5EF4-FFF2-40B4-BE49-F238E27FC236}">
                <a16:creationId xmlns:a16="http://schemas.microsoft.com/office/drawing/2014/main" id="{2C337026-4E79-4494-906A-9DBA61999A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73619" y="2286207"/>
            <a:ext cx="4689062" cy="143912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17907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Overlapping Segments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Inserted.EndDate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Existing.StartDate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Inserted.StartDate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Existing.EndDate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object, clock, photo, antenna&#10;&#10;Description generated with very high confidence">
            <a:extLst>
              <a:ext uri="{FF2B5EF4-FFF2-40B4-BE49-F238E27FC236}">
                <a16:creationId xmlns:a16="http://schemas.microsoft.com/office/drawing/2014/main" id="{C6D2ED78-5642-4D55-9312-D2926719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41" y="2426137"/>
            <a:ext cx="7169767" cy="36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(i.e. Shameless Self Promotion)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Morning Productions</a:t>
            </a:r>
          </a:p>
          <a:p>
            <a:r>
              <a:rPr lang="en-US" sz="2000" dirty="0"/>
              <a:t>Consultant/Owner</a:t>
            </a:r>
          </a:p>
          <a:p>
            <a:r>
              <a:rPr lang="en-US" sz="1400" dirty="0">
                <a:hlinkClick r:id="rId2"/>
              </a:rPr>
              <a:t>http://www.saturdaymp.com</a:t>
            </a:r>
            <a:endParaRPr lang="en-US" sz="1400" dirty="0"/>
          </a:p>
          <a:p>
            <a:r>
              <a:rPr lang="en-US" sz="1400" dirty="0">
                <a:hlinkClick r:id="rId3"/>
              </a:rPr>
              <a:t>chris.cumming@saturdaymp.com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Edmonton .NET Users Group</a:t>
            </a:r>
          </a:p>
          <a:p>
            <a:r>
              <a:rPr lang="en-US" sz="2000" dirty="0"/>
              <a:t>Program Director</a:t>
            </a:r>
          </a:p>
          <a:p>
            <a:r>
              <a:rPr lang="en-US" sz="1400" dirty="0">
                <a:hlinkClick r:id="rId4"/>
              </a:rPr>
              <a:t>http://edmug.net</a:t>
            </a:r>
            <a:endParaRPr lang="en-US" sz="1400" dirty="0"/>
          </a:p>
          <a:p>
            <a:r>
              <a:rPr lang="en-US" sz="1400" dirty="0">
                <a:hlinkClick r:id="rId5"/>
              </a:rPr>
              <a:t>info@edmug.net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1B0AE-C291-4DF1-9506-DE3E71721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78" y="1640025"/>
            <a:ext cx="28575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988CD-88C0-4FA0-9B98-ADB719C2A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28" y="3555095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Foreign Keys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SQL Server foreign keys.</a:t>
            </a:r>
          </a:p>
          <a:p>
            <a:endParaRPr lang="en-US" dirty="0"/>
          </a:p>
          <a:p>
            <a:r>
              <a:rPr lang="en-US" dirty="0"/>
              <a:t>Use Triggers instead.</a:t>
            </a:r>
          </a:p>
          <a:p>
            <a:endParaRPr lang="en-US" dirty="0"/>
          </a:p>
          <a:p>
            <a:r>
              <a:rPr lang="en-US" dirty="0"/>
              <a:t>Delete trigger for parent table.</a:t>
            </a:r>
          </a:p>
          <a:p>
            <a:endParaRPr lang="en-US" dirty="0"/>
          </a:p>
          <a:p>
            <a:r>
              <a:rPr lang="en-US" dirty="0"/>
              <a:t>Insert/Update trigger for child table.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61D22C-3A13-46AA-BC4B-4B67620C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6" y="2311928"/>
            <a:ext cx="4467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2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Foreign Keys Example</a:t>
            </a:r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0CF47A6-AC06-40E3-9327-F11F204E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311" y="2339623"/>
            <a:ext cx="6379727" cy="3417711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10ADE4-C110-4046-BAFE-51FA8A19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4" y="1612017"/>
            <a:ext cx="3785823" cy="21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Foreign Key Delete Trigger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CREATE TRIGGER </a:t>
            </a:r>
            <a:r>
              <a:rPr lang="en-CA" dirty="0" err="1"/>
              <a:t>TR_Customers_Addresses_ForeignKey_D</a:t>
            </a:r>
            <a:r>
              <a:rPr lang="en-CA" dirty="0"/>
              <a:t> ON Customers FOR DELETE AS</a:t>
            </a:r>
            <a:br>
              <a:rPr lang="en-CA" dirty="0"/>
            </a:br>
            <a:r>
              <a:rPr lang="en-CA" dirty="0"/>
              <a:t>  IF NOT EXISTS(</a:t>
            </a:r>
            <a:br>
              <a:rPr lang="en-CA" dirty="0"/>
            </a:br>
            <a:r>
              <a:rPr lang="en-CA" dirty="0"/>
              <a:t>    SELECT *</a:t>
            </a:r>
            <a:br>
              <a:rPr lang="en-CA" dirty="0"/>
            </a:br>
            <a:r>
              <a:rPr lang="en-CA" dirty="0"/>
              <a:t>    FROM Customers</a:t>
            </a:r>
            <a:br>
              <a:rPr lang="en-CA" dirty="0"/>
            </a:br>
            <a:r>
              <a:rPr lang="en-CA" dirty="0"/>
              <a:t>    Where </a:t>
            </a:r>
            <a:r>
              <a:rPr lang="en-CA" dirty="0" err="1"/>
              <a:t>RecordId</a:t>
            </a:r>
            <a:r>
              <a:rPr lang="en-CA" dirty="0"/>
              <a:t> IN (</a:t>
            </a:r>
            <a:br>
              <a:rPr lang="en-CA" dirty="0"/>
            </a:br>
            <a:r>
              <a:rPr lang="en-CA" dirty="0"/>
              <a:t>      SELECT </a:t>
            </a:r>
            <a:r>
              <a:rPr lang="en-CA" dirty="0" err="1"/>
              <a:t>CustomerRecId</a:t>
            </a:r>
            <a:br>
              <a:rPr lang="en-CA" dirty="0"/>
            </a:br>
            <a:r>
              <a:rPr lang="en-CA" dirty="0"/>
              <a:t>      FROM Addresses</a:t>
            </a:r>
            <a:br>
              <a:rPr lang="en-CA" dirty="0"/>
            </a:br>
            <a:r>
              <a:rPr lang="en-CA" dirty="0"/>
              <a:t>      INNER JOIN deleted On </a:t>
            </a:r>
            <a:r>
              <a:rPr lang="en-CA" dirty="0" err="1"/>
              <a:t>deleted.RecordId</a:t>
            </a:r>
            <a:r>
              <a:rPr lang="en-CA" dirty="0"/>
              <a:t> = </a:t>
            </a:r>
            <a:r>
              <a:rPr lang="en-CA" dirty="0" err="1"/>
              <a:t>CustomerRecId</a:t>
            </a:r>
            <a:br>
              <a:rPr lang="en-CA" dirty="0"/>
            </a:br>
            <a:r>
              <a:rPr lang="en-CA" dirty="0"/>
              <a:t>      )</a:t>
            </a:r>
            <a:br>
              <a:rPr lang="en-CA" dirty="0"/>
            </a:br>
            <a:r>
              <a:rPr lang="en-CA" dirty="0"/>
              <a:t>    )</a:t>
            </a:r>
            <a:br>
              <a:rPr lang="en-CA" dirty="0"/>
            </a:br>
            <a:r>
              <a:rPr lang="en-CA" dirty="0"/>
              <a:t>    BEGIN</a:t>
            </a:r>
            <a:br>
              <a:rPr lang="en-CA" dirty="0"/>
            </a:br>
            <a:r>
              <a:rPr lang="en-CA" dirty="0"/>
              <a:t>      RAISERROR ('Tried to deleted Customers record that is referenced by Addresses </a:t>
            </a:r>
            <a:r>
              <a:rPr lang="en-CA" dirty="0" err="1"/>
              <a:t>forgien</a:t>
            </a:r>
            <a:r>
              <a:rPr lang="en-CA" dirty="0"/>
              <a:t> key.', 16, 1);</a:t>
            </a:r>
            <a:br>
              <a:rPr lang="en-CA" dirty="0"/>
            </a:br>
            <a:r>
              <a:rPr lang="en-CA" dirty="0"/>
              <a:t>      ROLLBACK;</a:t>
            </a:r>
            <a:br>
              <a:rPr lang="en-CA" dirty="0"/>
            </a:br>
            <a:r>
              <a:rPr lang="en-CA" dirty="0"/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333286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Foreign Key Insert/Update Trigger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CREATE TRIGGER </a:t>
            </a:r>
            <a:r>
              <a:rPr lang="en-CA" dirty="0" err="1"/>
              <a:t>TR_Addresses_Customers_ForeignKey_IU</a:t>
            </a:r>
            <a:r>
              <a:rPr lang="en-CA" dirty="0"/>
              <a:t> ON Addresses FOR INSERT, UPDATE AS</a:t>
            </a:r>
            <a:br>
              <a:rPr lang="en-CA" dirty="0"/>
            </a:br>
            <a:r>
              <a:rPr lang="en-CA" dirty="0"/>
              <a:t>  IF NOT EXISTS(</a:t>
            </a:r>
            <a:br>
              <a:rPr lang="en-CA" dirty="0"/>
            </a:br>
            <a:r>
              <a:rPr lang="en-CA" dirty="0"/>
              <a:t>    SELECT *</a:t>
            </a:r>
            <a:br>
              <a:rPr lang="en-CA" dirty="0"/>
            </a:br>
            <a:r>
              <a:rPr lang="en-CA" dirty="0"/>
              <a:t>    FROM Customers</a:t>
            </a:r>
            <a:br>
              <a:rPr lang="en-CA" dirty="0"/>
            </a:br>
            <a:r>
              <a:rPr lang="en-CA" dirty="0"/>
              <a:t>    Where </a:t>
            </a:r>
            <a:r>
              <a:rPr lang="en-CA" dirty="0" err="1"/>
              <a:t>RecordId</a:t>
            </a:r>
            <a:r>
              <a:rPr lang="en-CA" dirty="0"/>
              <a:t> IN (</a:t>
            </a:r>
            <a:br>
              <a:rPr lang="en-CA" dirty="0"/>
            </a:br>
            <a:r>
              <a:rPr lang="en-CA" dirty="0"/>
              <a:t>      SELECT </a:t>
            </a:r>
            <a:r>
              <a:rPr lang="en-CA" dirty="0" err="1"/>
              <a:t>CustomerRecId</a:t>
            </a:r>
            <a:br>
              <a:rPr lang="en-CA" dirty="0"/>
            </a:br>
            <a:r>
              <a:rPr lang="en-CA" dirty="0"/>
              <a:t>      FROM inserted</a:t>
            </a:r>
            <a:br>
              <a:rPr lang="en-CA" dirty="0"/>
            </a:br>
            <a:r>
              <a:rPr lang="en-CA" dirty="0"/>
              <a:t>      )</a:t>
            </a:r>
            <a:br>
              <a:rPr lang="en-CA" dirty="0"/>
            </a:br>
            <a:r>
              <a:rPr lang="en-CA" dirty="0"/>
              <a:t>    )</a:t>
            </a:r>
            <a:br>
              <a:rPr lang="en-CA" dirty="0"/>
            </a:br>
            <a:r>
              <a:rPr lang="en-CA" dirty="0"/>
              <a:t>    BEGIN</a:t>
            </a:r>
            <a:br>
              <a:rPr lang="en-CA" dirty="0"/>
            </a:br>
            <a:r>
              <a:rPr lang="en-CA" dirty="0"/>
              <a:t>      RAISERROR ('Tried to insert/update Addresses record that had a invalid </a:t>
            </a:r>
            <a:r>
              <a:rPr lang="en-CA" dirty="0" err="1"/>
              <a:t>forgien</a:t>
            </a:r>
            <a:r>
              <a:rPr lang="en-CA" dirty="0"/>
              <a:t> key to the Customers table.', 16, 1);</a:t>
            </a:r>
            <a:br>
              <a:rPr lang="en-CA" dirty="0"/>
            </a:br>
            <a:r>
              <a:rPr lang="en-CA" dirty="0"/>
              <a:t>      ROLLBACK;</a:t>
            </a:r>
            <a:br>
              <a:rPr lang="en-CA" dirty="0"/>
            </a:br>
            <a:r>
              <a:rPr lang="en-CA" dirty="0"/>
              <a:t>    END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67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Queries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3"/>
            <a:ext cx="10800913" cy="468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Same as non-temporal queries except:</a:t>
            </a:r>
          </a:p>
          <a:p>
            <a:endParaRPr lang="en-US" dirty="0"/>
          </a:p>
          <a:p>
            <a:r>
              <a:rPr lang="en-US" sz="3000" dirty="0"/>
              <a:t>Filter by valid date:</a:t>
            </a:r>
          </a:p>
          <a:p>
            <a:pPr lvl="1"/>
            <a:r>
              <a:rPr lang="en-CA" sz="1900" dirty="0"/>
              <a:t>Select * From Customers </a:t>
            </a:r>
            <a:br>
              <a:rPr lang="en-CA" sz="1900" dirty="0"/>
            </a:br>
            <a:r>
              <a:rPr lang="en-CA" sz="1900" dirty="0"/>
              <a:t>Where </a:t>
            </a:r>
            <a:r>
              <a:rPr lang="en-CA" sz="1900" dirty="0" err="1"/>
              <a:t>RecordId</a:t>
            </a:r>
            <a:r>
              <a:rPr lang="en-CA" sz="1900" dirty="0"/>
              <a:t> = #</a:t>
            </a:r>
            <a:br>
              <a:rPr lang="en-CA" sz="1900" dirty="0"/>
            </a:br>
            <a:r>
              <a:rPr lang="en-CA" sz="1900" dirty="0"/>
              <a:t>And StartDate &lt;= ‘2000-03-15’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EndDate</a:t>
            </a:r>
            <a:r>
              <a:rPr lang="en-CA" sz="1900" dirty="0"/>
              <a:t> &gt;= ‘2000-03-15’</a:t>
            </a:r>
          </a:p>
          <a:p>
            <a:pPr lvl="1"/>
            <a:endParaRPr lang="en-US" dirty="0"/>
          </a:p>
          <a:p>
            <a:r>
              <a:rPr lang="en-US" sz="3000" dirty="0"/>
              <a:t>Join by </a:t>
            </a:r>
            <a:r>
              <a:rPr lang="en-US" sz="3000" dirty="0" err="1"/>
              <a:t>RecordId</a:t>
            </a:r>
            <a:r>
              <a:rPr lang="en-US" sz="3000" dirty="0"/>
              <a:t>:</a:t>
            </a:r>
          </a:p>
          <a:p>
            <a:pPr lvl="1"/>
            <a:r>
              <a:rPr lang="en-CA" sz="1900" dirty="0"/>
              <a:t>Select * From Customers c</a:t>
            </a:r>
            <a:br>
              <a:rPr lang="en-CA" sz="1900" dirty="0"/>
            </a:br>
            <a:r>
              <a:rPr lang="en-CA" sz="1900" dirty="0"/>
              <a:t>Inner Join Addresses a On </a:t>
            </a:r>
            <a:r>
              <a:rPr lang="en-CA" sz="1900" dirty="0" err="1"/>
              <a:t>a.CustomerRecId</a:t>
            </a:r>
            <a:r>
              <a:rPr lang="en-CA" sz="1900" dirty="0"/>
              <a:t> = </a:t>
            </a:r>
            <a:r>
              <a:rPr lang="en-CA" sz="1900" dirty="0" err="1"/>
              <a:t>c.RecordId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c.StartDate</a:t>
            </a:r>
            <a:r>
              <a:rPr lang="en-CA" sz="1900" dirty="0"/>
              <a:t> &lt;= ‘2000-03-15’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c.EndDate</a:t>
            </a:r>
            <a:r>
              <a:rPr lang="en-CA" sz="1900" dirty="0"/>
              <a:t> &gt;= ‘2000-03-15’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a.StartDate</a:t>
            </a:r>
            <a:r>
              <a:rPr lang="en-CA" sz="1900" dirty="0"/>
              <a:t> &lt;= ‘2000-03-15’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a.EndDate</a:t>
            </a:r>
            <a:r>
              <a:rPr lang="en-CA" sz="1900" dirty="0"/>
              <a:t> &gt;= ‘2000-03-15’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6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10BF-CEEA-4541-90D5-B8DF4252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F444-1076-496C-BDA7-DD78FE90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all data need temporality (i.e. financial tables).</a:t>
            </a:r>
          </a:p>
          <a:p>
            <a:endParaRPr lang="en-CA" dirty="0"/>
          </a:p>
          <a:p>
            <a:r>
              <a:rPr lang="en-CA" dirty="0"/>
              <a:t>Joining to non-temporal tables.</a:t>
            </a:r>
          </a:p>
          <a:p>
            <a:endParaRPr lang="en-CA" dirty="0"/>
          </a:p>
          <a:p>
            <a:r>
              <a:rPr lang="en-CA" dirty="0"/>
              <a:t>Fields that shouldn’t change (i.e. birthdate).</a:t>
            </a:r>
          </a:p>
        </p:txBody>
      </p:sp>
    </p:spTree>
    <p:extLst>
      <p:ext uri="{BB962C8B-B14F-4D97-AF65-F5344CB8AC3E}">
        <p14:creationId xmlns:p14="http://schemas.microsoft.com/office/powerpoint/2010/main" val="18475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Example Code</a:t>
            </a:r>
          </a:p>
          <a:p>
            <a:r>
              <a:rPr lang="en-CA" sz="1800" dirty="0">
                <a:hlinkClick r:id="rId2"/>
              </a:rPr>
              <a:t>https://github.com/saturdaymp-examples/create-a-time-travelling-database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Contact Me</a:t>
            </a:r>
          </a:p>
          <a:p>
            <a:r>
              <a:rPr lang="en-US" sz="1800" dirty="0">
                <a:hlinkClick r:id="rId3"/>
              </a:rPr>
              <a:t>chris.cumming@saturdaymp.com</a:t>
            </a:r>
            <a:endParaRPr lang="en-US" sz="1800" dirty="0"/>
          </a:p>
          <a:p>
            <a:r>
              <a:rPr lang="en-US" sz="1800" dirty="0"/>
              <a:t>@</a:t>
            </a:r>
            <a:r>
              <a:rPr lang="en-US" sz="1800" dirty="0" err="1"/>
              <a:t>saturdaymp</a:t>
            </a:r>
            <a:endParaRPr lang="en-US" sz="1800" dirty="0"/>
          </a:p>
          <a:p>
            <a:endParaRPr lang="en-US" sz="1800" dirty="0"/>
          </a:p>
          <a:p>
            <a:r>
              <a:rPr lang="en-US" dirty="0"/>
              <a:t>Thank you attending my presentation.  Questions?</a:t>
            </a:r>
          </a:p>
        </p:txBody>
      </p:sp>
    </p:spTree>
    <p:extLst>
      <p:ext uri="{BB962C8B-B14F-4D97-AF65-F5344CB8AC3E}">
        <p14:creationId xmlns:p14="http://schemas.microsoft.com/office/powerpoint/2010/main" val="414708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CA15-AE22-47FA-A67B-7163D7F5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EDMPASS 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9F6B-4C0F-42AD-8735-7ABE9785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http://EDMPASS.PASS.Org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Meetings Every 3</a:t>
            </a:r>
            <a:r>
              <a:rPr lang="en-US" baseline="30000" dirty="0"/>
              <a:t>rd</a:t>
            </a:r>
            <a:r>
              <a:rPr lang="en-US" dirty="0"/>
              <a:t> Thursday 5:30 – 7:30</a:t>
            </a:r>
          </a:p>
          <a:p>
            <a:endParaRPr lang="en-US" dirty="0"/>
          </a:p>
          <a:p>
            <a:r>
              <a:rPr lang="en-US" dirty="0"/>
              <a:t>Canadian Western Bank Conference Centre </a:t>
            </a:r>
            <a:br>
              <a:rPr lang="en-US" dirty="0"/>
            </a:br>
            <a:r>
              <a:rPr lang="en-US" dirty="0"/>
              <a:t>Lower Concourse (Basement)</a:t>
            </a:r>
            <a:br>
              <a:rPr lang="en-US" dirty="0"/>
            </a:br>
            <a:r>
              <a:rPr lang="en-US" dirty="0"/>
              <a:t>10303 Jasper Avenue NW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506CD-BC41-42DA-8FD7-8622454D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Our Sponsors</a:t>
            </a:r>
          </a:p>
        </p:txBody>
      </p:sp>
      <p:pic>
        <p:nvPicPr>
          <p:cNvPr id="3074" name="Picture 2" descr="Microsoft Corporation">
            <a:extLst>
              <a:ext uri="{FF2B5EF4-FFF2-40B4-BE49-F238E27FC236}">
                <a16:creationId xmlns:a16="http://schemas.microsoft.com/office/drawing/2014/main" id="{01C1004D-8531-414B-B7FC-EE606B36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171106"/>
            <a:ext cx="3738664" cy="14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Little Potato Company">
            <a:extLst>
              <a:ext uri="{FF2B5EF4-FFF2-40B4-BE49-F238E27FC236}">
                <a16:creationId xmlns:a16="http://schemas.microsoft.com/office/drawing/2014/main" id="{0D3B3C70-F56B-4364-A0A7-2B91A564B3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3774688"/>
            <a:ext cx="2615244" cy="9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vfacto">
            <a:extLst>
              <a:ext uri="{FF2B5EF4-FFF2-40B4-BE49-F238E27FC236}">
                <a16:creationId xmlns:a16="http://schemas.microsoft.com/office/drawing/2014/main" id="{138D21F9-DD87-40D8-9448-6C8522BF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94" y="3492681"/>
            <a:ext cx="3738665" cy="10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oundswell Group">
            <a:extLst>
              <a:ext uri="{FF2B5EF4-FFF2-40B4-BE49-F238E27FC236}">
                <a16:creationId xmlns:a16="http://schemas.microsoft.com/office/drawing/2014/main" id="{AA6B12BD-7A1B-41D2-B13B-2B2777AC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06" y="3649150"/>
            <a:ext cx="430080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vDeBug">
            <a:extLst>
              <a:ext uri="{FF2B5EF4-FFF2-40B4-BE49-F238E27FC236}">
                <a16:creationId xmlns:a16="http://schemas.microsoft.com/office/drawing/2014/main" id="{EC30274C-911F-4F2E-A73D-0FA5078B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80" y="4903081"/>
            <a:ext cx="3550864" cy="127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QLCoop.com, LLC">
            <a:extLst>
              <a:ext uri="{FF2B5EF4-FFF2-40B4-BE49-F238E27FC236}">
                <a16:creationId xmlns:a16="http://schemas.microsoft.com/office/drawing/2014/main" id="{14D54937-0BC6-481A-A5F8-8FA15A07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5075742"/>
            <a:ext cx="2467442" cy="8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dbfront.com/images/dbFrontLogoLong_v1.png">
            <a:extLst>
              <a:ext uri="{FF2B5EF4-FFF2-40B4-BE49-F238E27FC236}">
                <a16:creationId xmlns:a16="http://schemas.microsoft.com/office/drawing/2014/main" id="{43AB8EB0-34C4-4E53-A518-B98AAFED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2465475"/>
            <a:ext cx="2703326" cy="8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www.pass.org/Portals/_default/Skins/pass-2016/images/pass-logo-2016.png">
            <a:extLst>
              <a:ext uri="{FF2B5EF4-FFF2-40B4-BE49-F238E27FC236}">
                <a16:creationId xmlns:a16="http://schemas.microsoft.com/office/drawing/2014/main" id="{7AEE62FC-D7DC-4CD3-A46D-AA559A91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38" y="1494194"/>
            <a:ext cx="193170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sqlsaturdayfiles.blob.core.windows.net/840/EventSponsor_13609.jpg">
            <a:extLst>
              <a:ext uri="{FF2B5EF4-FFF2-40B4-BE49-F238E27FC236}">
                <a16:creationId xmlns:a16="http://schemas.microsoft.com/office/drawing/2014/main" id="{F3EFB51D-110B-408E-85C1-DFA116AE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564" y="2464669"/>
            <a:ext cx="2866639" cy="7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Changes Over Time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only thing that is constant is change.</a:t>
            </a:r>
          </a:p>
          <a:p>
            <a:pPr algn="ctr"/>
            <a:r>
              <a:rPr lang="en-US" dirty="0"/>
              <a:t>- Heraclitus</a:t>
            </a:r>
          </a:p>
        </p:txBody>
      </p:sp>
    </p:spTree>
    <p:extLst>
      <p:ext uri="{BB962C8B-B14F-4D97-AF65-F5344CB8AC3E}">
        <p14:creationId xmlns:p14="http://schemas.microsoft.com/office/powerpoint/2010/main" val="21917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7;p16">
            <a:extLst>
              <a:ext uri="{FF2B5EF4-FFF2-40B4-BE49-F238E27FC236}">
                <a16:creationId xmlns:a16="http://schemas.microsoft.com/office/drawing/2014/main" id="{069686FF-E15F-46A3-8F1F-67D5E158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069138" y="2743924"/>
            <a:ext cx="2018876" cy="22571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Adjudication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Claims submitted months later.</a:t>
            </a:r>
          </a:p>
          <a:p>
            <a:endParaRPr lang="en-US" dirty="0"/>
          </a:p>
          <a:p>
            <a:r>
              <a:rPr lang="en-CA" sz="1900" dirty="0"/>
              <a:t>Customers, Addresses, Relationships,</a:t>
            </a:r>
          </a:p>
          <a:p>
            <a:endParaRPr lang="en-CA" sz="1900" dirty="0"/>
          </a:p>
          <a:p>
            <a:r>
              <a:rPr lang="en-CA" sz="1900" dirty="0"/>
              <a:t>Companies, Service Providers, Bargaining Agreements,</a:t>
            </a:r>
          </a:p>
          <a:p>
            <a:endParaRPr lang="en-CA" sz="1900" dirty="0"/>
          </a:p>
          <a:p>
            <a:r>
              <a:rPr lang="en-CA" sz="1900" dirty="0"/>
              <a:t>Coverage Plans, Member Options, Lines of Coverage,</a:t>
            </a:r>
          </a:p>
          <a:p>
            <a:endParaRPr lang="en-CA" sz="1900" dirty="0"/>
          </a:p>
          <a:p>
            <a:r>
              <a:rPr lang="en-CA" sz="1900" dirty="0"/>
              <a:t>Eligibility, Fee Guides (Dental, Extended Health, etc.),</a:t>
            </a:r>
          </a:p>
          <a:p>
            <a:endParaRPr lang="en-CA" sz="1900" dirty="0"/>
          </a:p>
          <a:p>
            <a:r>
              <a:rPr lang="en-CA" sz="1900" dirty="0"/>
              <a:t>Fee Codes, Diagnosis Codes, Claim Evidence,</a:t>
            </a:r>
          </a:p>
          <a:p>
            <a:endParaRPr lang="en-CA" sz="1900" dirty="0"/>
          </a:p>
          <a:p>
            <a:r>
              <a:rPr lang="en-CA" sz="1900" dirty="0"/>
              <a:t>Rule Arguments, Coordination of Benefits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89;p16">
            <a:extLst>
              <a:ext uri="{FF2B5EF4-FFF2-40B4-BE49-F238E27FC236}">
                <a16:creationId xmlns:a16="http://schemas.microsoft.com/office/drawing/2014/main" id="{F383DD3C-6160-4E75-B40D-810A230504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69138" y="2668418"/>
            <a:ext cx="2080442" cy="233567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592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Temporal Database?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data that changes over time.</a:t>
            </a:r>
          </a:p>
          <a:p>
            <a:endParaRPr lang="en-US" dirty="0"/>
          </a:p>
          <a:p>
            <a:r>
              <a:rPr lang="en-US" dirty="0"/>
              <a:t>Allow past, present, future data and allow gaps.</a:t>
            </a:r>
          </a:p>
          <a:p>
            <a:endParaRPr lang="en-US" dirty="0"/>
          </a:p>
          <a:p>
            <a:r>
              <a:rPr lang="en-US" dirty="0"/>
              <a:t>Use existing database (SQL Server 2005) and tools such as reporting.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Developing Time-Oriented Database</a:t>
            </a:r>
            <a:br>
              <a:rPr lang="en-CA" dirty="0"/>
            </a:br>
            <a:r>
              <a:rPr lang="en-CA" dirty="0"/>
              <a:t>Applications in SQL</a:t>
            </a:r>
          </a:p>
          <a:p>
            <a:endParaRPr lang="en-CA" sz="2400" dirty="0"/>
          </a:p>
          <a:p>
            <a:r>
              <a:rPr lang="en-CA" sz="2400" dirty="0"/>
              <a:t>Richard T. Snodgrass</a:t>
            </a:r>
          </a:p>
          <a:p>
            <a:endParaRPr lang="en-CA" sz="1800" dirty="0"/>
          </a:p>
          <a:p>
            <a:r>
              <a:rPr lang="en-CA" sz="1800" dirty="0"/>
              <a:t>PDF Version:</a:t>
            </a:r>
            <a:br>
              <a:rPr lang="en-CA" sz="1800" dirty="0"/>
            </a:br>
            <a:r>
              <a:rPr lang="en-CA" sz="1800" dirty="0">
                <a:hlinkClick r:id="rId2"/>
              </a:rPr>
              <a:t>https://www2.cs.arizona.edu/people/rts/tdbbook.pdf</a:t>
            </a:r>
            <a:endParaRPr lang="en-CA" sz="1800" dirty="0"/>
          </a:p>
          <a:p>
            <a:endParaRPr lang="en-US" dirty="0"/>
          </a:p>
        </p:txBody>
      </p:sp>
      <p:pic>
        <p:nvPicPr>
          <p:cNvPr id="4" name="Google Shape;96;p17">
            <a:extLst>
              <a:ext uri="{FF2B5EF4-FFF2-40B4-BE49-F238E27FC236}">
                <a16:creationId xmlns:a16="http://schemas.microsoft.com/office/drawing/2014/main" id="{067E671C-8D8C-4C8E-80E6-7AF3797A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01734" y="1618467"/>
            <a:ext cx="2541236" cy="324323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026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Temporalness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(Effective): When the data is true in the real world.</a:t>
            </a:r>
          </a:p>
          <a:p>
            <a:endParaRPr lang="en-US" dirty="0"/>
          </a:p>
          <a:p>
            <a:r>
              <a:rPr lang="en-US" dirty="0"/>
              <a:t>Transaction (Entered): When was the data </a:t>
            </a:r>
            <a:r>
              <a:rPr lang="en-US"/>
              <a:t>entered into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97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11038</TotalTime>
  <Words>531</Words>
  <Application>Microsoft Office PowerPoint</Application>
  <PresentationFormat>Custom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Segoe UI</vt:lpstr>
      <vt:lpstr>Wingdings</vt:lpstr>
      <vt:lpstr>SQLSatOslo 2016</vt:lpstr>
      <vt:lpstr>Create a Time Traveling Database</vt:lpstr>
      <vt:lpstr>Who am I? (i.e. Shameless Self Promotion)</vt:lpstr>
      <vt:lpstr>EDMPASS User Group</vt:lpstr>
      <vt:lpstr>Thank Our Sponsors</vt:lpstr>
      <vt:lpstr>Data Changes Over Time</vt:lpstr>
      <vt:lpstr>Claim Adjudication</vt:lpstr>
      <vt:lpstr>What is a Temporal Database?</vt:lpstr>
      <vt:lpstr>Main Reference</vt:lpstr>
      <vt:lpstr>Types of Temporalness</vt:lpstr>
      <vt:lpstr>Timelines</vt:lpstr>
      <vt:lpstr>Timeline Properties: Past, Present and Future Intervals</vt:lpstr>
      <vt:lpstr>Timeline Properties: Gaps are Allowed</vt:lpstr>
      <vt:lpstr>Timeline Properties: Intervals Can’t Overlap!</vt:lpstr>
      <vt:lpstr>Multiple Timelines</vt:lpstr>
      <vt:lpstr>Theory to Practice</vt:lpstr>
      <vt:lpstr>Creating a Temporal Table</vt:lpstr>
      <vt:lpstr>Temporal Table Example</vt:lpstr>
      <vt:lpstr>Detecting Overlapping Segments</vt:lpstr>
      <vt:lpstr>Algorithm to Find Overlapping Segments</vt:lpstr>
      <vt:lpstr>Temporal Foreign Keys</vt:lpstr>
      <vt:lpstr>Temporal Foreign Keys Example</vt:lpstr>
      <vt:lpstr>Temporal Foreign Key Delete Trigger</vt:lpstr>
      <vt:lpstr>Temporal Foreign Key Insert/Update Trigger</vt:lpstr>
      <vt:lpstr>Writing Queries</vt:lpstr>
      <vt:lpstr>Not Covered</vt:lpstr>
      <vt:lpstr>Learn More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Chris C</cp:lastModifiedBy>
  <cp:revision>87</cp:revision>
  <dcterms:created xsi:type="dcterms:W3CDTF">2011-08-19T20:30:49Z</dcterms:created>
  <dcterms:modified xsi:type="dcterms:W3CDTF">2019-04-26T23:01:09Z</dcterms:modified>
</cp:coreProperties>
</file>