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7" r:id="rId3"/>
    <p:sldId id="265" r:id="rId4"/>
    <p:sldId id="264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6" r:id="rId14"/>
    <p:sldId id="275" r:id="rId15"/>
    <p:sldId id="278" r:id="rId16"/>
    <p:sldId id="277" r:id="rId17"/>
    <p:sldId id="279" r:id="rId18"/>
    <p:sldId id="280" r:id="rId19"/>
    <p:sldId id="281" r:id="rId20"/>
    <p:sldId id="282" r:id="rId21"/>
    <p:sldId id="290" r:id="rId22"/>
    <p:sldId id="284" r:id="rId23"/>
    <p:sldId id="286" r:id="rId24"/>
    <p:sldId id="285" r:id="rId25"/>
    <p:sldId id="289" r:id="rId26"/>
    <p:sldId id="288" r:id="rId27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98"/>
  </p:normalViewPr>
  <p:slideViewPr>
    <p:cSldViewPr snapToGrid="0" snapToObjects="1">
      <p:cViewPr varScale="1">
        <p:scale>
          <a:sx n="90" d="100"/>
          <a:sy n="90" d="100"/>
        </p:scale>
        <p:origin x="216" y="256"/>
      </p:cViewPr>
      <p:guideLst>
        <p:guide orient="horz" pos="2041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Chamberland" userId="a71494702e278dbd" providerId="LiveId" clId="{E32F4C4A-A960-4514-A534-43185039D441}"/>
    <pc:docChg chg="custSel addSld modSld">
      <pc:chgData name="Ian Chamberland" userId="a71494702e278dbd" providerId="LiveId" clId="{E32F4C4A-A960-4514-A534-43185039D441}" dt="2019-04-19T05:03:55.869" v="322" actId="6549"/>
      <pc:docMkLst>
        <pc:docMk/>
      </pc:docMkLst>
      <pc:sldChg chg="modSp add">
        <pc:chgData name="Ian Chamberland" userId="a71494702e278dbd" providerId="LiveId" clId="{E32F4C4A-A960-4514-A534-43185039D441}" dt="2019-04-19T05:03:55.869" v="322" actId="6549"/>
        <pc:sldMkLst>
          <pc:docMk/>
          <pc:sldMk cId="982024491" sldId="265"/>
        </pc:sldMkLst>
        <pc:spChg chg="mod">
          <ac:chgData name="Ian Chamberland" userId="a71494702e278dbd" providerId="LiveId" clId="{E32F4C4A-A960-4514-A534-43185039D441}" dt="2019-04-19T05:01:32.611" v="111" actId="20577"/>
          <ac:spMkLst>
            <pc:docMk/>
            <pc:sldMk cId="982024491" sldId="265"/>
            <ac:spMk id="2" creationId="{9042CA15-AE22-47FA-A67B-7163D7F546DF}"/>
          </ac:spMkLst>
        </pc:spChg>
        <pc:spChg chg="mod">
          <ac:chgData name="Ian Chamberland" userId="a71494702e278dbd" providerId="LiveId" clId="{E32F4C4A-A960-4514-A534-43185039D441}" dt="2019-04-19T05:03:55.869" v="322" actId="6549"/>
          <ac:spMkLst>
            <pc:docMk/>
            <pc:sldMk cId="982024491" sldId="265"/>
            <ac:spMk id="3" creationId="{EDD09F6B-4C0F-42AD-8735-7ABE9785CF5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3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  <p:pic>
        <p:nvPicPr>
          <p:cNvPr id="2050" name="Picture 2" descr="sqlsat840_print.jpg (500Ã125)">
            <a:extLst>
              <a:ext uri="{FF2B5EF4-FFF2-40B4-BE49-F238E27FC236}">
                <a16:creationId xmlns:a16="http://schemas.microsoft.com/office/drawing/2014/main" id="{6A865AB2-E65E-43C2-8077-E90E907A6E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244" y="2929127"/>
            <a:ext cx="2487675" cy="62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s://sqlsaturdayfiles.blob.core.windows.net/840/sqlsat840_print.jpg">
            <a:extLst>
              <a:ext uri="{FF2B5EF4-FFF2-40B4-BE49-F238E27FC236}">
                <a16:creationId xmlns:a16="http://schemas.microsoft.com/office/drawing/2014/main" id="{C59EF7D1-1FF4-4657-83D9-1D51219C61D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9"/>
          <a:stretch/>
        </p:blipFill>
        <p:spPr bwMode="auto">
          <a:xfrm>
            <a:off x="9180616" y="5798193"/>
            <a:ext cx="2339872" cy="64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.cumming@saturdaymp.com" TargetMode="External"/><Relationship Id="rId7" Type="http://schemas.openxmlformats.org/officeDocument/2006/relationships/image" Target="../media/image6.jpeg"/><Relationship Id="rId2" Type="http://schemas.openxmlformats.org/officeDocument/2006/relationships/hyperlink" Target="http://www.saturdaym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hyperlink" Target="mailto:info@edmug.net" TargetMode="External"/><Relationship Id="rId4" Type="http://schemas.openxmlformats.org/officeDocument/2006/relationships/hyperlink" Target="http://edmug.net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.cumming@saturdaymp.com" TargetMode="External"/><Relationship Id="rId2" Type="http://schemas.openxmlformats.org/officeDocument/2006/relationships/hyperlink" Target="https://github.com/saturdaymp-examples/create-a-time-travelling-database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dmpass.pass.org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2.cs.arizona.edu/people/rts/tdbbook.pdf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Create a Time Traveling 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Chris Cumming</a:t>
            </a:r>
          </a:p>
          <a:p>
            <a:r>
              <a:rPr lang="en-US" dirty="0"/>
              <a:t>Saturday Morning Productions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Visually represent data changing over time.</a:t>
            </a:r>
          </a:p>
          <a:p>
            <a:endParaRPr lang="en-US" dirty="0"/>
          </a:p>
          <a:p>
            <a:r>
              <a:rPr lang="en-US" dirty="0"/>
              <a:t>Made up of intervals.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3" name="Picture 2" descr="A picture containing clock, object&#10;&#10;Description generated with high confidence">
            <a:extLst>
              <a:ext uri="{FF2B5EF4-FFF2-40B4-BE49-F238E27FC236}">
                <a16:creationId xmlns:a16="http://schemas.microsoft.com/office/drawing/2014/main" id="{8029111A-C4F5-4738-85F8-5EA6D7756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672" y="3663245"/>
            <a:ext cx="7251144" cy="177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6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1253948"/>
          </a:xfrm>
        </p:spPr>
        <p:txBody>
          <a:bodyPr/>
          <a:lstStyle/>
          <a:p>
            <a:r>
              <a:rPr lang="en-US" dirty="0"/>
              <a:t>Timeline Properties: Past, Present and Future Intervals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800" dirty="0"/>
          </a:p>
        </p:txBody>
      </p:sp>
      <p:pic>
        <p:nvPicPr>
          <p:cNvPr id="7" name="Picture 6" descr="A close up of a clock&#10;&#10;Description generated with high confidence">
            <a:extLst>
              <a:ext uri="{FF2B5EF4-FFF2-40B4-BE49-F238E27FC236}">
                <a16:creationId xmlns:a16="http://schemas.microsoft.com/office/drawing/2014/main" id="{A3ECA03C-E8F5-4CF8-9566-5EBB8B15D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901" y="2693761"/>
            <a:ext cx="8775621" cy="193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37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Properties: Gaps are Allowed</a:t>
            </a:r>
          </a:p>
        </p:txBody>
      </p:sp>
      <p:pic>
        <p:nvPicPr>
          <p:cNvPr id="7" name="Content Placeholder 6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07886369-50D1-4CEC-9F4A-D3765D250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429" y="2154080"/>
            <a:ext cx="9087126" cy="2560461"/>
          </a:xfrm>
        </p:spPr>
      </p:pic>
    </p:spTree>
    <p:extLst>
      <p:ext uri="{BB962C8B-B14F-4D97-AF65-F5344CB8AC3E}">
        <p14:creationId xmlns:p14="http://schemas.microsoft.com/office/powerpoint/2010/main" val="2407695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Properties: Intervals Can’t Overlap!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2B4B36-CFEE-411A-AA80-C3FAABC62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27" y="2217713"/>
            <a:ext cx="9775980" cy="295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85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Timelines</a:t>
            </a:r>
          </a:p>
        </p:txBody>
      </p:sp>
      <p:pic>
        <p:nvPicPr>
          <p:cNvPr id="3" name="Content Placeholder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9E6A51B-855C-474B-A976-AB24C2CC8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520" y="1429948"/>
            <a:ext cx="7097448" cy="3891209"/>
          </a:xfrm>
        </p:spPr>
      </p:pic>
    </p:spTree>
    <p:extLst>
      <p:ext uri="{BB962C8B-B14F-4D97-AF65-F5344CB8AC3E}">
        <p14:creationId xmlns:p14="http://schemas.microsoft.com/office/powerpoint/2010/main" val="3381821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to Practice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Timelines become a record in a table.</a:t>
            </a:r>
          </a:p>
          <a:p>
            <a:endParaRPr lang="en-US" dirty="0"/>
          </a:p>
          <a:p>
            <a:r>
              <a:rPr lang="en-US" dirty="0"/>
              <a:t>Each interval becomes a row in the table.</a:t>
            </a:r>
          </a:p>
          <a:p>
            <a:endParaRPr lang="en-US" dirty="0"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640C1D6-5653-4751-9398-F95068337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244" y="4109156"/>
            <a:ext cx="5276834" cy="931206"/>
          </a:xfrm>
          <a:prstGeom prst="rect">
            <a:avLst/>
          </a:prstGeom>
        </p:spPr>
      </p:pic>
      <p:pic>
        <p:nvPicPr>
          <p:cNvPr id="5" name="Picture 4" descr="A picture containing clock, object&#10;&#10;Description generated with high confidence">
            <a:extLst>
              <a:ext uri="{FF2B5EF4-FFF2-40B4-BE49-F238E27FC236}">
                <a16:creationId xmlns:a16="http://schemas.microsoft.com/office/drawing/2014/main" id="{F6F30549-C220-461B-A829-B600E1D5C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33" y="3815645"/>
            <a:ext cx="4994719" cy="122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09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Temporal Table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/>
              <a:t>Table has Id, </a:t>
            </a:r>
            <a:r>
              <a:rPr lang="en-CA" dirty="0" err="1"/>
              <a:t>RecordId</a:t>
            </a:r>
            <a:r>
              <a:rPr lang="en-CA" dirty="0"/>
              <a:t>, StartDate, and </a:t>
            </a:r>
            <a:r>
              <a:rPr lang="en-CA" dirty="0" err="1"/>
              <a:t>EndDate</a:t>
            </a:r>
            <a:r>
              <a:rPr lang="en-CA" dirty="0"/>
              <a:t> fields.</a:t>
            </a:r>
          </a:p>
          <a:p>
            <a:endParaRPr lang="en-CA" dirty="0"/>
          </a:p>
          <a:p>
            <a:r>
              <a:rPr lang="en-CA" dirty="0"/>
              <a:t>Id is unique, not null, primary key, and auto incremented.</a:t>
            </a:r>
          </a:p>
          <a:p>
            <a:endParaRPr lang="en-CA" dirty="0"/>
          </a:p>
          <a:p>
            <a:r>
              <a:rPr lang="en-CA" dirty="0" err="1"/>
              <a:t>RecordId</a:t>
            </a:r>
            <a:r>
              <a:rPr lang="en-CA" dirty="0"/>
              <a:t> is shared across </a:t>
            </a:r>
            <a:r>
              <a:rPr lang="en-CA" dirty="0" err="1"/>
              <a:t>invervals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  <a:t>CREATE TABLE Customers</a:t>
            </a:r>
            <a:b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b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  <a:t>  Id        INT  NOT NULL IDENTITY PRIMARY KEY,</a:t>
            </a:r>
            <a:b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CA" sz="2900" dirty="0" err="1">
                <a:latin typeface="Arial" panose="020B0604020202020204" pitchFamily="34" charset="0"/>
                <a:cs typeface="Arial" panose="020B0604020202020204" pitchFamily="34" charset="0"/>
              </a:rPr>
              <a:t>RecordId</a:t>
            </a:r>
            <a: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  <a:t>  INT  NULL,</a:t>
            </a:r>
            <a:b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  <a:t>  StartDate DATE NOT NULL,</a:t>
            </a:r>
            <a:b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CA" sz="2900" dirty="0" err="1">
                <a:latin typeface="Arial" panose="020B0604020202020204" pitchFamily="34" charset="0"/>
                <a:cs typeface="Arial" panose="020B0604020202020204" pitchFamily="34" charset="0"/>
              </a:rPr>
              <a:t>EndDate</a:t>
            </a:r>
            <a: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  <a:t>   DATE NOT NULL,</a:t>
            </a:r>
            <a:b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  <a:t>  Name      VARCHAR(100),</a:t>
            </a:r>
            <a:b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CA" sz="2900" dirty="0" err="1">
                <a:latin typeface="Arial" panose="020B0604020202020204" pitchFamily="34" charset="0"/>
                <a:cs typeface="Arial" panose="020B0604020202020204" pitchFamily="34" charset="0"/>
              </a:rPr>
              <a:t>GodOf</a:t>
            </a:r>
            <a: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  <a:t>	VARCHAR(100)</a:t>
            </a:r>
            <a:b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</a:p>
          <a:p>
            <a:endParaRPr lang="en-US" dirty="0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16B3EE-ACB5-446D-8AA6-4FE640E6E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886" y="4797778"/>
            <a:ext cx="3902191" cy="688622"/>
          </a:xfrm>
          <a:prstGeom prst="rect">
            <a:avLst/>
          </a:prstGeom>
        </p:spPr>
      </p:pic>
      <p:pic>
        <p:nvPicPr>
          <p:cNvPr id="5" name="Picture 4" descr="A picture containing clock, object&#10;&#10;Description generated with high confidence">
            <a:extLst>
              <a:ext uri="{FF2B5EF4-FFF2-40B4-BE49-F238E27FC236}">
                <a16:creationId xmlns:a16="http://schemas.microsoft.com/office/drawing/2014/main" id="{289EDF15-572D-46E1-A210-19FBCBCEA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188" y="3334934"/>
            <a:ext cx="3659586" cy="89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46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 Example</a:t>
            </a:r>
          </a:p>
        </p:txBody>
      </p:sp>
      <p:pic>
        <p:nvPicPr>
          <p:cNvPr id="11" name="Content Placeholder 1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CF2ACC6-87C7-4E43-BA2E-8F9401FA4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320" y="1688923"/>
            <a:ext cx="10416768" cy="3763610"/>
          </a:xfrm>
        </p:spPr>
      </p:pic>
    </p:spTree>
    <p:extLst>
      <p:ext uri="{BB962C8B-B14F-4D97-AF65-F5344CB8AC3E}">
        <p14:creationId xmlns:p14="http://schemas.microsoft.com/office/powerpoint/2010/main" val="365660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Overlapping Segments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CREATE TRIGGER TR_&lt;Table&gt;_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OverlappingSegments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ON &lt;Table&gt; FOR UPDATE, INSERT AS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IF EXISTS(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SELECT *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FROM &lt;Table&gt; t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INNER JOIN inserted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i.RecordId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t.RecordId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AND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t.Id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&lt;&gt;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i.Id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AND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t.StartDate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&lt;=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i.EndDate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AND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t.EndDate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&gt;=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i.StartDate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)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BEGIN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RAISERROR ('Tried to insert overlapping segments in &lt;Table&gt;  table.', 16, 1);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ROLLBACK;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END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</a:p>
          <a:p>
            <a:endParaRPr lang="en-US" dirty="0"/>
          </a:p>
        </p:txBody>
      </p:sp>
      <p:pic>
        <p:nvPicPr>
          <p:cNvPr id="4" name="Google Shape;125;p21">
            <a:extLst>
              <a:ext uri="{FF2B5EF4-FFF2-40B4-BE49-F238E27FC236}">
                <a16:creationId xmlns:a16="http://schemas.microsoft.com/office/drawing/2014/main" id="{2C337026-4E79-4494-906A-9DBA61999A2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273619" y="2286207"/>
            <a:ext cx="4689062" cy="1439126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179075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Find Overlapping Segments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Inserted.EndDate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&gt;=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Existing.StartDate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Inserted.StartDate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&lt;=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Existing.EndDate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picture containing object, clock, photo, antenna&#10;&#10;Description generated with very high confidence">
            <a:extLst>
              <a:ext uri="{FF2B5EF4-FFF2-40B4-BE49-F238E27FC236}">
                <a16:creationId xmlns:a16="http://schemas.microsoft.com/office/drawing/2014/main" id="{C6D2ED78-5642-4D55-9312-D29267194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241" y="2426137"/>
            <a:ext cx="7169767" cy="361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2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 (i.e. Shameless Self Promotion)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Saturday Morning Productions</a:t>
            </a:r>
          </a:p>
          <a:p>
            <a:r>
              <a:rPr lang="en-US" sz="2000" dirty="0"/>
              <a:t>Consultant/Owner</a:t>
            </a:r>
          </a:p>
          <a:p>
            <a:r>
              <a:rPr lang="en-US" sz="1400" dirty="0">
                <a:hlinkClick r:id="rId2"/>
              </a:rPr>
              <a:t>http://www.saturdaymp.com</a:t>
            </a:r>
            <a:endParaRPr lang="en-US" sz="1400" dirty="0"/>
          </a:p>
          <a:p>
            <a:r>
              <a:rPr lang="en-US" sz="1400" dirty="0">
                <a:hlinkClick r:id="rId3"/>
              </a:rPr>
              <a:t>chris.cumming@saturdaymp.com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dirty="0"/>
              <a:t>Edmonton .NET Users Group</a:t>
            </a:r>
          </a:p>
          <a:p>
            <a:r>
              <a:rPr lang="en-US" sz="2000" dirty="0"/>
              <a:t>Program Director</a:t>
            </a:r>
          </a:p>
          <a:p>
            <a:r>
              <a:rPr lang="en-US" sz="1400" dirty="0">
                <a:hlinkClick r:id="rId4"/>
              </a:rPr>
              <a:t>http://edmug.net</a:t>
            </a:r>
            <a:endParaRPr lang="en-US" sz="1400" dirty="0"/>
          </a:p>
          <a:p>
            <a:r>
              <a:rPr lang="en-US" sz="1400" dirty="0">
                <a:hlinkClick r:id="rId5"/>
              </a:rPr>
              <a:t>info@edmug.net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01B0AE-C291-4DF1-9506-DE3E717217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878" y="1640025"/>
            <a:ext cx="2857500" cy="87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2988CD-88C0-4FA0-9B98-ADB719C2A9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628" y="3555095"/>
            <a:ext cx="2286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Foreign Keys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use SQL Server foreign keys.</a:t>
            </a:r>
          </a:p>
          <a:p>
            <a:endParaRPr lang="en-US" dirty="0"/>
          </a:p>
          <a:p>
            <a:r>
              <a:rPr lang="en-US" dirty="0"/>
              <a:t>Use Triggers instead.</a:t>
            </a:r>
          </a:p>
          <a:p>
            <a:endParaRPr lang="en-US" dirty="0"/>
          </a:p>
          <a:p>
            <a:r>
              <a:rPr lang="en-US" dirty="0"/>
              <a:t>Delete trigger for parent table.</a:t>
            </a:r>
          </a:p>
          <a:p>
            <a:endParaRPr lang="en-US" dirty="0"/>
          </a:p>
          <a:p>
            <a:r>
              <a:rPr lang="en-US" dirty="0"/>
              <a:t>Insert/Update trigger for child table.</a:t>
            </a: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761D22C-3A13-46AA-BC4B-4B67620C5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186" y="2311928"/>
            <a:ext cx="44672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20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Foreign Keys Example</a:t>
            </a:r>
          </a:p>
        </p:txBody>
      </p:sp>
      <p:pic>
        <p:nvPicPr>
          <p:cNvPr id="4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0CF47A6-AC06-40E3-9327-F11F204E9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1311" y="2339623"/>
            <a:ext cx="6379727" cy="3417711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610ADE4-C110-4046-BAFE-51FA8A197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64" y="1612017"/>
            <a:ext cx="3785823" cy="214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1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Foreign Key Delete Trigger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CA" dirty="0"/>
              <a:t>CREATE TRIGGER </a:t>
            </a:r>
            <a:r>
              <a:rPr lang="en-CA" dirty="0" err="1"/>
              <a:t>TR_Customers_Addresses_ForeignKey_D</a:t>
            </a:r>
            <a:r>
              <a:rPr lang="en-CA" dirty="0"/>
              <a:t> ON Customers FOR DELETE AS</a:t>
            </a:r>
          </a:p>
          <a:p>
            <a:r>
              <a:rPr lang="en-CA" dirty="0"/>
              <a:t>  IF EXISTS(</a:t>
            </a:r>
          </a:p>
          <a:p>
            <a:r>
              <a:rPr lang="en-CA" dirty="0"/>
              <a:t>      SELECT *</a:t>
            </a:r>
          </a:p>
          <a:p>
            <a:r>
              <a:rPr lang="en-CA" dirty="0"/>
              <a:t>      FROM Addresses</a:t>
            </a:r>
          </a:p>
          <a:p>
            <a:r>
              <a:rPr lang="en-CA" dirty="0"/>
              <a:t>      INNER JOIN deleted ON </a:t>
            </a:r>
            <a:r>
              <a:rPr lang="en-CA" dirty="0" err="1"/>
              <a:t>deleted.RecordId</a:t>
            </a:r>
            <a:r>
              <a:rPr lang="en-CA" dirty="0"/>
              <a:t> = </a:t>
            </a:r>
            <a:r>
              <a:rPr lang="en-CA" dirty="0" err="1"/>
              <a:t>Addresses.ContactRecId</a:t>
            </a:r>
            <a:endParaRPr lang="en-CA" dirty="0"/>
          </a:p>
          <a:p>
            <a:r>
              <a:rPr lang="en-CA" dirty="0"/>
              <a:t>      AND </a:t>
            </a:r>
            <a:r>
              <a:rPr lang="en-CA" dirty="0" err="1"/>
              <a:t>deleted.RecordId</a:t>
            </a:r>
            <a:r>
              <a:rPr lang="en-CA" dirty="0"/>
              <a:t> NOT IN (</a:t>
            </a:r>
          </a:p>
          <a:p>
            <a:r>
              <a:rPr lang="en-CA" dirty="0"/>
              <a:t>          SELECT </a:t>
            </a:r>
            <a:r>
              <a:rPr lang="en-CA" dirty="0" err="1"/>
              <a:t>Customers.RecordId</a:t>
            </a:r>
            <a:endParaRPr lang="en-CA" dirty="0"/>
          </a:p>
          <a:p>
            <a:r>
              <a:rPr lang="en-CA" dirty="0"/>
              <a:t>          FROM Customers</a:t>
            </a:r>
          </a:p>
          <a:p>
            <a:r>
              <a:rPr lang="en-CA" dirty="0"/>
              <a:t>          WHERE </a:t>
            </a:r>
            <a:r>
              <a:rPr lang="en-CA" dirty="0" err="1"/>
              <a:t>Customers.Id</a:t>
            </a:r>
            <a:r>
              <a:rPr lang="en-CA" dirty="0"/>
              <a:t> &lt;&gt; </a:t>
            </a:r>
            <a:r>
              <a:rPr lang="en-CA" dirty="0" err="1"/>
              <a:t>deleted.Id</a:t>
            </a:r>
            <a:endParaRPr lang="en-CA" dirty="0"/>
          </a:p>
          <a:p>
            <a:r>
              <a:rPr lang="en-CA" dirty="0"/>
              <a:t>          AND </a:t>
            </a:r>
            <a:r>
              <a:rPr lang="en-CA" dirty="0" err="1"/>
              <a:t>Customers.RecordId</a:t>
            </a:r>
            <a:r>
              <a:rPr lang="en-CA" dirty="0"/>
              <a:t> = </a:t>
            </a:r>
            <a:r>
              <a:rPr lang="en-CA" dirty="0" err="1"/>
              <a:t>deleted.RecordId</a:t>
            </a:r>
            <a:endParaRPr lang="en-CA" dirty="0"/>
          </a:p>
          <a:p>
            <a:r>
              <a:rPr lang="en-CA" dirty="0"/>
              <a:t>      )</a:t>
            </a:r>
          </a:p>
          <a:p>
            <a:r>
              <a:rPr lang="en-CA" dirty="0"/>
              <a:t>    )</a:t>
            </a:r>
          </a:p>
          <a:p>
            <a:r>
              <a:rPr lang="en-CA" dirty="0"/>
              <a:t>    BEGIN</a:t>
            </a:r>
          </a:p>
          <a:p>
            <a:r>
              <a:rPr lang="en-CA" dirty="0"/>
              <a:t>      RAISERROR ('Tried to deleted Customers record that is referenced by Addresses </a:t>
            </a:r>
            <a:r>
              <a:rPr lang="en-CA" dirty="0" err="1"/>
              <a:t>forgien</a:t>
            </a:r>
            <a:r>
              <a:rPr lang="en-CA" dirty="0"/>
              <a:t> key.', 16, 1);</a:t>
            </a:r>
          </a:p>
          <a:p>
            <a:r>
              <a:rPr lang="en-CA" dirty="0"/>
              <a:t>      ROLLBACK;</a:t>
            </a:r>
          </a:p>
          <a:p>
            <a:r>
              <a:rPr lang="en-CA" dirty="0"/>
              <a:t>    END</a:t>
            </a:r>
          </a:p>
          <a:p>
            <a:r>
              <a:rPr lang="en-CA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33286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Foreign Key Insert/Update Trigger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CREATE TRIGGER </a:t>
            </a:r>
            <a:r>
              <a:rPr lang="en-CA" dirty="0" err="1"/>
              <a:t>TR_Addresses_Customers_ForeignKey_IU</a:t>
            </a:r>
            <a:r>
              <a:rPr lang="en-CA" dirty="0"/>
              <a:t> ON Addresses FOR INSERT, UPDATE AS</a:t>
            </a:r>
            <a:br>
              <a:rPr lang="en-CA" dirty="0"/>
            </a:br>
            <a:r>
              <a:rPr lang="en-CA" dirty="0"/>
              <a:t>  IF NOT EXISTS(</a:t>
            </a:r>
            <a:br>
              <a:rPr lang="en-CA" dirty="0"/>
            </a:br>
            <a:r>
              <a:rPr lang="en-CA" dirty="0"/>
              <a:t>    SELECT *</a:t>
            </a:r>
            <a:br>
              <a:rPr lang="en-CA" dirty="0"/>
            </a:br>
            <a:r>
              <a:rPr lang="en-CA" dirty="0"/>
              <a:t>    FROM Customers</a:t>
            </a:r>
            <a:br>
              <a:rPr lang="en-CA" dirty="0"/>
            </a:br>
            <a:r>
              <a:rPr lang="en-CA" dirty="0"/>
              <a:t>    Where </a:t>
            </a:r>
            <a:r>
              <a:rPr lang="en-CA" dirty="0" err="1"/>
              <a:t>RecordId</a:t>
            </a:r>
            <a:r>
              <a:rPr lang="en-CA" dirty="0"/>
              <a:t> IN (</a:t>
            </a:r>
            <a:br>
              <a:rPr lang="en-CA" dirty="0"/>
            </a:br>
            <a:r>
              <a:rPr lang="en-CA" dirty="0"/>
              <a:t>      SELECT </a:t>
            </a:r>
            <a:r>
              <a:rPr lang="en-CA" dirty="0" err="1"/>
              <a:t>CustomerRecId</a:t>
            </a:r>
            <a:br>
              <a:rPr lang="en-CA" dirty="0"/>
            </a:br>
            <a:r>
              <a:rPr lang="en-CA" dirty="0"/>
              <a:t>      FROM inserted</a:t>
            </a:r>
            <a:br>
              <a:rPr lang="en-CA" dirty="0"/>
            </a:br>
            <a:r>
              <a:rPr lang="en-CA" dirty="0"/>
              <a:t>      )</a:t>
            </a:r>
            <a:br>
              <a:rPr lang="en-CA" dirty="0"/>
            </a:br>
            <a:r>
              <a:rPr lang="en-CA" dirty="0"/>
              <a:t>    )</a:t>
            </a:r>
            <a:br>
              <a:rPr lang="en-CA" dirty="0"/>
            </a:br>
            <a:r>
              <a:rPr lang="en-CA" dirty="0"/>
              <a:t>    BEGIN</a:t>
            </a:r>
            <a:br>
              <a:rPr lang="en-CA" dirty="0"/>
            </a:br>
            <a:r>
              <a:rPr lang="en-CA" dirty="0"/>
              <a:t>      RAISERROR ('Tried to insert/update Addresses record that had a invalid </a:t>
            </a:r>
            <a:r>
              <a:rPr lang="en-CA" dirty="0" err="1"/>
              <a:t>forgien</a:t>
            </a:r>
            <a:r>
              <a:rPr lang="en-CA" dirty="0"/>
              <a:t> key to the Customers table.', 16, 1);</a:t>
            </a:r>
            <a:br>
              <a:rPr lang="en-CA" dirty="0"/>
            </a:br>
            <a:r>
              <a:rPr lang="en-CA" dirty="0"/>
              <a:t>      ROLLBACK;</a:t>
            </a:r>
            <a:br>
              <a:rPr lang="en-CA" dirty="0"/>
            </a:br>
            <a:r>
              <a:rPr lang="en-CA" dirty="0"/>
              <a:t>    END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8673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Queries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4" y="1439813"/>
            <a:ext cx="10800913" cy="4680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Same as non-temporal queries except:</a:t>
            </a:r>
          </a:p>
          <a:p>
            <a:endParaRPr lang="en-US" dirty="0"/>
          </a:p>
          <a:p>
            <a:r>
              <a:rPr lang="en-US" sz="3000" dirty="0"/>
              <a:t>Filter by valid date:</a:t>
            </a:r>
          </a:p>
          <a:p>
            <a:pPr lvl="1"/>
            <a:r>
              <a:rPr lang="en-CA" sz="1900" dirty="0"/>
              <a:t>Select * From Customers </a:t>
            </a:r>
            <a:br>
              <a:rPr lang="en-CA" sz="1900" dirty="0"/>
            </a:br>
            <a:r>
              <a:rPr lang="en-CA" sz="1900" dirty="0"/>
              <a:t>Where </a:t>
            </a:r>
            <a:r>
              <a:rPr lang="en-CA" sz="1900" dirty="0" err="1"/>
              <a:t>RecordId</a:t>
            </a:r>
            <a:r>
              <a:rPr lang="en-CA" sz="1900" dirty="0"/>
              <a:t> = #</a:t>
            </a:r>
            <a:br>
              <a:rPr lang="en-CA" sz="1900" dirty="0"/>
            </a:br>
            <a:r>
              <a:rPr lang="en-CA" sz="1900" dirty="0"/>
              <a:t>And StartDate &lt;= ‘2000-03-15’</a:t>
            </a:r>
            <a:br>
              <a:rPr lang="en-CA" sz="1900" dirty="0"/>
            </a:br>
            <a:r>
              <a:rPr lang="en-CA" sz="1900" dirty="0"/>
              <a:t>And </a:t>
            </a:r>
            <a:r>
              <a:rPr lang="en-CA" sz="1900" dirty="0" err="1"/>
              <a:t>EndDate</a:t>
            </a:r>
            <a:r>
              <a:rPr lang="en-CA" sz="1900" dirty="0"/>
              <a:t> &gt;= ‘2000-03-15’</a:t>
            </a:r>
          </a:p>
          <a:p>
            <a:pPr lvl="1"/>
            <a:endParaRPr lang="en-US" dirty="0"/>
          </a:p>
          <a:p>
            <a:r>
              <a:rPr lang="en-US" sz="3000" dirty="0"/>
              <a:t>Join by </a:t>
            </a:r>
            <a:r>
              <a:rPr lang="en-US" sz="3000" dirty="0" err="1"/>
              <a:t>RecordId</a:t>
            </a:r>
            <a:r>
              <a:rPr lang="en-US" sz="3000" dirty="0"/>
              <a:t>:</a:t>
            </a:r>
          </a:p>
          <a:p>
            <a:pPr lvl="1"/>
            <a:r>
              <a:rPr lang="en-CA" sz="1900" dirty="0"/>
              <a:t>Select * From Customers c</a:t>
            </a:r>
            <a:br>
              <a:rPr lang="en-CA" sz="1900" dirty="0"/>
            </a:br>
            <a:r>
              <a:rPr lang="en-CA" sz="1900" dirty="0"/>
              <a:t>Inner Join Addresses a On </a:t>
            </a:r>
            <a:r>
              <a:rPr lang="en-CA" sz="1900" dirty="0" err="1"/>
              <a:t>a.CustomerRecId</a:t>
            </a:r>
            <a:r>
              <a:rPr lang="en-CA" sz="1900" dirty="0"/>
              <a:t> = </a:t>
            </a:r>
            <a:r>
              <a:rPr lang="en-CA" sz="1900" dirty="0" err="1"/>
              <a:t>c.RecordId</a:t>
            </a:r>
            <a:br>
              <a:rPr lang="en-CA" sz="1900" dirty="0"/>
            </a:br>
            <a:r>
              <a:rPr lang="en-CA" sz="1900" dirty="0"/>
              <a:t>And </a:t>
            </a:r>
            <a:r>
              <a:rPr lang="en-CA" sz="1900" dirty="0" err="1"/>
              <a:t>c.StartDate</a:t>
            </a:r>
            <a:r>
              <a:rPr lang="en-CA" sz="1900" dirty="0"/>
              <a:t> &lt;= ‘2000-03-15’</a:t>
            </a:r>
            <a:br>
              <a:rPr lang="en-CA" sz="1900" dirty="0"/>
            </a:br>
            <a:r>
              <a:rPr lang="en-CA" sz="1900" dirty="0"/>
              <a:t>And </a:t>
            </a:r>
            <a:r>
              <a:rPr lang="en-CA" sz="1900" dirty="0" err="1"/>
              <a:t>c.EndDate</a:t>
            </a:r>
            <a:r>
              <a:rPr lang="en-CA" sz="1900" dirty="0"/>
              <a:t> &gt;= ‘2000-03-15’</a:t>
            </a:r>
            <a:br>
              <a:rPr lang="en-CA" sz="1900" dirty="0"/>
            </a:br>
            <a:r>
              <a:rPr lang="en-CA" sz="1900" dirty="0"/>
              <a:t>And </a:t>
            </a:r>
            <a:r>
              <a:rPr lang="en-CA" sz="1900" dirty="0" err="1"/>
              <a:t>a.StartDate</a:t>
            </a:r>
            <a:r>
              <a:rPr lang="en-CA" sz="1900" dirty="0"/>
              <a:t> &lt;= ‘2000-03-15’</a:t>
            </a:r>
            <a:br>
              <a:rPr lang="en-CA" sz="1900" dirty="0"/>
            </a:br>
            <a:r>
              <a:rPr lang="en-CA" sz="1900" dirty="0"/>
              <a:t>And </a:t>
            </a:r>
            <a:r>
              <a:rPr lang="en-CA" sz="1900" dirty="0" err="1"/>
              <a:t>a.EndDate</a:t>
            </a:r>
            <a:r>
              <a:rPr lang="en-CA" sz="1900" dirty="0"/>
              <a:t> &gt;= ‘2000-03-15’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56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10BF-CEEA-4541-90D5-B8DF4252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5F444-1076-496C-BDA7-DD78FE90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 all data need temporality (i.e. financial tables).</a:t>
            </a:r>
          </a:p>
          <a:p>
            <a:endParaRPr lang="en-CA" dirty="0"/>
          </a:p>
          <a:p>
            <a:r>
              <a:rPr lang="en-CA" dirty="0"/>
              <a:t>Joining to non-temporal tables.</a:t>
            </a:r>
          </a:p>
          <a:p>
            <a:endParaRPr lang="en-CA" dirty="0"/>
          </a:p>
          <a:p>
            <a:r>
              <a:rPr lang="en-CA" dirty="0"/>
              <a:t>Fields that shouldn’t change (i.e. birthdate).</a:t>
            </a:r>
          </a:p>
        </p:txBody>
      </p:sp>
    </p:spTree>
    <p:extLst>
      <p:ext uri="{BB962C8B-B14F-4D97-AF65-F5344CB8AC3E}">
        <p14:creationId xmlns:p14="http://schemas.microsoft.com/office/powerpoint/2010/main" val="1847598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and Example Code</a:t>
            </a:r>
          </a:p>
          <a:p>
            <a:r>
              <a:rPr lang="en-CA" sz="1800" dirty="0">
                <a:hlinkClick r:id="rId2"/>
              </a:rPr>
              <a:t>https://github.com/saturdaymp-examples/create-a-time-travelling-database</a:t>
            </a:r>
            <a:endParaRPr lang="en-US" sz="1800" dirty="0"/>
          </a:p>
          <a:p>
            <a:endParaRPr lang="en-US" dirty="0"/>
          </a:p>
          <a:p>
            <a:r>
              <a:rPr lang="en-US" dirty="0"/>
              <a:t>Contact Me</a:t>
            </a:r>
          </a:p>
          <a:p>
            <a:r>
              <a:rPr lang="en-US" sz="1800" dirty="0">
                <a:hlinkClick r:id="rId3"/>
              </a:rPr>
              <a:t>chris.cumming@saturdaymp.com</a:t>
            </a:r>
            <a:endParaRPr lang="en-US" sz="1800" dirty="0"/>
          </a:p>
          <a:p>
            <a:r>
              <a:rPr lang="en-US" sz="1800" dirty="0"/>
              <a:t>@</a:t>
            </a:r>
            <a:r>
              <a:rPr lang="en-US" sz="1800" dirty="0" err="1"/>
              <a:t>saturdaymp</a:t>
            </a:r>
            <a:endParaRPr lang="en-US" sz="1800" dirty="0"/>
          </a:p>
          <a:p>
            <a:endParaRPr lang="en-US" sz="1800" dirty="0"/>
          </a:p>
          <a:p>
            <a:r>
              <a:rPr lang="en-US" dirty="0"/>
              <a:t>Thank you attending my presentation.  Questions?</a:t>
            </a:r>
          </a:p>
        </p:txBody>
      </p:sp>
    </p:spTree>
    <p:extLst>
      <p:ext uri="{BB962C8B-B14F-4D97-AF65-F5344CB8AC3E}">
        <p14:creationId xmlns:p14="http://schemas.microsoft.com/office/powerpoint/2010/main" val="414708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2CA15-AE22-47FA-A67B-7163D7F5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EDMPASS User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09F6B-4C0F-42AD-8735-7ABE9785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http://EDMPASS.PASS.Org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Meetings Every 3</a:t>
            </a:r>
            <a:r>
              <a:rPr lang="en-US" baseline="30000" dirty="0"/>
              <a:t>rd</a:t>
            </a:r>
            <a:r>
              <a:rPr lang="en-US" dirty="0"/>
              <a:t> Thursday 5:30 – 7:30</a:t>
            </a:r>
          </a:p>
          <a:p>
            <a:endParaRPr lang="en-US" dirty="0"/>
          </a:p>
          <a:p>
            <a:r>
              <a:rPr lang="en-US" dirty="0"/>
              <a:t>Canadian Western Bank Conference Centre </a:t>
            </a:r>
            <a:br>
              <a:rPr lang="en-US" dirty="0"/>
            </a:br>
            <a:r>
              <a:rPr lang="en-US" dirty="0"/>
              <a:t>Lower Concourse (Basement)</a:t>
            </a:r>
            <a:br>
              <a:rPr lang="en-US" dirty="0"/>
            </a:br>
            <a:r>
              <a:rPr lang="en-US" dirty="0"/>
              <a:t>10303 Jasper Avenue NW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2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506CD-BC41-42DA-8FD7-8622454D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Our Sponsors</a:t>
            </a:r>
          </a:p>
        </p:txBody>
      </p:sp>
      <p:pic>
        <p:nvPicPr>
          <p:cNvPr id="3074" name="Picture 2" descr="Microsoft Corporation">
            <a:extLst>
              <a:ext uri="{FF2B5EF4-FFF2-40B4-BE49-F238E27FC236}">
                <a16:creationId xmlns:a16="http://schemas.microsoft.com/office/drawing/2014/main" id="{01C1004D-8531-414B-B7FC-EE606B36B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38" y="1171106"/>
            <a:ext cx="3738664" cy="140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e Little Potato Company">
            <a:extLst>
              <a:ext uri="{FF2B5EF4-FFF2-40B4-BE49-F238E27FC236}">
                <a16:creationId xmlns:a16="http://schemas.microsoft.com/office/drawing/2014/main" id="{0D3B3C70-F56B-4364-A0A7-2B91A564B3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38" y="3774688"/>
            <a:ext cx="2615244" cy="99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evfacto">
            <a:extLst>
              <a:ext uri="{FF2B5EF4-FFF2-40B4-BE49-F238E27FC236}">
                <a16:creationId xmlns:a16="http://schemas.microsoft.com/office/drawing/2014/main" id="{138D21F9-DD87-40D8-9448-6C8522BFC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694" y="3492681"/>
            <a:ext cx="3738665" cy="103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roundswell Group">
            <a:extLst>
              <a:ext uri="{FF2B5EF4-FFF2-40B4-BE49-F238E27FC236}">
                <a16:creationId xmlns:a16="http://schemas.microsoft.com/office/drawing/2014/main" id="{AA6B12BD-7A1B-41D2-B13B-2B2777AC3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606" y="3649150"/>
            <a:ext cx="430080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evDeBug">
            <a:extLst>
              <a:ext uri="{FF2B5EF4-FFF2-40B4-BE49-F238E27FC236}">
                <a16:creationId xmlns:a16="http://schemas.microsoft.com/office/drawing/2014/main" id="{EC30274C-911F-4F2E-A73D-0FA5078B1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480" y="4903081"/>
            <a:ext cx="3550864" cy="127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SQLCoop.com, LLC">
            <a:extLst>
              <a:ext uri="{FF2B5EF4-FFF2-40B4-BE49-F238E27FC236}">
                <a16:creationId xmlns:a16="http://schemas.microsoft.com/office/drawing/2014/main" id="{14D54937-0BC6-481A-A5F8-8FA15A07E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38" y="5075742"/>
            <a:ext cx="2467442" cy="86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s://dbfront.com/images/dbFrontLogoLong_v1.png">
            <a:extLst>
              <a:ext uri="{FF2B5EF4-FFF2-40B4-BE49-F238E27FC236}">
                <a16:creationId xmlns:a16="http://schemas.microsoft.com/office/drawing/2014/main" id="{43AB8EB0-34C4-4E53-A518-B98AAFEDB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38" y="2465475"/>
            <a:ext cx="2703326" cy="82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s://www.pass.org/Portals/_default/Skins/pass-2016/images/pass-logo-2016.png">
            <a:extLst>
              <a:ext uri="{FF2B5EF4-FFF2-40B4-BE49-F238E27FC236}">
                <a16:creationId xmlns:a16="http://schemas.microsoft.com/office/drawing/2014/main" id="{7AEE62FC-D7DC-4CD3-A46D-AA559A914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538" y="1494194"/>
            <a:ext cx="1931707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s://sqlsaturdayfiles.blob.core.windows.net/840/EventSponsor_13609.jpg">
            <a:extLst>
              <a:ext uri="{FF2B5EF4-FFF2-40B4-BE49-F238E27FC236}">
                <a16:creationId xmlns:a16="http://schemas.microsoft.com/office/drawing/2014/main" id="{F3EFB51D-110B-408E-85C1-DFA116AE9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564" y="2464669"/>
            <a:ext cx="2866639" cy="77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27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Changes Over Time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The only thing that is constant is change.</a:t>
            </a:r>
          </a:p>
          <a:p>
            <a:pPr algn="ctr"/>
            <a:r>
              <a:rPr lang="en-US" dirty="0"/>
              <a:t>- Heraclitus</a:t>
            </a:r>
          </a:p>
        </p:txBody>
      </p:sp>
    </p:spTree>
    <p:extLst>
      <p:ext uri="{BB962C8B-B14F-4D97-AF65-F5344CB8AC3E}">
        <p14:creationId xmlns:p14="http://schemas.microsoft.com/office/powerpoint/2010/main" val="219174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87;p16">
            <a:extLst>
              <a:ext uri="{FF2B5EF4-FFF2-40B4-BE49-F238E27FC236}">
                <a16:creationId xmlns:a16="http://schemas.microsoft.com/office/drawing/2014/main" id="{069686FF-E15F-46A3-8F1F-67D5E1584E6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069138" y="2743924"/>
            <a:ext cx="2018876" cy="22571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 Adjudication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Claims submitted months later.</a:t>
            </a:r>
          </a:p>
          <a:p>
            <a:endParaRPr lang="en-US" dirty="0"/>
          </a:p>
          <a:p>
            <a:r>
              <a:rPr lang="en-CA" sz="1900" dirty="0"/>
              <a:t>Customers, Addresses, Relationships,</a:t>
            </a:r>
          </a:p>
          <a:p>
            <a:endParaRPr lang="en-CA" sz="1900" dirty="0"/>
          </a:p>
          <a:p>
            <a:r>
              <a:rPr lang="en-CA" sz="1900" dirty="0"/>
              <a:t>Companies, Service Providers, Bargaining Agreements,</a:t>
            </a:r>
          </a:p>
          <a:p>
            <a:endParaRPr lang="en-CA" sz="1900" dirty="0"/>
          </a:p>
          <a:p>
            <a:r>
              <a:rPr lang="en-CA" sz="1900" dirty="0"/>
              <a:t>Coverage Plans, Member Options, Lines of Coverage,</a:t>
            </a:r>
          </a:p>
          <a:p>
            <a:endParaRPr lang="en-CA" sz="1900" dirty="0"/>
          </a:p>
          <a:p>
            <a:r>
              <a:rPr lang="en-CA" sz="1900" dirty="0"/>
              <a:t>Eligibility, Fee Guides (Dental, Extended Health, etc.),</a:t>
            </a:r>
          </a:p>
          <a:p>
            <a:endParaRPr lang="en-CA" sz="1900" dirty="0"/>
          </a:p>
          <a:p>
            <a:r>
              <a:rPr lang="en-CA" sz="1900" dirty="0"/>
              <a:t>Fee Codes, Diagnosis Codes, Claim Evidence,</a:t>
            </a:r>
          </a:p>
          <a:p>
            <a:endParaRPr lang="en-CA" sz="1900" dirty="0"/>
          </a:p>
          <a:p>
            <a:r>
              <a:rPr lang="en-CA" sz="1900" dirty="0"/>
              <a:t>Rule Arguments, Coordination of Benefits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89;p16">
            <a:extLst>
              <a:ext uri="{FF2B5EF4-FFF2-40B4-BE49-F238E27FC236}">
                <a16:creationId xmlns:a16="http://schemas.microsoft.com/office/drawing/2014/main" id="{F383DD3C-6160-4E75-B40D-810A230504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069138" y="2668418"/>
            <a:ext cx="2080442" cy="2335679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35929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Temporal Database?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for data that changes over time.</a:t>
            </a:r>
          </a:p>
          <a:p>
            <a:endParaRPr lang="en-US" dirty="0"/>
          </a:p>
          <a:p>
            <a:r>
              <a:rPr lang="en-US" dirty="0"/>
              <a:t>Allow past, present, future data and allow gaps.</a:t>
            </a:r>
          </a:p>
          <a:p>
            <a:endParaRPr lang="en-US" dirty="0"/>
          </a:p>
          <a:p>
            <a:r>
              <a:rPr lang="en-US" dirty="0"/>
              <a:t>Use existing database (SQL Server 2005) and tools such as reporting.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8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Reference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Developing Time-Oriented Database</a:t>
            </a:r>
            <a:br>
              <a:rPr lang="en-CA" dirty="0"/>
            </a:br>
            <a:r>
              <a:rPr lang="en-CA" dirty="0"/>
              <a:t>Applications in SQL</a:t>
            </a:r>
          </a:p>
          <a:p>
            <a:endParaRPr lang="en-CA" sz="2400" dirty="0"/>
          </a:p>
          <a:p>
            <a:r>
              <a:rPr lang="en-CA" sz="2400" dirty="0"/>
              <a:t>Richard T. Snodgrass</a:t>
            </a:r>
          </a:p>
          <a:p>
            <a:endParaRPr lang="en-CA" sz="1800" dirty="0"/>
          </a:p>
          <a:p>
            <a:r>
              <a:rPr lang="en-CA" sz="1800" dirty="0"/>
              <a:t>PDF Version:</a:t>
            </a:r>
            <a:br>
              <a:rPr lang="en-CA" sz="1800" dirty="0"/>
            </a:br>
            <a:r>
              <a:rPr lang="en-CA" sz="1800" dirty="0">
                <a:hlinkClick r:id="rId2"/>
              </a:rPr>
              <a:t>https://www2.cs.arizona.edu/people/rts/tdbbook.pdf</a:t>
            </a:r>
            <a:endParaRPr lang="en-CA" sz="1800" dirty="0"/>
          </a:p>
          <a:p>
            <a:endParaRPr lang="en-US" dirty="0"/>
          </a:p>
        </p:txBody>
      </p:sp>
      <p:pic>
        <p:nvPicPr>
          <p:cNvPr id="4" name="Google Shape;96;p17">
            <a:extLst>
              <a:ext uri="{FF2B5EF4-FFF2-40B4-BE49-F238E27FC236}">
                <a16:creationId xmlns:a16="http://schemas.microsoft.com/office/drawing/2014/main" id="{067E671C-8D8C-4C8E-80E6-7AF3797A0D2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201734" y="1618467"/>
            <a:ext cx="2541236" cy="3243239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10267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err="1"/>
              <a:t>Temporalness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 (Effective): When the data is true in the real world.</a:t>
            </a:r>
          </a:p>
          <a:p>
            <a:endParaRPr lang="en-US" dirty="0"/>
          </a:p>
          <a:p>
            <a:r>
              <a:rPr lang="en-US" dirty="0"/>
              <a:t>Transaction (Entered): When was the data </a:t>
            </a:r>
            <a:r>
              <a:rPr lang="en-US"/>
              <a:t>entered into the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4976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11086</TotalTime>
  <Words>619</Words>
  <Application>Microsoft Macintosh PowerPoint</Application>
  <PresentationFormat>Custom</PresentationFormat>
  <Paragraphs>146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Segoe UI</vt:lpstr>
      <vt:lpstr>Wingdings</vt:lpstr>
      <vt:lpstr>SQLSatOslo 2016</vt:lpstr>
      <vt:lpstr>Create a Time Traveling Database</vt:lpstr>
      <vt:lpstr>Who am I? (i.e. Shameless Self Promotion)</vt:lpstr>
      <vt:lpstr>EDMPASS User Group</vt:lpstr>
      <vt:lpstr>Thank Our Sponsors</vt:lpstr>
      <vt:lpstr>Data Changes Over Time</vt:lpstr>
      <vt:lpstr>Claim Adjudication</vt:lpstr>
      <vt:lpstr>What is a Temporal Database?</vt:lpstr>
      <vt:lpstr>Main Reference</vt:lpstr>
      <vt:lpstr>Types of Temporalness</vt:lpstr>
      <vt:lpstr>Timelines</vt:lpstr>
      <vt:lpstr>Timeline Properties: Past, Present and Future Intervals</vt:lpstr>
      <vt:lpstr>Timeline Properties: Gaps are Allowed</vt:lpstr>
      <vt:lpstr>Timeline Properties: Intervals Can’t Overlap!</vt:lpstr>
      <vt:lpstr>Multiple Timelines</vt:lpstr>
      <vt:lpstr>Theory to Practice</vt:lpstr>
      <vt:lpstr>Creating a Temporal Table</vt:lpstr>
      <vt:lpstr>Temporal Table Example</vt:lpstr>
      <vt:lpstr>Detecting Overlapping Segments</vt:lpstr>
      <vt:lpstr>Algorithm to Find Overlapping Segments</vt:lpstr>
      <vt:lpstr>Temporal Foreign Keys</vt:lpstr>
      <vt:lpstr>Temporal Foreign Keys Example</vt:lpstr>
      <vt:lpstr>Temporal Foreign Key Delete Trigger</vt:lpstr>
      <vt:lpstr>Temporal Foreign Key Insert/Update Trigger</vt:lpstr>
      <vt:lpstr>Writing Queries</vt:lpstr>
      <vt:lpstr>Not Covered</vt:lpstr>
      <vt:lpstr>Learn More</vt:lpstr>
    </vt:vector>
  </TitlesOfParts>
  <Company>Revealed Design, LLC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Chris C</cp:lastModifiedBy>
  <cp:revision>88</cp:revision>
  <dcterms:created xsi:type="dcterms:W3CDTF">2011-08-19T20:30:49Z</dcterms:created>
  <dcterms:modified xsi:type="dcterms:W3CDTF">2019-04-27T15:58:18Z</dcterms:modified>
</cp:coreProperties>
</file>