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83d985d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83d985d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ebcbc0f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ebcbc0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poll of who is familiar with Ruby and Rails.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Ruby on Rails, or Rails, is a server-side web application framework written in Ruby under the MIT License. Rails is a model–view–controller (MVC) framework, providing default structures for a database, a web service, and web pages. It encourages and facilitates the use of web standards such as JSON or XML for data transfer and HTML, CSS and JavaScript for user interfacing. In addition to MVC, Rails emphasizes the use of other well-known software engineering patterns and paradigms, including convention over configuration (CoC), don't repeat yourself (DRY), and the active record pattern.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Wikipedia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4d96672a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d96672a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for any other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MVC if people don’t know what it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Rails popularized database migrations.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Testing frameworks: mini-test, rspec, cucumber, capybara,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e74342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e74342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Rails is well supported and has an active community.  Lots of websites are powered by Rails.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structure used for Rails was copied by other projects such as ASP.NET MVC.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magic is a pro but for new users it’s a big con.  How did this happen?  Forget to pluralize or singuralize a file name then you are in trouble.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Hard to tell pieces are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delete a route did you remember to delete the controller, views, etc.  Working on legacy apps often find dead code but it’s hard to tell if it’s really dead.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for other pros and cons.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e743424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743424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through the getting started guide to create a blog.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Use the Docker image.</a:t>
            </a:r>
            <a:endParaRPr/>
          </a:p>
          <a:p>
            <a:pPr indent="-298450" lvl="0" marL="457200" rtl="0" algn="l">
              <a:spcBef>
                <a:spcPts val="0"/>
              </a:spcBef>
              <a:spcAft>
                <a:spcPts val="0"/>
              </a:spcAft>
              <a:buSzPts val="1100"/>
              <a:buAutoNum type="arabicParenR"/>
            </a:pPr>
            <a:r>
              <a:rPr lang="en"/>
              <a:t>Run it to show it working.</a:t>
            </a:r>
            <a:endParaRPr/>
          </a:p>
          <a:p>
            <a:pPr indent="-298450" lvl="0" marL="457200" rtl="0" algn="l">
              <a:spcBef>
                <a:spcPts val="0"/>
              </a:spcBef>
              <a:spcAft>
                <a:spcPts val="0"/>
              </a:spcAft>
              <a:buSzPts val="1100"/>
              <a:buAutoNum type="arabicParenR"/>
            </a:pPr>
            <a:r>
              <a:rPr lang="en"/>
              <a:t>Change homepage.</a:t>
            </a:r>
            <a:endParaRPr/>
          </a:p>
          <a:p>
            <a:pPr indent="-298450" lvl="0" marL="457200" rtl="0" algn="l">
              <a:spcBef>
                <a:spcPts val="0"/>
              </a:spcBef>
              <a:spcAft>
                <a:spcPts val="0"/>
              </a:spcAft>
              <a:buSzPts val="1100"/>
              <a:buAutoNum type="arabicParenR"/>
            </a:pPr>
            <a:r>
              <a:rPr lang="en"/>
              <a:t>Generate model for article and migration.</a:t>
            </a:r>
            <a:endParaRPr/>
          </a:p>
          <a:p>
            <a:pPr indent="-298450" lvl="0" marL="457200" rtl="0" algn="l">
              <a:spcBef>
                <a:spcPts val="0"/>
              </a:spcBef>
              <a:spcAft>
                <a:spcPts val="0"/>
              </a:spcAft>
              <a:buSzPts val="1100"/>
              <a:buAutoNum type="arabicParenR"/>
            </a:pPr>
            <a:r>
              <a:rPr lang="en"/>
              <a:t>Show in DB.</a:t>
            </a:r>
            <a:endParaRPr/>
          </a:p>
          <a:p>
            <a:pPr indent="-298450" lvl="0" marL="457200" rtl="0" algn="l">
              <a:spcBef>
                <a:spcPts val="0"/>
              </a:spcBef>
              <a:spcAft>
                <a:spcPts val="0"/>
              </a:spcAft>
              <a:buSzPts val="1100"/>
              <a:buAutoNum type="arabicParenR"/>
            </a:pPr>
            <a:r>
              <a:rPr lang="en"/>
              <a:t>Show list of articles.</a:t>
            </a:r>
            <a:endParaRPr/>
          </a:p>
          <a:p>
            <a:pPr indent="-298450" lvl="0" marL="457200" rtl="0" algn="l">
              <a:spcBef>
                <a:spcPts val="0"/>
              </a:spcBef>
              <a:spcAft>
                <a:spcPts val="0"/>
              </a:spcAft>
              <a:buSzPts val="1100"/>
              <a:buAutoNum type="arabicParenR"/>
            </a:pPr>
            <a:r>
              <a:rPr lang="en"/>
              <a:t>CRUD for articles.</a:t>
            </a:r>
            <a:endParaRPr/>
          </a:p>
          <a:p>
            <a:pPr indent="-298450" lvl="0" marL="457200" rtl="0" algn="l">
              <a:spcBef>
                <a:spcPts val="0"/>
              </a:spcBef>
              <a:spcAft>
                <a:spcPts val="0"/>
              </a:spcAft>
              <a:buSzPts val="1100"/>
              <a:buAutoNum type="arabicParenR"/>
            </a:pPr>
            <a:r>
              <a:rPr lang="en"/>
              <a:t>Create comment article using generator.</a:t>
            </a:r>
            <a:endParaRPr/>
          </a:p>
          <a:p>
            <a:pPr indent="-298450" lvl="0" marL="457200" rtl="0" algn="l">
              <a:spcBef>
                <a:spcPts val="0"/>
              </a:spcBef>
              <a:spcAft>
                <a:spcPts val="0"/>
              </a:spcAft>
              <a:buSzPts val="1100"/>
              <a:buAutoNum type="arabicParenR"/>
            </a:pPr>
            <a:r>
              <a:rPr lang="en"/>
              <a:t>Associate it with article.</a:t>
            </a:r>
            <a:endParaRPr/>
          </a:p>
          <a:p>
            <a:pPr indent="-298450" lvl="0" marL="457200" rtl="0" algn="l">
              <a:spcBef>
                <a:spcPts val="0"/>
              </a:spcBef>
              <a:spcAft>
                <a:spcPts val="0"/>
              </a:spcAft>
              <a:buSzPts val="1100"/>
              <a:buAutoNum type="arabicParen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10fedfa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10fedfa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turdaymp.com" TargetMode="External"/><Relationship Id="rId4" Type="http://schemas.openxmlformats.org/officeDocument/2006/relationships/hyperlink" Target="mailto:chris.cumming@satudaymp.com" TargetMode="External"/><Relationship Id="rId5" Type="http://schemas.openxmlformats.org/officeDocument/2006/relationships/image" Target="../media/image4.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ubyonrails.org/everything-you-need/"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uides.rubyonrails.org/getting_started.html"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uides.rubyonrails.org/getting_started.html" TargetMode="External"/><Relationship Id="rId4" Type="http://schemas.openxmlformats.org/officeDocument/2006/relationships/hyperlink" Target="https://github.com/saturdaymp-examples/rails-template" TargetMode="External"/><Relationship Id="rId5" Type="http://schemas.openxmlformats.org/officeDocument/2006/relationships/hyperlink" Target="https://github.com/saturdaymp-examples/introduction-to-rails" TargetMode="External"/><Relationship Id="rId6" Type="http://schemas.openxmlformats.org/officeDocument/2006/relationships/hyperlink" Target="mailto:chris.cumming@satudaymp.com" TargetMode="External"/><Relationship Id="rId7" Type="http://schemas.openxmlformats.org/officeDocument/2006/relationships/image" Target="../media/image4.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Rails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Chris Cumming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 (i.e. Shameless Self Promotion)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Software Consultant</a:t>
            </a:r>
            <a:br>
              <a:rPr lang="en"/>
            </a:br>
            <a:r>
              <a:rPr lang="en" sz="1200" u="sng">
                <a:solidFill>
                  <a:schemeClr val="accent5"/>
                </a:solidFill>
                <a:hlinkClick r:id="rId3">
                  <a:extLst>
                    <a:ext uri="{A12FA001-AC4F-418D-AE19-62706E023703}">
                      <ahyp:hlinkClr val="tx"/>
                    </a:ext>
                  </a:extLst>
                </a:hlinkClick>
              </a:rPr>
              <a:t>http://nftb.saturdaymp.com</a:t>
            </a:r>
            <a:r>
              <a:rPr lang="en" sz="1200"/>
              <a:t>		                                   </a:t>
            </a:r>
            <a:r>
              <a:rPr lang="en" sz="1200">
                <a:solidFill>
                  <a:schemeClr val="accent5"/>
                </a:solidFill>
                <a:latin typeface="Arial"/>
                <a:ea typeface="Arial"/>
                <a:cs typeface="Arial"/>
                <a:sym typeface="Arial"/>
              </a:rPr>
              <a:t>@saturdaymp</a:t>
            </a:r>
            <a:br>
              <a:rPr lang="en" sz="1200"/>
            </a:br>
            <a:r>
              <a:rPr lang="en" sz="1200" u="sng">
                <a:solidFill>
                  <a:schemeClr val="accent5"/>
                </a:solidFill>
                <a:hlinkClick r:id="rId4">
                  <a:extLst>
                    <a:ext uri="{A12FA001-AC4F-418D-AE19-62706E023703}">
                      <ahyp:hlinkClr val="tx"/>
                    </a:ext>
                  </a:extLst>
                </a:hlinkClick>
              </a:rPr>
              <a:t>chris.cumming@satudaymp.com</a:t>
            </a:r>
            <a:r>
              <a:rPr lang="en" sz="1200"/>
              <a:t>         				</a:t>
            </a:r>
            <a:r>
              <a:rPr lang="en" sz="1200">
                <a:solidFill>
                  <a:schemeClr val="accent5"/>
                </a:solidFill>
                <a:latin typeface="Arial"/>
                <a:ea typeface="Arial"/>
                <a:cs typeface="Arial"/>
                <a:sym typeface="Arial"/>
              </a:rPr>
              <a:t>Chris C on Dev Edmonton Slack		</a:t>
            </a:r>
            <a:br>
              <a:rPr lang="en" sz="1200"/>
            </a:br>
            <a:endParaRPr sz="1200"/>
          </a:p>
          <a:p>
            <a:pPr indent="0" lvl="0" marL="0" rtl="0" algn="l">
              <a:spcBef>
                <a:spcPts val="1600"/>
              </a:spcBef>
              <a:spcAft>
                <a:spcPts val="0"/>
              </a:spcAft>
              <a:buNone/>
            </a:pPr>
            <a:r>
              <a:t/>
            </a:r>
            <a:endParaRPr sz="1200">
              <a:solidFill>
                <a:schemeClr val="accent5"/>
              </a:solidFill>
              <a:latin typeface="Arial"/>
              <a:ea typeface="Arial"/>
              <a:cs typeface="Arial"/>
              <a:sym typeface="Arial"/>
            </a:endParaRPr>
          </a:p>
          <a:p>
            <a:pPr indent="0" lvl="0" marL="0" rtl="0" algn="l">
              <a:spcBef>
                <a:spcPts val="1600"/>
              </a:spcBef>
              <a:spcAft>
                <a:spcPts val="1600"/>
              </a:spcAft>
              <a:buNone/>
            </a:pPr>
            <a:br>
              <a:rPr lang="en"/>
            </a:br>
            <a:br>
              <a:rPr lang="en"/>
            </a:br>
            <a:endParaRPr/>
          </a:p>
        </p:txBody>
      </p:sp>
      <p:pic>
        <p:nvPicPr>
          <p:cNvPr id="74" name="Google Shape;74;p14"/>
          <p:cNvPicPr preferRelativeResize="0"/>
          <p:nvPr/>
        </p:nvPicPr>
        <p:blipFill>
          <a:blip r:embed="rId5">
            <a:alphaModFix/>
          </a:blip>
          <a:stretch>
            <a:fillRect/>
          </a:stretch>
        </p:blipFill>
        <p:spPr>
          <a:xfrm>
            <a:off x="2001200" y="1401100"/>
            <a:ext cx="5141606" cy="1576775"/>
          </a:xfrm>
          <a:prstGeom prst="rect">
            <a:avLst/>
          </a:prstGeom>
          <a:noFill/>
          <a:ln>
            <a:noFill/>
          </a:ln>
        </p:spPr>
      </p:pic>
      <p:pic>
        <p:nvPicPr>
          <p:cNvPr id="75" name="Google Shape;75;p14"/>
          <p:cNvPicPr preferRelativeResize="0"/>
          <p:nvPr/>
        </p:nvPicPr>
        <p:blipFill>
          <a:blip r:embed="rId6">
            <a:alphaModFix/>
          </a:blip>
          <a:stretch>
            <a:fillRect/>
          </a:stretch>
        </p:blipFill>
        <p:spPr>
          <a:xfrm>
            <a:off x="3930900" y="3608375"/>
            <a:ext cx="528800" cy="5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Ruby on Rails?</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web framework built on top of Ruby.</a:t>
            </a:r>
            <a:endParaRPr/>
          </a:p>
          <a:p>
            <a:pPr indent="0" lvl="0" marL="0" rtl="0" algn="l">
              <a:spcBef>
                <a:spcPts val="1600"/>
              </a:spcBef>
              <a:spcAft>
                <a:spcPts val="0"/>
              </a:spcAft>
              <a:buNone/>
            </a:pPr>
            <a:r>
              <a:rPr lang="en"/>
              <a:t>“</a:t>
            </a:r>
            <a:r>
              <a:rPr lang="en"/>
              <a:t>Ruby on Rails is not a minimalist framework, it's a metropolis. One filled with all the major institutions needed to run a large, sprawling application like Basecamp or GitHub or Shopify.”</a:t>
            </a:r>
            <a:endParaRPr/>
          </a:p>
          <a:p>
            <a:pPr indent="0" lvl="0" marL="0" rtl="0" algn="l">
              <a:spcBef>
                <a:spcPts val="1600"/>
              </a:spcBef>
              <a:spcAft>
                <a:spcPts val="0"/>
              </a:spcAft>
              <a:buNone/>
            </a:pPr>
            <a:r>
              <a:rPr lang="en" sz="1200" u="sng">
                <a:solidFill>
                  <a:schemeClr val="hlink"/>
                </a:solidFill>
                <a:hlinkClick r:id="rId3"/>
              </a:rPr>
              <a:t>https://rubyonrails.org/everything-you-need/</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2" name="Google Shape;82;p15"/>
          <p:cNvPicPr preferRelativeResize="0"/>
          <p:nvPr/>
        </p:nvPicPr>
        <p:blipFill>
          <a:blip r:embed="rId4">
            <a:alphaModFix/>
          </a:blip>
          <a:stretch>
            <a:fillRect/>
          </a:stretch>
        </p:blipFill>
        <p:spPr>
          <a:xfrm>
            <a:off x="6143275" y="2549625"/>
            <a:ext cx="2077574" cy="2019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Rails Features</a:t>
            </a:r>
            <a:endParaRPr/>
          </a:p>
          <a:p>
            <a:pPr indent="0" lvl="0" marL="0" rtl="0" algn="l">
              <a:spcBef>
                <a:spcPts val="0"/>
              </a:spcBef>
              <a:spcAft>
                <a:spcPts val="0"/>
              </a:spcAft>
              <a:buNone/>
            </a:pPr>
            <a:r>
              <a:t/>
            </a:r>
            <a:endParaRPr/>
          </a:p>
        </p:txBody>
      </p:sp>
      <p:sp>
        <p:nvSpPr>
          <p:cNvPr id="88" name="Google Shape;88;p16"/>
          <p:cNvSpPr txBox="1"/>
          <p:nvPr>
            <p:ph idx="1" type="body"/>
          </p:nvPr>
        </p:nvSpPr>
        <p:spPr>
          <a:xfrm>
            <a:off x="311700" y="1202150"/>
            <a:ext cx="8520600" cy="336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Convention over Configuration (i.e. Magic)</a:t>
            </a:r>
            <a:endParaRPr/>
          </a:p>
          <a:p>
            <a:pPr indent="-342900" lvl="0" marL="457200" rtl="0" algn="l">
              <a:spcBef>
                <a:spcPts val="0"/>
              </a:spcBef>
              <a:spcAft>
                <a:spcPts val="0"/>
              </a:spcAft>
              <a:buSzPts val="1800"/>
              <a:buChar char="-"/>
            </a:pPr>
            <a:r>
              <a:rPr lang="en"/>
              <a:t>Model, View, Controller (MVC)</a:t>
            </a:r>
            <a:endParaRPr/>
          </a:p>
          <a:p>
            <a:pPr indent="-342900" lvl="0" marL="457200" rtl="0" algn="l">
              <a:spcBef>
                <a:spcPts val="0"/>
              </a:spcBef>
              <a:spcAft>
                <a:spcPts val="0"/>
              </a:spcAft>
              <a:buSzPts val="1800"/>
              <a:buChar char="-"/>
            </a:pPr>
            <a:r>
              <a:rPr lang="en"/>
              <a:t>Active Record, View, Controller</a:t>
            </a:r>
            <a:endParaRPr/>
          </a:p>
          <a:p>
            <a:pPr indent="-342900" lvl="0" marL="457200" rtl="0" algn="l">
              <a:spcBef>
                <a:spcPts val="0"/>
              </a:spcBef>
              <a:spcAft>
                <a:spcPts val="0"/>
              </a:spcAft>
              <a:buSzPts val="1800"/>
              <a:buChar char="-"/>
            </a:pPr>
            <a:r>
              <a:rPr lang="en"/>
              <a:t>Database Setup/Migrations</a:t>
            </a:r>
            <a:endParaRPr/>
          </a:p>
          <a:p>
            <a:pPr indent="-342900" lvl="0" marL="457200" rtl="0" algn="l">
              <a:spcBef>
                <a:spcPts val="0"/>
              </a:spcBef>
              <a:spcAft>
                <a:spcPts val="0"/>
              </a:spcAft>
              <a:buSzPts val="1800"/>
              <a:buChar char="-"/>
            </a:pPr>
            <a:r>
              <a:rPr lang="en"/>
              <a:t>RESTful</a:t>
            </a:r>
            <a:endParaRPr/>
          </a:p>
          <a:p>
            <a:pPr indent="-342900" lvl="0" marL="457200" rtl="0" algn="l">
              <a:spcBef>
                <a:spcPts val="0"/>
              </a:spcBef>
              <a:spcAft>
                <a:spcPts val="0"/>
              </a:spcAft>
              <a:buSzPts val="1800"/>
              <a:buChar char="-"/>
            </a:pPr>
            <a:r>
              <a:rPr lang="en"/>
              <a:t>Package </a:t>
            </a:r>
            <a:r>
              <a:rPr lang="en"/>
              <a:t>management</a:t>
            </a:r>
            <a:r>
              <a:rPr lang="en"/>
              <a:t> (Gemfile)</a:t>
            </a:r>
            <a:endParaRPr/>
          </a:p>
          <a:p>
            <a:pPr indent="-342900" lvl="0" marL="457200" rtl="0" algn="l">
              <a:spcBef>
                <a:spcPts val="0"/>
              </a:spcBef>
              <a:spcAft>
                <a:spcPts val="0"/>
              </a:spcAft>
              <a:buSzPts val="1800"/>
              <a:buChar char="-"/>
            </a:pPr>
            <a:r>
              <a:rPr lang="en"/>
              <a:t>Generators</a:t>
            </a:r>
            <a:endParaRPr/>
          </a:p>
          <a:p>
            <a:pPr indent="-342900" lvl="0" marL="457200" rtl="0" algn="l">
              <a:spcBef>
                <a:spcPts val="0"/>
              </a:spcBef>
              <a:spcAft>
                <a:spcPts val="0"/>
              </a:spcAft>
              <a:buSzPts val="1800"/>
              <a:buChar char="-"/>
            </a:pPr>
            <a:r>
              <a:rPr lang="en"/>
              <a:t>Webpacker</a:t>
            </a:r>
            <a:endParaRPr/>
          </a:p>
          <a:p>
            <a:pPr indent="-342900" lvl="0" marL="457200" rtl="0" algn="l">
              <a:spcBef>
                <a:spcPts val="0"/>
              </a:spcBef>
              <a:spcAft>
                <a:spcPts val="0"/>
              </a:spcAft>
              <a:buSzPts val="1800"/>
              <a:buChar char="-"/>
            </a:pPr>
            <a:r>
              <a:rPr lang="en"/>
              <a:t>Testing frameworks</a:t>
            </a:r>
            <a:endParaRPr/>
          </a:p>
        </p:txBody>
      </p:sp>
      <p:pic>
        <p:nvPicPr>
          <p:cNvPr id="89" name="Google Shape;89;p16"/>
          <p:cNvPicPr preferRelativeResize="0"/>
          <p:nvPr/>
        </p:nvPicPr>
        <p:blipFill>
          <a:blip r:embed="rId3">
            <a:alphaModFix/>
          </a:blip>
          <a:stretch>
            <a:fillRect/>
          </a:stretch>
        </p:blipFill>
        <p:spPr>
          <a:xfrm>
            <a:off x="5422600" y="1937147"/>
            <a:ext cx="3149801" cy="239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of Rails</a:t>
            </a:r>
            <a:endParaRPr/>
          </a:p>
        </p:txBody>
      </p:sp>
      <p:sp>
        <p:nvSpPr>
          <p:cNvPr id="95" name="Google Shape;95;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342900" lvl="0" marL="457200" rtl="0" algn="l">
              <a:spcBef>
                <a:spcPts val="1600"/>
              </a:spcBef>
              <a:spcAft>
                <a:spcPts val="0"/>
              </a:spcAft>
              <a:buSzPts val="1800"/>
              <a:buChar char="-"/>
            </a:pPr>
            <a:r>
              <a:rPr lang="en"/>
              <a:t>Active community and 3rd party libraries</a:t>
            </a:r>
            <a:endParaRPr/>
          </a:p>
          <a:p>
            <a:pPr indent="-342900" lvl="0" marL="457200" rtl="0" algn="l">
              <a:spcBef>
                <a:spcPts val="0"/>
              </a:spcBef>
              <a:spcAft>
                <a:spcPts val="0"/>
              </a:spcAft>
              <a:buSzPts val="1800"/>
              <a:buChar char="-"/>
            </a:pPr>
            <a:r>
              <a:rPr lang="en"/>
              <a:t>Most of the tools you need to build a website included</a:t>
            </a:r>
            <a:endParaRPr/>
          </a:p>
          <a:p>
            <a:pPr indent="-342900" lvl="0" marL="457200" rtl="0" algn="l">
              <a:spcBef>
                <a:spcPts val="0"/>
              </a:spcBef>
              <a:spcAft>
                <a:spcPts val="0"/>
              </a:spcAft>
              <a:buSzPts val="1800"/>
              <a:buChar char="-"/>
            </a:pPr>
            <a:r>
              <a:rPr lang="en"/>
              <a:t>Well defined project structure</a:t>
            </a:r>
            <a:endParaRPr/>
          </a:p>
          <a:p>
            <a:pPr indent="0" lvl="0" marL="0" rtl="0" algn="l">
              <a:spcBef>
                <a:spcPts val="1600"/>
              </a:spcBef>
              <a:spcAft>
                <a:spcPts val="0"/>
              </a:spcAft>
              <a:buNone/>
            </a:pPr>
            <a:r>
              <a:rPr lang="en"/>
              <a:t>Cons</a:t>
            </a:r>
            <a:endParaRPr/>
          </a:p>
          <a:p>
            <a:pPr indent="-342900" lvl="0" marL="457200" rtl="0" algn="l">
              <a:spcBef>
                <a:spcPts val="1600"/>
              </a:spcBef>
              <a:spcAft>
                <a:spcPts val="0"/>
              </a:spcAft>
              <a:buSzPts val="1800"/>
              <a:buChar char="-"/>
            </a:pPr>
            <a:r>
              <a:rPr lang="en"/>
              <a:t>Magic</a:t>
            </a:r>
            <a:endParaRPr/>
          </a:p>
          <a:p>
            <a:pPr indent="-342900" lvl="0" marL="457200" rtl="0" algn="l">
              <a:spcBef>
                <a:spcPts val="0"/>
              </a:spcBef>
              <a:spcAft>
                <a:spcPts val="0"/>
              </a:spcAft>
              <a:buSzPts val="1800"/>
              <a:buChar char="-"/>
            </a:pPr>
            <a:r>
              <a:rPr lang="en"/>
              <a:t>Hard to maintain</a:t>
            </a:r>
            <a:endParaRPr/>
          </a:p>
          <a:p>
            <a:pPr indent="-342900" lvl="0" marL="457200" rtl="0" algn="l">
              <a:spcBef>
                <a:spcPts val="0"/>
              </a:spcBef>
              <a:spcAft>
                <a:spcPts val="0"/>
              </a:spcAft>
              <a:buSzPts val="1800"/>
              <a:buChar char="-"/>
            </a:pPr>
            <a:r>
              <a:rPr lang="en"/>
              <a:t>Ruby not type safe (getting their with Ruby 3 and/or Sorbet)</a:t>
            </a:r>
            <a:endParaRPr/>
          </a:p>
        </p:txBody>
      </p:sp>
      <p:pic>
        <p:nvPicPr>
          <p:cNvPr id="96" name="Google Shape;96;p17"/>
          <p:cNvPicPr preferRelativeResize="0"/>
          <p:nvPr/>
        </p:nvPicPr>
        <p:blipFill>
          <a:blip r:embed="rId3">
            <a:alphaModFix/>
          </a:blip>
          <a:stretch>
            <a:fillRect/>
          </a:stretch>
        </p:blipFill>
        <p:spPr>
          <a:xfrm>
            <a:off x="6863350" y="445025"/>
            <a:ext cx="1968950" cy="196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Time</a:t>
            </a:r>
            <a:endParaRPr/>
          </a:p>
        </p:txBody>
      </p:sp>
      <p:sp>
        <p:nvSpPr>
          <p:cNvPr id="102" name="Google Shape;102;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Rails</a:t>
            </a:r>
            <a:br>
              <a:rPr lang="en"/>
            </a:br>
            <a:r>
              <a:rPr lang="en" sz="1300" u="sng">
                <a:solidFill>
                  <a:schemeClr val="hlink"/>
                </a:solidFill>
                <a:hlinkClick r:id="rId3"/>
              </a:rPr>
              <a:t>https://guides.rubyonrails.org/getting_started.html</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a:p>
        </p:txBody>
      </p:sp>
      <p:pic>
        <p:nvPicPr>
          <p:cNvPr id="103" name="Google Shape;103;p18"/>
          <p:cNvPicPr preferRelativeResize="0"/>
          <p:nvPr/>
        </p:nvPicPr>
        <p:blipFill>
          <a:blip r:embed="rId4">
            <a:alphaModFix/>
          </a:blip>
          <a:stretch>
            <a:fillRect/>
          </a:stretch>
        </p:blipFill>
        <p:spPr>
          <a:xfrm>
            <a:off x="4773783" y="1266325"/>
            <a:ext cx="3988475" cy="298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109" name="Google Shape;109;p19"/>
          <p:cNvSpPr txBox="1"/>
          <p:nvPr>
            <p:ph idx="1" type="body"/>
          </p:nvPr>
        </p:nvSpPr>
        <p:spPr>
          <a:xfrm>
            <a:off x="311700" y="1266325"/>
            <a:ext cx="4791900" cy="3302700"/>
          </a:xfrm>
          <a:prstGeom prst="rect">
            <a:avLst/>
          </a:prstGeom>
        </p:spPr>
        <p:txBody>
          <a:bodyPr anchorCtr="0" anchor="t" bIns="91425" lIns="91425" spcFirstLastPara="1" rIns="91425" wrap="square" tIns="91425">
            <a:noAutofit/>
          </a:bodyPr>
          <a:lstStyle/>
          <a:p>
            <a:pPr indent="0" lvl="0" marL="0" rtl="0" algn="l">
              <a:lnSpc>
                <a:spcPct val="133333"/>
              </a:lnSpc>
              <a:spcBef>
                <a:spcPts val="1500"/>
              </a:spcBef>
              <a:spcAft>
                <a:spcPts val="0"/>
              </a:spcAft>
              <a:buNone/>
            </a:pPr>
            <a:r>
              <a:t/>
            </a:r>
            <a:endParaRPr sz="1200">
              <a:solidFill>
                <a:srgbClr val="33444C"/>
              </a:solidFill>
              <a:latin typeface="Arial"/>
              <a:ea typeface="Arial"/>
              <a:cs typeface="Arial"/>
              <a:sym typeface="Arial"/>
            </a:endParaRPr>
          </a:p>
          <a:p>
            <a:pPr indent="0" lvl="0" marL="0" rtl="0" algn="l">
              <a:lnSpc>
                <a:spcPct val="133333"/>
              </a:lnSpc>
              <a:spcBef>
                <a:spcPts val="1500"/>
              </a:spcBef>
              <a:spcAft>
                <a:spcPts val="0"/>
              </a:spcAft>
              <a:buNone/>
            </a:pPr>
            <a:r>
              <a:rPr lang="en" sz="2000">
                <a:solidFill>
                  <a:srgbClr val="33444C"/>
                </a:solidFill>
                <a:highlight>
                  <a:srgbClr val="FFFFFF"/>
                </a:highlight>
                <a:latin typeface="Arial"/>
                <a:ea typeface="Arial"/>
                <a:cs typeface="Arial"/>
                <a:sym typeface="Arial"/>
              </a:rPr>
              <a:t>Rails Getting Started</a:t>
            </a:r>
            <a:br>
              <a:rPr lang="en" sz="2000">
                <a:solidFill>
                  <a:srgbClr val="33444C"/>
                </a:solidFill>
                <a:highlight>
                  <a:srgbClr val="FFFFFF"/>
                </a:highlight>
                <a:latin typeface="Arial"/>
                <a:ea typeface="Arial"/>
                <a:cs typeface="Arial"/>
                <a:sym typeface="Arial"/>
              </a:rPr>
            </a:br>
            <a:r>
              <a:rPr lang="en" sz="1200" u="sng">
                <a:solidFill>
                  <a:schemeClr val="accent5"/>
                </a:solidFill>
                <a:latin typeface="Arial"/>
                <a:ea typeface="Arial"/>
                <a:cs typeface="Arial"/>
                <a:sym typeface="Arial"/>
                <a:hlinkClick r:id="rId3">
                  <a:extLst>
                    <a:ext uri="{A12FA001-AC4F-418D-AE19-62706E023703}">
                      <ahyp:hlinkClr val="tx"/>
                    </a:ext>
                  </a:extLst>
                </a:hlinkClick>
              </a:rPr>
              <a:t>https://guides.rubyonrails.org/getting_started.html</a:t>
            </a:r>
            <a:endParaRPr sz="2000">
              <a:solidFill>
                <a:srgbClr val="33444C"/>
              </a:solidFill>
              <a:highlight>
                <a:srgbClr val="FFFFFF"/>
              </a:highlight>
              <a:latin typeface="Arial"/>
              <a:ea typeface="Arial"/>
              <a:cs typeface="Arial"/>
              <a:sym typeface="Arial"/>
            </a:endParaRPr>
          </a:p>
          <a:p>
            <a:pPr indent="0" lvl="0" marL="0" rtl="0" algn="l">
              <a:lnSpc>
                <a:spcPct val="133333"/>
              </a:lnSpc>
              <a:spcBef>
                <a:spcPts val="1500"/>
              </a:spcBef>
              <a:spcAft>
                <a:spcPts val="0"/>
              </a:spcAft>
              <a:buNone/>
            </a:pPr>
            <a:r>
              <a:rPr lang="en" sz="2000">
                <a:solidFill>
                  <a:srgbClr val="33444C"/>
                </a:solidFill>
                <a:highlight>
                  <a:schemeClr val="lt1"/>
                </a:highlight>
                <a:latin typeface="Arial"/>
                <a:ea typeface="Arial"/>
                <a:cs typeface="Arial"/>
                <a:sym typeface="Arial"/>
              </a:rPr>
              <a:t>R</a:t>
            </a:r>
            <a:r>
              <a:rPr lang="en" sz="2000">
                <a:solidFill>
                  <a:srgbClr val="33444C"/>
                </a:solidFill>
                <a:highlight>
                  <a:schemeClr val="lt1"/>
                </a:highlight>
                <a:latin typeface="Arial"/>
                <a:ea typeface="Arial"/>
                <a:cs typeface="Arial"/>
                <a:sym typeface="Arial"/>
              </a:rPr>
              <a:t>ails Template</a:t>
            </a:r>
            <a:br>
              <a:rPr lang="en" sz="1200">
                <a:solidFill>
                  <a:srgbClr val="33444C"/>
                </a:solidFill>
                <a:latin typeface="Arial"/>
                <a:ea typeface="Arial"/>
                <a:cs typeface="Arial"/>
                <a:sym typeface="Arial"/>
              </a:rPr>
            </a:br>
            <a:r>
              <a:rPr lang="en" sz="1200" u="sng">
                <a:solidFill>
                  <a:schemeClr val="accent5"/>
                </a:solidFill>
                <a:latin typeface="Arial"/>
                <a:ea typeface="Arial"/>
                <a:cs typeface="Arial"/>
                <a:sym typeface="Arial"/>
                <a:hlinkClick r:id="rId4">
                  <a:extLst>
                    <a:ext uri="{A12FA001-AC4F-418D-AE19-62706E023703}">
                      <ahyp:hlinkClr val="tx"/>
                    </a:ext>
                  </a:extLst>
                </a:hlinkClick>
              </a:rPr>
              <a:t>https://github.com/saturdaymp-examples/rails-template</a:t>
            </a:r>
            <a:endParaRPr sz="1200">
              <a:solidFill>
                <a:srgbClr val="33444C"/>
              </a:solidFill>
              <a:latin typeface="Arial"/>
              <a:ea typeface="Arial"/>
              <a:cs typeface="Arial"/>
              <a:sym typeface="Arial"/>
            </a:endParaRPr>
          </a:p>
          <a:p>
            <a:pPr indent="0" lvl="0" marL="0" rtl="0" algn="l">
              <a:lnSpc>
                <a:spcPct val="133333"/>
              </a:lnSpc>
              <a:spcBef>
                <a:spcPts val="1500"/>
              </a:spcBef>
              <a:spcAft>
                <a:spcPts val="800"/>
              </a:spcAft>
              <a:buNone/>
            </a:pPr>
            <a:r>
              <a:rPr lang="en" sz="2000">
                <a:solidFill>
                  <a:srgbClr val="33444C"/>
                </a:solidFill>
                <a:highlight>
                  <a:schemeClr val="lt1"/>
                </a:highlight>
                <a:latin typeface="Arial"/>
                <a:ea typeface="Arial"/>
                <a:cs typeface="Arial"/>
                <a:sym typeface="Arial"/>
              </a:rPr>
              <a:t>Presentation</a:t>
            </a:r>
            <a:br>
              <a:rPr lang="en" sz="2700">
                <a:solidFill>
                  <a:srgbClr val="33444C"/>
                </a:solidFill>
                <a:highlight>
                  <a:schemeClr val="lt1"/>
                </a:highlight>
                <a:latin typeface="Arial"/>
                <a:ea typeface="Arial"/>
                <a:cs typeface="Arial"/>
                <a:sym typeface="Arial"/>
              </a:rPr>
            </a:br>
            <a:r>
              <a:rPr lang="en" sz="1200" u="sng">
                <a:solidFill>
                  <a:schemeClr val="accent5"/>
                </a:solidFill>
                <a:latin typeface="Arial"/>
                <a:ea typeface="Arial"/>
                <a:cs typeface="Arial"/>
                <a:sym typeface="Arial"/>
                <a:hlinkClick r:id="rId5">
                  <a:extLst>
                    <a:ext uri="{A12FA001-AC4F-418D-AE19-62706E023703}">
                      <ahyp:hlinkClr val="tx"/>
                    </a:ext>
                  </a:extLst>
                </a:hlinkClick>
              </a:rPr>
              <a:t>https://github.com/saturdaymp-examples/introduction-to-rails</a:t>
            </a:r>
            <a:endParaRPr/>
          </a:p>
        </p:txBody>
      </p:sp>
      <p:sp>
        <p:nvSpPr>
          <p:cNvPr id="110" name="Google Shape;110;p19"/>
          <p:cNvSpPr txBox="1"/>
          <p:nvPr/>
        </p:nvSpPr>
        <p:spPr>
          <a:xfrm>
            <a:off x="4973675" y="1642150"/>
            <a:ext cx="3969300" cy="30687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1500"/>
              </a:spcBef>
              <a:spcAft>
                <a:spcPts val="0"/>
              </a:spcAft>
              <a:buNone/>
            </a:pPr>
            <a:r>
              <a:rPr lang="en" sz="2700">
                <a:solidFill>
                  <a:srgbClr val="33444C"/>
                </a:solidFill>
                <a:highlight>
                  <a:schemeClr val="lt1"/>
                </a:highlight>
              </a:rPr>
              <a:t>Contact</a:t>
            </a:r>
            <a:br>
              <a:rPr lang="en" sz="2700">
                <a:solidFill>
                  <a:srgbClr val="33444C"/>
                </a:solidFill>
                <a:highlight>
                  <a:schemeClr val="lt1"/>
                </a:highlight>
              </a:rPr>
            </a:br>
            <a:r>
              <a:rPr lang="en" sz="1200" u="sng">
                <a:solidFill>
                  <a:schemeClr val="accent5"/>
                </a:solidFill>
                <a:latin typeface="Open Sans"/>
                <a:ea typeface="Open Sans"/>
                <a:cs typeface="Open Sans"/>
                <a:sym typeface="Open Sans"/>
                <a:hlinkClick r:id="rId6">
                  <a:extLst>
                    <a:ext uri="{A12FA001-AC4F-418D-AE19-62706E023703}">
                      <ahyp:hlinkClr val="tx"/>
                    </a:ext>
                  </a:extLst>
                </a:hlinkClick>
              </a:rPr>
              <a:t>chris.cumming@satudaymp.com</a:t>
            </a:r>
            <a:r>
              <a:rPr lang="en" sz="1200">
                <a:solidFill>
                  <a:schemeClr val="dk2"/>
                </a:solidFill>
                <a:latin typeface="Open Sans"/>
                <a:ea typeface="Open Sans"/>
                <a:cs typeface="Open Sans"/>
                <a:sym typeface="Open Sans"/>
              </a:rPr>
              <a:t>     	</a:t>
            </a:r>
            <a:r>
              <a:rPr lang="en" sz="1200">
                <a:solidFill>
                  <a:schemeClr val="accent5"/>
                </a:solidFill>
              </a:rPr>
              <a:t>		</a:t>
            </a:r>
            <a:br>
              <a:rPr lang="en" sz="1200">
                <a:solidFill>
                  <a:schemeClr val="dk2"/>
                </a:solidFill>
                <a:latin typeface="Open Sans"/>
                <a:ea typeface="Open Sans"/>
                <a:cs typeface="Open Sans"/>
                <a:sym typeface="Open Sans"/>
              </a:rPr>
            </a:br>
            <a:r>
              <a:rPr lang="en" sz="1200">
                <a:solidFill>
                  <a:schemeClr val="accent5"/>
                </a:solidFill>
              </a:rPr>
              <a:t>@saturdaymp</a:t>
            </a:r>
            <a:br>
              <a:rPr lang="en" sz="1200">
                <a:solidFill>
                  <a:schemeClr val="accent5"/>
                </a:solidFill>
              </a:rPr>
            </a:br>
            <a:r>
              <a:rPr lang="en" sz="1200">
                <a:solidFill>
                  <a:schemeClr val="accent5"/>
                </a:solidFill>
              </a:rPr>
              <a:t>Chris C on Dev Edmonton Slack</a:t>
            </a:r>
            <a:r>
              <a:rPr lang="en" sz="1200">
                <a:solidFill>
                  <a:schemeClr val="accent5"/>
                </a:solidFill>
              </a:rPr>
              <a:t>				</a:t>
            </a:r>
            <a:br>
              <a:rPr lang="en" sz="1200">
                <a:solidFill>
                  <a:schemeClr val="accent5"/>
                </a:solidFill>
              </a:rPr>
            </a:br>
            <a:endParaRPr sz="1200">
              <a:solidFill>
                <a:schemeClr val="accent5"/>
              </a:solidFill>
            </a:endParaRPr>
          </a:p>
          <a:p>
            <a:pPr indent="0" lvl="0" marL="0" rtl="0" algn="l">
              <a:lnSpc>
                <a:spcPct val="133333"/>
              </a:lnSpc>
              <a:spcBef>
                <a:spcPts val="1500"/>
              </a:spcBef>
              <a:spcAft>
                <a:spcPts val="800"/>
              </a:spcAft>
              <a:buNone/>
            </a:pPr>
            <a:r>
              <a:t/>
            </a:r>
            <a:endParaRPr sz="1200">
              <a:solidFill>
                <a:schemeClr val="accent5"/>
              </a:solidFill>
            </a:endParaRPr>
          </a:p>
        </p:txBody>
      </p:sp>
      <p:pic>
        <p:nvPicPr>
          <p:cNvPr id="111" name="Google Shape;111;p19"/>
          <p:cNvPicPr preferRelativeResize="0"/>
          <p:nvPr/>
        </p:nvPicPr>
        <p:blipFill>
          <a:blip r:embed="rId7">
            <a:alphaModFix/>
          </a:blip>
          <a:stretch>
            <a:fillRect/>
          </a:stretch>
        </p:blipFill>
        <p:spPr>
          <a:xfrm>
            <a:off x="5820913" y="384700"/>
            <a:ext cx="2700125" cy="828050"/>
          </a:xfrm>
          <a:prstGeom prst="rect">
            <a:avLst/>
          </a:prstGeom>
          <a:noFill/>
          <a:ln>
            <a:noFill/>
          </a:ln>
        </p:spPr>
      </p:pic>
      <p:pic>
        <p:nvPicPr>
          <p:cNvPr id="112" name="Google Shape;112;p19"/>
          <p:cNvPicPr preferRelativeResize="0"/>
          <p:nvPr/>
        </p:nvPicPr>
        <p:blipFill>
          <a:blip r:embed="rId8">
            <a:alphaModFix/>
          </a:blip>
          <a:stretch>
            <a:fillRect/>
          </a:stretch>
        </p:blipFill>
        <p:spPr>
          <a:xfrm>
            <a:off x="8045800" y="2493425"/>
            <a:ext cx="528800" cy="5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