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Dependency_inversion_principle" TargetMode="External"/><Relationship Id="rId11" Type="http://schemas.openxmlformats.org/officeDocument/2006/relationships/hyperlink" Target="https://en.wikipedia.org/wiki/Liskov_substitution_principle" TargetMode="External"/><Relationship Id="rId22" Type="http://schemas.openxmlformats.org/officeDocument/2006/relationships/hyperlink" Target="https://en.wikipedia.org/wiki/SOLID#cite_note-martin-design-principles-4" TargetMode="External"/><Relationship Id="rId10" Type="http://schemas.openxmlformats.org/officeDocument/2006/relationships/hyperlink" Target="https://en.wikipedia.org/wiki/Liskov_substitution_principle" TargetMode="External"/><Relationship Id="rId21" Type="http://schemas.openxmlformats.org/officeDocument/2006/relationships/hyperlink" Target="https://en.wikipedia.org/wiki/SOLID#cite_note-10" TargetMode="External"/><Relationship Id="rId13" Type="http://schemas.openxmlformats.org/officeDocument/2006/relationships/hyperlink" Target="https://en.wikipedia.org/wiki/Design_by_contract" TargetMode="External"/><Relationship Id="rId12" Type="http://schemas.openxmlformats.org/officeDocument/2006/relationships/hyperlink" Target="https://en.wikipedia.org/wiki/SOLID#cite_note-:0-8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ingle-responsibility_principle" TargetMode="External"/><Relationship Id="rId3" Type="http://schemas.openxmlformats.org/officeDocument/2006/relationships/hyperlink" Target="https://en.wikipedia.org/wiki/Single-responsibility_principle" TargetMode="External"/><Relationship Id="rId4" Type="http://schemas.openxmlformats.org/officeDocument/2006/relationships/hyperlink" Target="https://en.wikipedia.org/wiki/Class_(computer_programming)" TargetMode="External"/><Relationship Id="rId9" Type="http://schemas.openxmlformats.org/officeDocument/2006/relationships/hyperlink" Target="https://en.wikipedia.org/wiki/SOLID#cite_note-7" TargetMode="External"/><Relationship Id="rId15" Type="http://schemas.openxmlformats.org/officeDocument/2006/relationships/hyperlink" Target="https://en.wikipedia.org/wiki/Interface_segregation_principle" TargetMode="External"/><Relationship Id="rId14" Type="http://schemas.openxmlformats.org/officeDocument/2006/relationships/hyperlink" Target="https://en.wikipedia.org/wiki/SOLID#cite_note-:0-8" TargetMode="External"/><Relationship Id="rId17" Type="http://schemas.openxmlformats.org/officeDocument/2006/relationships/hyperlink" Target="https://en.wikipedia.org/wiki/SOLID#cite_note-9" TargetMode="External"/><Relationship Id="rId16" Type="http://schemas.openxmlformats.org/officeDocument/2006/relationships/hyperlink" Target="https://en.wikipedia.org/wiki/Interface_segregation_principle" TargetMode="External"/><Relationship Id="rId5" Type="http://schemas.openxmlformats.org/officeDocument/2006/relationships/hyperlink" Target="https://en.wikipedia.org/wiki/SOLID#cite_note-5" TargetMode="External"/><Relationship Id="rId19" Type="http://schemas.openxmlformats.org/officeDocument/2006/relationships/hyperlink" Target="https://en.wikipedia.org/wiki/Dependency_inversion_principle" TargetMode="External"/><Relationship Id="rId6" Type="http://schemas.openxmlformats.org/officeDocument/2006/relationships/hyperlink" Target="https://en.wikipedia.org/wiki/SOLID#cite_note-cleancode-6" TargetMode="External"/><Relationship Id="rId18" Type="http://schemas.openxmlformats.org/officeDocument/2006/relationships/hyperlink" Target="https://en.wikipedia.org/wiki/SOLID#cite_note-martin-design-principles-4" TargetMode="External"/><Relationship Id="rId7" Type="http://schemas.openxmlformats.org/officeDocument/2006/relationships/hyperlink" Target="https://en.wikipedia.org/wiki/Open%E2%80%93closed_principle" TargetMode="External"/><Relationship Id="rId8" Type="http://schemas.openxmlformats.org/officeDocument/2006/relationships/hyperlink" Target="https://en.wikipedia.org/wiki/Open%E2%80%93closed_principl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talk.  Make sure everyone can see the slides and hear me.  Allow a couple minutes for late-comers.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1344322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1344322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743424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743424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0fedf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0fedf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1245b1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1245b1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7586390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7586390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3d985d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3d985d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consultant.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74342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74342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Couldn’t access the IEEE </a:t>
            </a:r>
            <a:r>
              <a:rPr lang="en">
                <a:solidFill>
                  <a:schemeClr val="dk1"/>
                </a:solidFill>
              </a:rPr>
              <a:t>glossary</a:t>
            </a:r>
            <a:r>
              <a:rPr lang="en">
                <a:solidFill>
                  <a:schemeClr val="dk1"/>
                </a:solidFill>
              </a:rPr>
              <a:t> but found it posted in multiple locations on the web.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1245b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1245b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bcbc0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bcbc0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Well written and architected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Coding style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Modular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Good test coverage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Automated tests (unit, integration, system, etc)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Not 100% but high and covers critical paths.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Guard Rails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Strong typing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Linters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Type checkers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Errors found ASAP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Finding potential issues in development is better </a:t>
            </a:r>
            <a:r>
              <a:rPr lang="en">
                <a:solidFill>
                  <a:schemeClr val="dk1"/>
                </a:solidFill>
              </a:rPr>
              <a:t>than</a:t>
            </a:r>
            <a:r>
              <a:rPr lang="en">
                <a:solidFill>
                  <a:schemeClr val="dk1"/>
                </a:solidFill>
              </a:rPr>
              <a:t> CI, better then staging, and </a:t>
            </a:r>
            <a:r>
              <a:rPr lang="en">
                <a:solidFill>
                  <a:schemeClr val="dk1"/>
                </a:solidFill>
              </a:rPr>
              <a:t>better</a:t>
            </a:r>
            <a:r>
              <a:rPr lang="en">
                <a:solidFill>
                  <a:schemeClr val="dk1"/>
                </a:solidFill>
              </a:rPr>
              <a:t> then </a:t>
            </a:r>
            <a:r>
              <a:rPr lang="en">
                <a:solidFill>
                  <a:schemeClr val="dk1"/>
                </a:solidFill>
              </a:rPr>
              <a:t>production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Explicit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Clear what is happening and why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No magic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Explicit links and references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743424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743424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Rails is pretty good at directing you to well written and architected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logic from models to services, or other </a:t>
            </a:r>
            <a:r>
              <a:rPr lang="en"/>
              <a:t>appropriate</a:t>
            </a:r>
            <a:r>
              <a:rPr lang="en"/>
              <a:t> classes.  Have classes that deal with multiple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are done in controller, complicated logic in helper or other </a:t>
            </a:r>
            <a:r>
              <a:rPr lang="en"/>
              <a:t>appropriate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</a:t>
            </a:r>
            <a:endParaRPr/>
          </a:p>
          <a:p>
            <a:pPr indent="-29527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ingle-responsibility principle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: "There should never be more than one reason for a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to change."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other words, every class should have only one responsibility.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pen–closed principle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: "Software entities ... should be open for extension, but closed for modification."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[7]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iskov substitution principle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: "Functions that use pointers or references to base classes must be able to use objects of derived classes without knowing it."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[8]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See also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by contract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[8]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nterface segregation principle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: "Clients should not be forced to depend upon interfaces that they do not use."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[9]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ependency inversion principle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: "Depend upon abstractions, [not] concretions."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344322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344322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Rails comes </a:t>
            </a:r>
            <a:r>
              <a:rPr lang="en"/>
              <a:t>with</a:t>
            </a:r>
            <a:r>
              <a:rPr lang="en"/>
              <a:t> MiniTest and it’s easy to add RSpec.  Also easy to add other testing helps such as FactoryBot, Faker,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all parts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VCR to mock out 3rd party API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 as a user clicking on stuff.  RSpec or Cucumber.  Unit tests should be fast, system tests can be slow.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1344322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1344322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344322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1344322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hepugautomatic.com/2020/11/systematically-removing-code/" TargetMode="External"/><Relationship Id="rId4" Type="http://schemas.openxmlformats.org/officeDocument/2006/relationships/hyperlink" Target="https://www.hexdevs.com/posts/how-to-remove-dead-code-rub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chris.cumming@satudaymp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optal.com/ruby-on-rails/top-10-mistakes-that-rails-programmers-make" TargetMode="External"/><Relationship Id="rId4" Type="http://schemas.openxmlformats.org/officeDocument/2006/relationships/hyperlink" Target="https://github.com/simplecov-ruby/simplecov" TargetMode="External"/><Relationship Id="rId5" Type="http://schemas.openxmlformats.org/officeDocument/2006/relationships/hyperlink" Target="https://rspec.info/" TargetMode="External"/><Relationship Id="rId6" Type="http://schemas.openxmlformats.org/officeDocument/2006/relationships/hyperlink" Target="https://sorbet.org/" TargetMode="External"/><Relationship Id="rId7" Type="http://schemas.openxmlformats.org/officeDocument/2006/relationships/hyperlink" Target="https://www.jetbrains.com/ruby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hepugautomatic.com/2020/11/systematically-removing-code/" TargetMode="External"/><Relationship Id="rId4" Type="http://schemas.openxmlformats.org/officeDocument/2006/relationships/hyperlink" Target="https://www.hexdevs.com/posts/how-to-remove-dead-code-ruby/" TargetMode="External"/><Relationship Id="rId5" Type="http://schemas.openxmlformats.org/officeDocument/2006/relationships/hyperlink" Target="https://github.com/testdouble/standard" TargetMode="Externa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turdaymp.com" TargetMode="External"/><Relationship Id="rId4" Type="http://schemas.openxmlformats.org/officeDocument/2006/relationships/hyperlink" Target="mailto:chris.cumming@satudaymp.com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://weeklydevchat.com/" TargetMode="External"/><Relationship Id="rId6" Type="http://schemas.openxmlformats.org/officeDocument/2006/relationships/hyperlink" Target="https://www.legacycode.rocks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mc/articles/PMC3610582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Maintainable Rails Applications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Cumming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Ruby on Rails is not great at being explicit.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Sorbet, or other type checker.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Avoid metaprogramming (defining methods on the fly) and duck </a:t>
            </a: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typing</a:t>
            </a: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Systematically remove code.</a:t>
            </a:r>
            <a:b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https://thepugautomatic.com/2020/11/systematically-removing-code/</a:t>
            </a:r>
            <a:endParaRPr sz="1600"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tools to find dead code.</a:t>
            </a:r>
            <a:br>
              <a:rPr lang="en" sz="1600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https://www.hexdevs.com/posts/how-to-remove-dead-code-ruby/</a:t>
            </a:r>
            <a:endParaRPr sz="1600"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Comments.</a:t>
            </a:r>
            <a:endParaRPr sz="1600"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Confident Making </a:t>
            </a:r>
            <a:r>
              <a:rPr lang="en"/>
              <a:t>Changes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feel comfortable making the change?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take time to build up your confidence.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never catch all issues.  Add additional checks for bugs that slip through the cracks.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43625" y="1314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Slacks</a:t>
            </a:r>
            <a:br>
              <a:rPr lang="en"/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 (https://devedmonton.com/)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 (https://www.legacycode.rocks/)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 (https://www.yegsec.ca/)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450" y="1644288"/>
            <a:ext cx="34161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292" y="3079850"/>
            <a:ext cx="1170557" cy="1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8588" y="3079838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25" y="3674900"/>
            <a:ext cx="2857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Resources/References - 1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Buggy Code: 10 Common Rails Programming Mistakes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https://www.toptal.com/ruby-on-rails/top-10-mistakes-that-rails-programmers-make</a:t>
            </a:r>
            <a:br>
              <a:rPr lang="en" sz="1200"/>
            </a:br>
            <a:br>
              <a:rPr lang="en" sz="1200"/>
            </a:br>
            <a:r>
              <a:rPr lang="en" sz="1200"/>
              <a:t>SimpleCov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https://github.com/simplecov-ruby/simplecov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RSpec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https://rspec.info/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Sorbet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6"/>
              </a:rPr>
              <a:t>https://sorbet.org/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RubyMine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7"/>
              </a:rPr>
              <a:t>https://www.jetbrains.com/ruby/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Resources/References </a:t>
            </a:r>
            <a:r>
              <a:rPr lang="en"/>
              <a:t>- 2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Systematically remove code.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https://thepugautomatic.com/2020/11/systematically-removing-code/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 tools to find dead code.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https://www.hexdevs.com/posts/how-to-remove-dead-code-ruby/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Standard: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https://github.com/testdouble/standard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(i.e. Shameless Self Promotion)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Consultant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https://saturdaymp.com</a:t>
            </a:r>
            <a:r>
              <a:rPr lang="en" sz="1200"/>
              <a:t>		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/>
            </a:br>
            <a:br>
              <a:rPr lang="en" sz="1200"/>
            </a:br>
            <a:r>
              <a:rPr lang="en"/>
              <a:t>Virtual Chat Host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http://weeklydevchat.com/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https://www.legacycode.rocks/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Slacks</a:t>
            </a:r>
            <a:br>
              <a:rPr lang="en"/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 (https://devedmonton.com/)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 (https://www.legacycode.rocks/)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 (https://www.yegsec.ca/)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2450" y="1379037"/>
            <a:ext cx="34161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1317" y="1379050"/>
            <a:ext cx="1170557" cy="1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5375" y="2958650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6075" y="2958650"/>
            <a:ext cx="2857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Maintainable Software?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566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"The ease with which a software system or component can be modified to correct faults, improve performance or other attributes, or adapt to a changed environment."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IEEE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“Would you be willing to be paid by the release but have your payment reduced for every issue found?”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Chris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49" y="846325"/>
            <a:ext cx="2885102" cy="3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Write Maintainable Applications?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live for a long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Written once, read, changed and refactored multiple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Cost of maintenance is increasing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https://www.ncbi.nlm.nih.gov/pmc/articles/PMC3610582/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00" y="1223600"/>
            <a:ext cx="6424476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450" y="2268450"/>
            <a:ext cx="2279775" cy="9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76900" y="3082325"/>
            <a:ext cx="85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is the right thing to do (or be a professional)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 of Easy to Maintain Application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written and </a:t>
            </a:r>
            <a:r>
              <a:rPr lang="en"/>
              <a:t>architected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test coverage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</a:t>
            </a:r>
            <a:r>
              <a:rPr lang="en"/>
              <a:t>guardrails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are found early and are hard to ignore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Feel confident making changes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Written and Architected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Rails has well defined file locations and naming scheme, follow them.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Rails has well known </a:t>
            </a: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idioms, use them.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Keep MVC logic in the correct location.</a:t>
            </a:r>
            <a:endParaRPr>
              <a:solidFill>
                <a:srgbClr val="697A8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Avoid fat controllers and models.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Don’t be afraid to put logic in non-controller/model classes.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Don’t do queries or complicated logic in views.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Test Coverage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write and run tests in Rails, no excuse not too.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Monitor test coverage </a:t>
            </a:r>
            <a:r>
              <a:rPr lang="en">
                <a:solidFill>
                  <a:srgbClr val="697A8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(e.g. SimpleCov)</a:t>
            </a: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percentage in CI and fail build if it goes down.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Don’t be afraid to test views, partials, routes, etc.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use Mocks as a last resort.  VCR can mock 3rd party API calls.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 both unit and system tests.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Guardrails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Ruby and Rails does not have many guardrails, you need to add them.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 linter like Standard or RuboCop.  Fail build if linter finds an issue.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 type checker like Sorbet.  Fail build type checker finds an issue.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IDE code inspections.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 reviews.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are Found Early and are Hard to Ignore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linter, type checker, tests, etc before committing code.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 diff your changes before committing.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 should run linter, type checker, tests, test coverage, etc.  Should notify developer if a check fails.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97A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Don’t do PR reviews until all checks pass.</a:t>
            </a:r>
            <a:endParaRPr>
              <a:solidFill>
                <a:srgbClr val="697A8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