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Maven Pro"/>
      <p:regular r:id="rId53"/>
      <p:bold r:id="rId54"/>
    </p:embeddedFont>
    <p:embeddedFont>
      <p:font typeface="Roboto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6.xml"/><Relationship Id="rId55" Type="http://schemas.openxmlformats.org/officeDocument/2006/relationships/font" Target="fonts/RobotoLight-regular.fntdata"/><Relationship Id="rId10" Type="http://schemas.openxmlformats.org/officeDocument/2006/relationships/slide" Target="slides/slide5.xml"/><Relationship Id="rId54" Type="http://schemas.openxmlformats.org/officeDocument/2006/relationships/font" Target="fonts/MavenPro-bold.fntdata"/><Relationship Id="rId13" Type="http://schemas.openxmlformats.org/officeDocument/2006/relationships/slide" Target="slides/slide8.xml"/><Relationship Id="rId57" Type="http://schemas.openxmlformats.org/officeDocument/2006/relationships/font" Target="fonts/RobotoLight-italic.fntdata"/><Relationship Id="rId12" Type="http://schemas.openxmlformats.org/officeDocument/2006/relationships/slide" Target="slides/slide7.xml"/><Relationship Id="rId56" Type="http://schemas.openxmlformats.org/officeDocument/2006/relationships/font" Target="fonts/RobotoLight-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925635d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925635d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925635d3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925635d3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49827926b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49827926b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47fbcc896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47fbcc896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4923310b42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4923310b42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7fbcc896f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7fbcc896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923310b4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4923310b4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7fbcc896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47fbcc896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892c4d86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892c4d86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925635d30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4925635d30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961b92f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961b92f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925635d30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4925635d30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80f3447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480f3447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4961b92f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4961b92f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961b92f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4961b92f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923310b4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923310b4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923310b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923310b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925635d30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4925635d30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4923310b4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4923310b4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4961b92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4961b92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47fbcc896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47fbcc896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7fbcc89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7fbcc89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923310b4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4923310b4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4923310b4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4923310b4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7fbcc896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7fbcc896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47fbcc896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47fbcc896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923310b4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4923310b4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4923310b4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4923310b4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923310b4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4923310b4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47fbcc896f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47fbcc896f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47fbcc896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47fbcc896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553100df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2553100df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7fbcc896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7fbcc896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8363324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8363324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8363324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8363324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7fbcc896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7fbcc896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7fbcc896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7fbcc896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925635d3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925635d3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imsparsh/audio-speech-sentiment?resource=download" TargetMode="Externa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ceur-ws.org/Vol-2328/3_2_paper_17.pdf" TargetMode="External"/><Relationship Id="rId4" Type="http://schemas.openxmlformats.org/officeDocument/2006/relationships/hyperlink" Target="https://ceur-ws.org/Vol-2328/3_2_paper_17.pdf" TargetMode="External"/><Relationship Id="rId5" Type="http://schemas.openxmlformats.org/officeDocument/2006/relationships/hyperlink" Target="https://ceur-ws.org/Vol-2328/3_2_paper_17.pdf" TargetMode="External"/><Relationship Id="rId6" Type="http://schemas.openxmlformats.org/officeDocument/2006/relationships/hyperlink" Target="https://ceur-ws.org/Vol-2328/3_2_paper_17.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thepythoncode.com/article/gender-recognition-by-voice-using-tensorflow-in-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Audio Sentiment Analysis</a:t>
            </a:r>
            <a:endParaRPr/>
          </a:p>
        </p:txBody>
      </p:sp>
      <p:sp>
        <p:nvSpPr>
          <p:cNvPr id="278" name="Google Shape;278;p13"/>
          <p:cNvSpPr txBox="1"/>
          <p:nvPr>
            <p:ph idx="1" type="subTitle"/>
          </p:nvPr>
        </p:nvSpPr>
        <p:spPr>
          <a:xfrm>
            <a:off x="5618725" y="2916300"/>
            <a:ext cx="1704000" cy="222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200"/>
              <a:t>Group 3</a:t>
            </a:r>
            <a:endParaRPr b="1" sz="1200"/>
          </a:p>
          <a:p>
            <a:pPr indent="-228600" lvl="0" marL="457200" rtl="0" algn="l">
              <a:lnSpc>
                <a:spcPct val="115000"/>
              </a:lnSpc>
              <a:spcBef>
                <a:spcPts val="1200"/>
              </a:spcBef>
              <a:spcAft>
                <a:spcPts val="0"/>
              </a:spcAft>
              <a:buNone/>
            </a:pPr>
            <a:r>
              <a:rPr lang="en" sz="1200">
                <a:latin typeface="Arial"/>
                <a:ea typeface="Arial"/>
                <a:cs typeface="Arial"/>
                <a:sym typeface="Arial"/>
              </a:rPr>
              <a:t>Feven Kiflai</a:t>
            </a:r>
            <a:endParaRPr sz="1200">
              <a:latin typeface="Arial"/>
              <a:ea typeface="Arial"/>
              <a:cs typeface="Arial"/>
              <a:sym typeface="Arial"/>
            </a:endParaRPr>
          </a:p>
          <a:p>
            <a:pPr indent="-228600" lvl="0" marL="457200" rtl="0" algn="l">
              <a:lnSpc>
                <a:spcPct val="115000"/>
              </a:lnSpc>
              <a:spcBef>
                <a:spcPts val="1200"/>
              </a:spcBef>
              <a:spcAft>
                <a:spcPts val="0"/>
              </a:spcAft>
              <a:buNone/>
            </a:pPr>
            <a:r>
              <a:rPr lang="en" sz="1200">
                <a:latin typeface="Arial"/>
                <a:ea typeface="Arial"/>
                <a:cs typeface="Arial"/>
                <a:sym typeface="Arial"/>
              </a:rPr>
              <a:t>Sindhu Kumari</a:t>
            </a:r>
            <a:endParaRPr sz="1200">
              <a:latin typeface="Arial"/>
              <a:ea typeface="Arial"/>
              <a:cs typeface="Arial"/>
              <a:sym typeface="Arial"/>
            </a:endParaRPr>
          </a:p>
          <a:p>
            <a:pPr indent="-228600" lvl="0" marL="457200" rtl="0" algn="l">
              <a:lnSpc>
                <a:spcPct val="115000"/>
              </a:lnSpc>
              <a:spcBef>
                <a:spcPts val="1200"/>
              </a:spcBef>
              <a:spcAft>
                <a:spcPts val="0"/>
              </a:spcAft>
              <a:buNone/>
            </a:pPr>
            <a:r>
              <a:rPr lang="en" sz="1200">
                <a:latin typeface="Arial"/>
                <a:ea typeface="Arial"/>
                <a:cs typeface="Arial"/>
                <a:sym typeface="Arial"/>
              </a:rPr>
              <a:t>Qijun Zheng</a:t>
            </a:r>
            <a:endParaRPr sz="1200">
              <a:latin typeface="Arial"/>
              <a:ea typeface="Arial"/>
              <a:cs typeface="Arial"/>
              <a:sym typeface="Arial"/>
            </a:endParaRPr>
          </a:p>
          <a:p>
            <a:pPr indent="-228600" lvl="0" marL="457200" rtl="0" algn="l">
              <a:lnSpc>
                <a:spcPct val="115000"/>
              </a:lnSpc>
              <a:spcBef>
                <a:spcPts val="1200"/>
              </a:spcBef>
              <a:spcAft>
                <a:spcPts val="0"/>
              </a:spcAft>
              <a:buNone/>
            </a:pPr>
            <a:r>
              <a:rPr lang="en" sz="1200">
                <a:latin typeface="Arial"/>
                <a:ea typeface="Arial"/>
                <a:cs typeface="Arial"/>
                <a:sym typeface="Arial"/>
              </a:rPr>
              <a:t>Carey Nyein</a:t>
            </a:r>
            <a:endParaRPr sz="1200">
              <a:latin typeface="Arial"/>
              <a:ea typeface="Arial"/>
              <a:cs typeface="Arial"/>
              <a:sym typeface="Arial"/>
            </a:endParaRPr>
          </a:p>
          <a:p>
            <a:pPr indent="-228600" lvl="0" marL="457200" rtl="0" algn="l">
              <a:lnSpc>
                <a:spcPct val="115000"/>
              </a:lnSpc>
              <a:spcBef>
                <a:spcPts val="1200"/>
              </a:spcBef>
              <a:spcAft>
                <a:spcPts val="1200"/>
              </a:spcAft>
              <a:buNone/>
            </a:pPr>
            <a:r>
              <a:rPr lang="en" sz="1200">
                <a:latin typeface="Arial"/>
                <a:ea typeface="Arial"/>
                <a:cs typeface="Arial"/>
                <a:sym typeface="Arial"/>
              </a:rPr>
              <a:t>Htain Lin Shwe</a:t>
            </a:r>
            <a:endParaRPr sz="1200"/>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a:t>
            </a:r>
            <a:r>
              <a:rPr lang="en"/>
              <a:t>. How we solve</a:t>
            </a:r>
            <a:endParaRPr/>
          </a:p>
        </p:txBody>
      </p:sp>
      <p:sp>
        <p:nvSpPr>
          <p:cNvPr id="340" name="Google Shape;340;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157425"/>
            <a:ext cx="7030500" cy="64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steps of machine learning</a:t>
            </a:r>
            <a:r>
              <a:rPr lang="en"/>
              <a:t> </a:t>
            </a:r>
            <a:endParaRPr/>
          </a:p>
        </p:txBody>
      </p:sp>
      <p:sp>
        <p:nvSpPr>
          <p:cNvPr id="346" name="Google Shape;346;p23"/>
          <p:cNvSpPr txBox="1"/>
          <p:nvPr>
            <p:ph idx="1" type="body"/>
          </p:nvPr>
        </p:nvSpPr>
        <p:spPr>
          <a:xfrm>
            <a:off x="1303792" y="873710"/>
            <a:ext cx="7030500" cy="412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846">
                <a:solidFill>
                  <a:srgbClr val="000000"/>
                </a:solidFill>
                <a:latin typeface="Roboto"/>
                <a:ea typeface="Roboto"/>
                <a:cs typeface="Roboto"/>
                <a:sym typeface="Roboto"/>
              </a:rPr>
              <a:t>Audio preprocessing</a:t>
            </a:r>
            <a:r>
              <a:rPr lang="en" sz="1846">
                <a:solidFill>
                  <a:srgbClr val="000000"/>
                </a:solidFill>
                <a:latin typeface="Roboto"/>
                <a:ea typeface="Roboto"/>
                <a:cs typeface="Roboto"/>
                <a:sym typeface="Roboto"/>
              </a:rPr>
              <a:t>: Prepare the audio data for analysis.</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Feature extraction</a:t>
            </a:r>
            <a:r>
              <a:rPr lang="en" sz="1846">
                <a:solidFill>
                  <a:srgbClr val="000000"/>
                </a:solidFill>
                <a:latin typeface="Roboto"/>
                <a:ea typeface="Roboto"/>
                <a:cs typeface="Roboto"/>
                <a:sym typeface="Roboto"/>
              </a:rPr>
              <a:t>: After preprocessing, we extract important characteristics from the audio. These characteristics can include things like the pitch of the sound, its tone, how loud or soft it is, the rhythm it follows, and the tempo or speed at which it is played.</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Model training</a:t>
            </a:r>
            <a:r>
              <a:rPr lang="en" sz="1846">
                <a:solidFill>
                  <a:srgbClr val="000000"/>
                </a:solidFill>
                <a:latin typeface="Roboto"/>
                <a:ea typeface="Roboto"/>
                <a:cs typeface="Roboto"/>
                <a:sym typeface="Roboto"/>
              </a:rPr>
              <a:t>: Train a model to classify the sentiment using labeled data.</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rPr b="1" lang="en" sz="1846">
                <a:solidFill>
                  <a:srgbClr val="000000"/>
                </a:solidFill>
                <a:latin typeface="Roboto"/>
                <a:ea typeface="Roboto"/>
                <a:cs typeface="Roboto"/>
                <a:sym typeface="Roboto"/>
              </a:rPr>
              <a:t>Evaluation and testing</a:t>
            </a:r>
            <a:r>
              <a:rPr lang="en" sz="1846">
                <a:solidFill>
                  <a:srgbClr val="000000"/>
                </a:solidFill>
                <a:latin typeface="Roboto"/>
                <a:ea typeface="Roboto"/>
                <a:cs typeface="Roboto"/>
                <a:sym typeface="Roboto"/>
              </a:rPr>
              <a:t>: Assess the model's performance using separate labeled data.</a:t>
            </a:r>
            <a:endParaRPr sz="1846">
              <a:solidFill>
                <a:srgbClr val="000000"/>
              </a:solidFill>
              <a:latin typeface="Roboto"/>
              <a:ea typeface="Roboto"/>
              <a:cs typeface="Roboto"/>
              <a:sym typeface="Roboto"/>
            </a:endParaRPr>
          </a:p>
        </p:txBody>
      </p:sp>
      <p:sp>
        <p:nvSpPr>
          <p:cNvPr id="347" name="Google Shape;347;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steps of the whole project</a:t>
            </a:r>
            <a:endParaRPr/>
          </a:p>
        </p:txBody>
      </p:sp>
      <p:sp>
        <p:nvSpPr>
          <p:cNvPr id="353" name="Google Shape;353;p24"/>
          <p:cNvSpPr txBox="1"/>
          <p:nvPr>
            <p:ph idx="1" type="body"/>
          </p:nvPr>
        </p:nvSpPr>
        <p:spPr>
          <a:xfrm>
            <a:off x="1303800" y="1364325"/>
            <a:ext cx="7030500" cy="2959500"/>
          </a:xfrm>
          <a:prstGeom prst="rect">
            <a:avLst/>
          </a:prstGeom>
        </p:spPr>
        <p:txBody>
          <a:bodyPr anchorCtr="0" anchor="t" bIns="91425" lIns="91425" spcFirstLastPara="1" rIns="91425" wrap="square" tIns="91425">
            <a:normAutofit fontScale="92500"/>
          </a:bodyPr>
          <a:lstStyle/>
          <a:p>
            <a:pPr indent="-331390" lvl="0" marL="457200" rtl="0" algn="l">
              <a:spcBef>
                <a:spcPts val="0"/>
              </a:spcBef>
              <a:spcAft>
                <a:spcPts val="0"/>
              </a:spcAft>
              <a:buSzPct val="100000"/>
              <a:buAutoNum type="arabicPeriod"/>
            </a:pPr>
            <a:r>
              <a:rPr lang="en" sz="1750"/>
              <a:t>Theoretical analysis</a:t>
            </a:r>
            <a:endParaRPr sz="1750"/>
          </a:p>
          <a:p>
            <a:pPr indent="-331390" lvl="0" marL="457200" rtl="0" algn="l">
              <a:spcBef>
                <a:spcPts val="0"/>
              </a:spcBef>
              <a:spcAft>
                <a:spcPts val="0"/>
              </a:spcAft>
              <a:buSzPct val="100000"/>
              <a:buAutoNum type="arabicPeriod"/>
            </a:pPr>
            <a:r>
              <a:rPr lang="en" sz="1750"/>
              <a:t>Determine the model according to the characteristics of the data,</a:t>
            </a:r>
            <a:endParaRPr sz="1750"/>
          </a:p>
          <a:p>
            <a:pPr indent="-331390" lvl="0" marL="457200" rtl="0" algn="l">
              <a:spcBef>
                <a:spcPts val="0"/>
              </a:spcBef>
              <a:spcAft>
                <a:spcPts val="0"/>
              </a:spcAft>
              <a:buSzPct val="100000"/>
              <a:buAutoNum type="arabicPeriod"/>
            </a:pPr>
            <a:r>
              <a:rPr lang="en" sz="1750"/>
              <a:t>Import data to train the model</a:t>
            </a:r>
            <a:endParaRPr sz="1750"/>
          </a:p>
          <a:p>
            <a:pPr indent="-331390" lvl="0" marL="457200" rtl="0" algn="l">
              <a:spcBef>
                <a:spcPts val="0"/>
              </a:spcBef>
              <a:spcAft>
                <a:spcPts val="0"/>
              </a:spcAft>
              <a:buSzPct val="100000"/>
              <a:buAutoNum type="arabicPeriod"/>
            </a:pPr>
            <a:r>
              <a:rPr lang="en" sz="1750"/>
              <a:t>Adjust the model according to the correct rate</a:t>
            </a:r>
            <a:endParaRPr sz="1750"/>
          </a:p>
          <a:p>
            <a:pPr indent="-331390" lvl="0" marL="457200" rtl="0" algn="l">
              <a:spcBef>
                <a:spcPts val="0"/>
              </a:spcBef>
              <a:spcAft>
                <a:spcPts val="0"/>
              </a:spcAft>
              <a:buSzPct val="100000"/>
              <a:buAutoNum type="arabicPeriod"/>
            </a:pPr>
            <a:r>
              <a:rPr lang="en" sz="1750"/>
              <a:t>Build a data visualization project, import data through the traditional web structure, and the server analyzes the data according to the model, and displays the data on the mobile phone</a:t>
            </a:r>
            <a:endParaRPr sz="1750"/>
          </a:p>
          <a:p>
            <a:pPr indent="-331390" lvl="0" marL="457200" rtl="0" algn="l">
              <a:spcBef>
                <a:spcPts val="0"/>
              </a:spcBef>
              <a:spcAft>
                <a:spcPts val="0"/>
              </a:spcAft>
              <a:buSzPct val="100000"/>
              <a:buAutoNum type="arabicPeriod"/>
            </a:pPr>
            <a:r>
              <a:rPr lang="en" sz="1750"/>
              <a:t>According to the data analysis results, make a summary, combine the first step, refer to relevant papers, and make a project report</a:t>
            </a:r>
            <a:endParaRPr/>
          </a:p>
        </p:txBody>
      </p:sp>
      <p:sp>
        <p:nvSpPr>
          <p:cNvPr id="354" name="Google Shape;354;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4. Feature Extraction </a:t>
            </a:r>
            <a:endParaRPr/>
          </a:p>
        </p:txBody>
      </p:sp>
      <p:sp>
        <p:nvSpPr>
          <p:cNvPr id="360" name="Google Shape;360;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a:t>
            </a:r>
            <a:endParaRPr/>
          </a:p>
        </p:txBody>
      </p:sp>
      <p:sp>
        <p:nvSpPr>
          <p:cNvPr id="366" name="Google Shape;366;p26"/>
          <p:cNvSpPr txBox="1"/>
          <p:nvPr>
            <p:ph idx="1" type="body"/>
          </p:nvPr>
        </p:nvSpPr>
        <p:spPr>
          <a:xfrm>
            <a:off x="1303800" y="1453896"/>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t>MFCC (Mel Frequency Cepstral Coefficients)</a:t>
            </a:r>
            <a:r>
              <a:rPr lang="en" sz="1800"/>
              <a:t> is commonly used for audio feature extraction due to its effectiveness in representing the spectral characteristics of human speech and other audio signals.</a:t>
            </a:r>
            <a:endParaRPr sz="1800"/>
          </a:p>
        </p:txBody>
      </p:sp>
      <p:pic>
        <p:nvPicPr>
          <p:cNvPr id="367" name="Google Shape;367;p26"/>
          <p:cNvPicPr preferRelativeResize="0"/>
          <p:nvPr/>
        </p:nvPicPr>
        <p:blipFill>
          <a:blip r:embed="rId3">
            <a:alphaModFix/>
          </a:blip>
          <a:stretch>
            <a:fillRect/>
          </a:stretch>
        </p:blipFill>
        <p:spPr>
          <a:xfrm>
            <a:off x="438872" y="3184825"/>
            <a:ext cx="3590978" cy="1505200"/>
          </a:xfrm>
          <a:prstGeom prst="rect">
            <a:avLst/>
          </a:prstGeom>
          <a:noFill/>
          <a:ln>
            <a:noFill/>
          </a:ln>
        </p:spPr>
      </p:pic>
      <p:pic>
        <p:nvPicPr>
          <p:cNvPr id="368" name="Google Shape;368;p26"/>
          <p:cNvPicPr preferRelativeResize="0"/>
          <p:nvPr/>
        </p:nvPicPr>
        <p:blipFill>
          <a:blip r:embed="rId4">
            <a:alphaModFix/>
          </a:blip>
          <a:stretch>
            <a:fillRect/>
          </a:stretch>
        </p:blipFill>
        <p:spPr>
          <a:xfrm>
            <a:off x="5170046" y="3095108"/>
            <a:ext cx="3821542" cy="1684625"/>
          </a:xfrm>
          <a:prstGeom prst="rect">
            <a:avLst/>
          </a:prstGeom>
          <a:noFill/>
          <a:ln>
            <a:noFill/>
          </a:ln>
        </p:spPr>
      </p:pic>
      <p:sp>
        <p:nvSpPr>
          <p:cNvPr id="369" name="Google Shape;369;p26"/>
          <p:cNvSpPr/>
          <p:nvPr/>
        </p:nvSpPr>
        <p:spPr>
          <a:xfrm>
            <a:off x="4290900" y="3801725"/>
            <a:ext cx="879000" cy="19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idx="1" type="body"/>
          </p:nvPr>
        </p:nvSpPr>
        <p:spPr>
          <a:xfrm>
            <a:off x="1303800" y="851225"/>
            <a:ext cx="7030500" cy="36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1200"/>
              </a:spcAft>
              <a:buNone/>
            </a:pPr>
            <a:r>
              <a:t/>
            </a:r>
            <a:endParaRPr sz="1600"/>
          </a:p>
        </p:txBody>
      </p:sp>
      <p:pic>
        <p:nvPicPr>
          <p:cNvPr id="376" name="Google Shape;376;p27"/>
          <p:cNvPicPr preferRelativeResize="0"/>
          <p:nvPr/>
        </p:nvPicPr>
        <p:blipFill>
          <a:blip r:embed="rId3">
            <a:alphaModFix/>
          </a:blip>
          <a:stretch>
            <a:fillRect/>
          </a:stretch>
        </p:blipFill>
        <p:spPr>
          <a:xfrm>
            <a:off x="1148450" y="1509150"/>
            <a:ext cx="7341199" cy="3281950"/>
          </a:xfrm>
          <a:prstGeom prst="rect">
            <a:avLst/>
          </a:prstGeom>
          <a:noFill/>
          <a:ln>
            <a:noFill/>
          </a:ln>
        </p:spPr>
      </p:pic>
      <p:sp>
        <p:nvSpPr>
          <p:cNvPr id="377" name="Google Shape;377;p27"/>
          <p:cNvSpPr txBox="1"/>
          <p:nvPr/>
        </p:nvSpPr>
        <p:spPr>
          <a:xfrm>
            <a:off x="4318125" y="4212725"/>
            <a:ext cx="22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Maven Pro"/>
              <a:ea typeface="Maven Pro"/>
              <a:cs typeface="Maven Pro"/>
              <a:sym typeface="Maven Pro"/>
            </a:endParaRPr>
          </a:p>
        </p:txBody>
      </p:sp>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 diagram of MFCC</a:t>
            </a:r>
            <a:endParaRPr/>
          </a:p>
        </p:txBody>
      </p:sp>
      <p:sp>
        <p:nvSpPr>
          <p:cNvPr id="379" name="Google Shape;379;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Librosa</a:t>
            </a:r>
            <a:endParaRPr/>
          </a:p>
        </p:txBody>
      </p:sp>
      <p:sp>
        <p:nvSpPr>
          <p:cNvPr id="385" name="Google Shape;385;p28"/>
          <p:cNvSpPr txBox="1"/>
          <p:nvPr>
            <p:ph idx="1" type="body"/>
          </p:nvPr>
        </p:nvSpPr>
        <p:spPr>
          <a:xfrm>
            <a:off x="702325" y="1853625"/>
            <a:ext cx="8397000" cy="267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One popular python library for calculating MFCC is librosa.</a:t>
            </a:r>
            <a:endParaRPr sz="1800"/>
          </a:p>
          <a:p>
            <a:pPr indent="0" lvl="0" marL="0" rtl="0" algn="l">
              <a:spcBef>
                <a:spcPts val="1200"/>
              </a:spcBef>
              <a:spcAft>
                <a:spcPts val="0"/>
              </a:spcAft>
              <a:buNone/>
            </a:pPr>
            <a:r>
              <a:rPr lang="en" sz="1800"/>
              <a:t>Librosa is a widely used audio processing library that provides various functionalities for audio analysis, including feature extraction like MFCCs.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lnSpc>
                <a:spcPct val="150000"/>
              </a:lnSpc>
              <a:spcBef>
                <a:spcPts val="1200"/>
              </a:spcBef>
              <a:spcAft>
                <a:spcPts val="0"/>
              </a:spcAft>
              <a:buNone/>
            </a:pPr>
            <a:r>
              <a:t/>
            </a:r>
            <a:endParaRPr b="1">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
        <p:nvSpPr>
          <p:cNvPr id="386" name="Google Shape;386;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5. </a:t>
            </a:r>
            <a:r>
              <a:rPr lang="en"/>
              <a:t>Algorithms</a:t>
            </a:r>
            <a:endParaRPr/>
          </a:p>
        </p:txBody>
      </p:sp>
      <p:sp>
        <p:nvSpPr>
          <p:cNvPr id="392" name="Google Shape;392;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idx="1" type="body"/>
          </p:nvPr>
        </p:nvSpPr>
        <p:spPr>
          <a:xfrm>
            <a:off x="1303800" y="1453896"/>
            <a:ext cx="7030500" cy="38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chemeClr val="lt1"/>
                </a:highlight>
                <a:latin typeface="Roboto"/>
                <a:ea typeface="Roboto"/>
                <a:cs typeface="Roboto"/>
                <a:sym typeface="Roboto"/>
              </a:rPr>
              <a:t>Sequential data analysis</a:t>
            </a:r>
            <a:r>
              <a:rPr lang="en">
                <a:solidFill>
                  <a:srgbClr val="000000"/>
                </a:solidFill>
                <a:highlight>
                  <a:schemeClr val="lt1"/>
                </a:highlight>
                <a:latin typeface="Roboto"/>
                <a:ea typeface="Roboto"/>
                <a:cs typeface="Roboto"/>
                <a:sym typeface="Roboto"/>
              </a:rPr>
              <a:t>: BiLSTM is a neural network architecture designed for analyzing sequential data, such as text or time series.</a:t>
            </a:r>
            <a:endParaRPr>
              <a:solidFill>
                <a:srgbClr val="000000"/>
              </a:solidFill>
              <a:highlight>
                <a:schemeClr val="lt1"/>
              </a:highlight>
              <a:latin typeface="Roboto"/>
              <a:ea typeface="Roboto"/>
              <a:cs typeface="Roboto"/>
              <a:sym typeface="Roboto"/>
            </a:endParaRPr>
          </a:p>
          <a:p>
            <a:pPr indent="0" lvl="0" marL="0" rtl="0" algn="l">
              <a:spcBef>
                <a:spcPts val="1200"/>
              </a:spcBef>
              <a:spcAft>
                <a:spcPts val="0"/>
              </a:spcAft>
              <a:buNone/>
            </a:pPr>
            <a:r>
              <a:rPr b="1" lang="en">
                <a:solidFill>
                  <a:srgbClr val="000000"/>
                </a:solidFill>
                <a:highlight>
                  <a:schemeClr val="lt1"/>
                </a:highlight>
                <a:latin typeface="Roboto"/>
                <a:ea typeface="Roboto"/>
                <a:cs typeface="Roboto"/>
                <a:sym typeface="Roboto"/>
              </a:rPr>
              <a:t>Bidirectional processing</a:t>
            </a:r>
            <a:r>
              <a:rPr lang="en">
                <a:solidFill>
                  <a:srgbClr val="000000"/>
                </a:solidFill>
                <a:highlight>
                  <a:schemeClr val="lt1"/>
                </a:highlight>
                <a:latin typeface="Roboto"/>
                <a:ea typeface="Roboto"/>
                <a:cs typeface="Roboto"/>
                <a:sym typeface="Roboto"/>
              </a:rPr>
              <a:t>: It consists of two LSTM layers - one processing the sequence in the forward direction and the other in the backward direction.</a:t>
            </a:r>
            <a:endParaRPr>
              <a:solidFill>
                <a:srgbClr val="000000"/>
              </a:solidFill>
              <a:highlight>
                <a:schemeClr val="lt1"/>
              </a:highlight>
              <a:latin typeface="Roboto"/>
              <a:ea typeface="Roboto"/>
              <a:cs typeface="Roboto"/>
              <a:sym typeface="Roboto"/>
            </a:endParaRPr>
          </a:p>
          <a:p>
            <a:pPr indent="0" lvl="0" marL="0" rtl="0" algn="l">
              <a:spcBef>
                <a:spcPts val="1200"/>
              </a:spcBef>
              <a:spcAft>
                <a:spcPts val="0"/>
              </a:spcAft>
              <a:buNone/>
            </a:pPr>
            <a:r>
              <a:rPr b="1" lang="en">
                <a:solidFill>
                  <a:srgbClr val="000000"/>
                </a:solidFill>
                <a:highlight>
                  <a:schemeClr val="lt1"/>
                </a:highlight>
                <a:latin typeface="Roboto"/>
                <a:ea typeface="Roboto"/>
                <a:cs typeface="Roboto"/>
                <a:sym typeface="Roboto"/>
              </a:rPr>
              <a:t>Capturing context</a:t>
            </a:r>
            <a:r>
              <a:rPr lang="en">
                <a:solidFill>
                  <a:srgbClr val="000000"/>
                </a:solidFill>
                <a:highlight>
                  <a:schemeClr val="lt1"/>
                </a:highlight>
                <a:latin typeface="Roboto"/>
                <a:ea typeface="Roboto"/>
                <a:cs typeface="Roboto"/>
                <a:sym typeface="Roboto"/>
              </a:rPr>
              <a:t>: By processing the sequence in both directions, BiLSTM captures contextual information from both preceding and succeeding elements.</a:t>
            </a:r>
            <a:endParaRPr>
              <a:solidFill>
                <a:srgbClr val="000000"/>
              </a:solidFill>
              <a:highlight>
                <a:schemeClr val="lt1"/>
              </a:highlight>
              <a:latin typeface="Roboto"/>
              <a:ea typeface="Roboto"/>
              <a:cs typeface="Roboto"/>
              <a:sym typeface="Roboto"/>
            </a:endParaRPr>
          </a:p>
          <a:p>
            <a:pPr indent="0" lvl="0" marL="0" rtl="0" algn="l">
              <a:spcBef>
                <a:spcPts val="1200"/>
              </a:spcBef>
              <a:spcAft>
                <a:spcPts val="0"/>
              </a:spcAft>
              <a:buNone/>
            </a:pPr>
            <a:r>
              <a:rPr b="1" lang="en">
                <a:solidFill>
                  <a:srgbClr val="000000"/>
                </a:solidFill>
                <a:highlight>
                  <a:schemeClr val="lt1"/>
                </a:highlight>
                <a:latin typeface="Roboto"/>
                <a:ea typeface="Roboto"/>
                <a:cs typeface="Roboto"/>
                <a:sym typeface="Roboto"/>
              </a:rPr>
              <a:t>Enhanced understanding</a:t>
            </a:r>
            <a:r>
              <a:rPr lang="en">
                <a:solidFill>
                  <a:srgbClr val="000000"/>
                </a:solidFill>
                <a:highlight>
                  <a:schemeClr val="lt1"/>
                </a:highlight>
                <a:latin typeface="Roboto"/>
                <a:ea typeface="Roboto"/>
                <a:cs typeface="Roboto"/>
                <a:sym typeface="Roboto"/>
              </a:rPr>
              <a:t>: This bidirectional approach enables the model to better understand dependencies and patterns in the sequence.</a:t>
            </a:r>
            <a:endParaRPr>
              <a:solidFill>
                <a:srgbClr val="000000"/>
              </a:solidFill>
              <a:highlight>
                <a:schemeClr val="lt1"/>
              </a:highlight>
              <a:latin typeface="Roboto"/>
              <a:ea typeface="Roboto"/>
              <a:cs typeface="Roboto"/>
              <a:sym typeface="Roboto"/>
            </a:endParaRPr>
          </a:p>
          <a:p>
            <a:pPr indent="0" lvl="0" marL="0" rtl="0" algn="l">
              <a:spcBef>
                <a:spcPts val="1200"/>
              </a:spcBef>
              <a:spcAft>
                <a:spcPts val="1200"/>
              </a:spcAft>
              <a:buNone/>
            </a:pPr>
            <a:r>
              <a:rPr b="1" lang="en">
                <a:solidFill>
                  <a:srgbClr val="000000"/>
                </a:solidFill>
                <a:highlight>
                  <a:schemeClr val="lt1"/>
                </a:highlight>
                <a:latin typeface="Roboto"/>
                <a:ea typeface="Roboto"/>
                <a:cs typeface="Roboto"/>
                <a:sym typeface="Roboto"/>
              </a:rPr>
              <a:t>Applications</a:t>
            </a:r>
            <a:r>
              <a:rPr lang="en">
                <a:solidFill>
                  <a:srgbClr val="000000"/>
                </a:solidFill>
                <a:highlight>
                  <a:schemeClr val="lt1"/>
                </a:highlight>
                <a:latin typeface="Roboto"/>
                <a:ea typeface="Roboto"/>
                <a:cs typeface="Roboto"/>
                <a:sym typeface="Roboto"/>
              </a:rPr>
              <a:t>: BiLSTM has been successfully used in various tasks, including sentiment analysis, named entity recognition, and speech recognition, where understanding the entire sequence is crucial.</a:t>
            </a:r>
            <a:endParaRPr>
              <a:solidFill>
                <a:srgbClr val="000000"/>
              </a:solidFill>
              <a:highlight>
                <a:schemeClr val="lt1"/>
              </a:highlight>
              <a:latin typeface="Roboto"/>
              <a:ea typeface="Roboto"/>
              <a:cs typeface="Roboto"/>
              <a:sym typeface="Roboto"/>
            </a:endParaRPr>
          </a:p>
        </p:txBody>
      </p:sp>
      <p:sp>
        <p:nvSpPr>
          <p:cNvPr id="398" name="Google Shape;398;p30"/>
          <p:cNvSpPr txBox="1"/>
          <p:nvPr/>
        </p:nvSpPr>
        <p:spPr>
          <a:xfrm>
            <a:off x="1307592" y="594360"/>
            <a:ext cx="6162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000">
                <a:highlight>
                  <a:schemeClr val="lt1"/>
                </a:highlight>
                <a:latin typeface="Maven Pro"/>
                <a:ea typeface="Maven Pro"/>
                <a:cs typeface="Maven Pro"/>
                <a:sym typeface="Maven Pro"/>
              </a:rPr>
              <a:t>BiLSTM (Bidirectional Long Short-Term Memory)</a:t>
            </a:r>
            <a:endParaRPr b="1" sz="2000">
              <a:latin typeface="Maven Pro"/>
              <a:ea typeface="Maven Pro"/>
              <a:cs typeface="Maven Pro"/>
              <a:sym typeface="Maven Pro"/>
            </a:endParaRPr>
          </a:p>
        </p:txBody>
      </p:sp>
      <p:sp>
        <p:nvSpPr>
          <p:cNvPr id="399" name="Google Shape;399;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endParaRPr/>
          </a:p>
        </p:txBody>
      </p:sp>
      <p:pic>
        <p:nvPicPr>
          <p:cNvPr id="405" name="Google Shape;405;p31"/>
          <p:cNvPicPr preferRelativeResize="0"/>
          <p:nvPr/>
        </p:nvPicPr>
        <p:blipFill>
          <a:blip r:embed="rId3">
            <a:alphaModFix/>
          </a:blip>
          <a:stretch>
            <a:fillRect/>
          </a:stretch>
        </p:blipFill>
        <p:spPr>
          <a:xfrm>
            <a:off x="2526237" y="1263200"/>
            <a:ext cx="4091526" cy="3631399"/>
          </a:xfrm>
          <a:prstGeom prst="rect">
            <a:avLst/>
          </a:prstGeom>
          <a:noFill/>
          <a:ln>
            <a:noFill/>
          </a:ln>
        </p:spPr>
      </p:pic>
      <p:sp>
        <p:nvSpPr>
          <p:cNvPr id="406" name="Google Shape;406;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1425825" y="403600"/>
            <a:ext cx="7030500" cy="294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400">
                <a:solidFill>
                  <a:srgbClr val="000000"/>
                </a:solidFill>
                <a:highlight>
                  <a:schemeClr val="lt1"/>
                </a:highlight>
                <a:latin typeface="Roboto"/>
                <a:ea typeface="Roboto"/>
                <a:cs typeface="Roboto"/>
                <a:sym typeface="Roboto"/>
              </a:rPr>
              <a:t>Audio sentiment analysis involves analyzing the emotional tone or sentiment conveyed in an audio recording, like speech or music. It uses computational methods and algorithms to automatically detect and classify the sentiment expressed in the audio.</a:t>
            </a:r>
            <a:endParaRPr sz="2400">
              <a:latin typeface="Roboto"/>
              <a:ea typeface="Roboto"/>
              <a:cs typeface="Roboto"/>
              <a:sym typeface="Roboto"/>
            </a:endParaRPr>
          </a:p>
        </p:txBody>
      </p:sp>
      <p:sp>
        <p:nvSpPr>
          <p:cNvPr id="285" name="Google Shape;285;p14"/>
          <p:cNvSpPr txBox="1"/>
          <p:nvPr/>
        </p:nvSpPr>
        <p:spPr>
          <a:xfrm>
            <a:off x="1173250" y="3707425"/>
            <a:ext cx="7358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Roboto Light"/>
                <a:ea typeface="Roboto Light"/>
                <a:cs typeface="Roboto Light"/>
                <a:sym typeface="Roboto Light"/>
              </a:rPr>
              <a:t>We aim to examine the emotional tone of the audio we capture for our project. Our goal is to </a:t>
            </a:r>
            <a:r>
              <a:rPr b="1" lang="en" sz="1800">
                <a:latin typeface="Roboto"/>
                <a:ea typeface="Roboto"/>
                <a:cs typeface="Roboto"/>
                <a:sym typeface="Roboto"/>
              </a:rPr>
              <a:t>determine</a:t>
            </a:r>
            <a:r>
              <a:rPr lang="en" sz="1800">
                <a:latin typeface="Roboto Light"/>
                <a:ea typeface="Roboto Light"/>
                <a:cs typeface="Roboto Light"/>
                <a:sym typeface="Roboto Light"/>
              </a:rPr>
              <a:t> whether the tone is </a:t>
            </a:r>
            <a:r>
              <a:rPr b="1" lang="en" sz="1800">
                <a:latin typeface="Roboto"/>
                <a:ea typeface="Roboto"/>
                <a:cs typeface="Roboto"/>
                <a:sym typeface="Roboto"/>
              </a:rPr>
              <a:t>positive, negative, or neutral</a:t>
            </a:r>
            <a:r>
              <a:rPr lang="en" sz="1800">
                <a:latin typeface="Roboto Light"/>
                <a:ea typeface="Roboto Light"/>
                <a:cs typeface="Roboto Light"/>
                <a:sym typeface="Roboto Light"/>
              </a:rPr>
              <a:t>.</a:t>
            </a:r>
            <a:endParaRPr sz="1800">
              <a:latin typeface="Roboto Light"/>
              <a:ea typeface="Roboto Light"/>
              <a:cs typeface="Roboto Light"/>
              <a:sym typeface="Roboto Light"/>
            </a:endParaRPr>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BiLSTM</a:t>
            </a:r>
            <a:endParaRPr/>
          </a:p>
        </p:txBody>
      </p:sp>
      <p:pic>
        <p:nvPicPr>
          <p:cNvPr id="412" name="Google Shape;412;p32"/>
          <p:cNvPicPr preferRelativeResize="0"/>
          <p:nvPr/>
        </p:nvPicPr>
        <p:blipFill>
          <a:blip r:embed="rId3">
            <a:alphaModFix/>
          </a:blip>
          <a:stretch>
            <a:fillRect/>
          </a:stretch>
        </p:blipFill>
        <p:spPr>
          <a:xfrm>
            <a:off x="1307592" y="1597875"/>
            <a:ext cx="7553325" cy="3238500"/>
          </a:xfrm>
          <a:prstGeom prst="rect">
            <a:avLst/>
          </a:prstGeom>
          <a:noFill/>
          <a:ln>
            <a:noFill/>
          </a:ln>
        </p:spPr>
      </p:pic>
      <p:sp>
        <p:nvSpPr>
          <p:cNvPr id="413" name="Google Shape;413;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1303800" y="594360"/>
            <a:ext cx="70305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BiLSTM</a:t>
            </a:r>
            <a:r>
              <a:rPr lang="en"/>
              <a:t> And Not </a:t>
            </a:r>
            <a:r>
              <a:rPr lang="en"/>
              <a:t>LSTM</a:t>
            </a:r>
            <a:endParaRPr/>
          </a:p>
        </p:txBody>
      </p:sp>
      <p:sp>
        <p:nvSpPr>
          <p:cNvPr id="419" name="Google Shape;419;p33"/>
          <p:cNvSpPr txBox="1"/>
          <p:nvPr>
            <p:ph idx="1" type="body"/>
          </p:nvPr>
        </p:nvSpPr>
        <p:spPr>
          <a:xfrm>
            <a:off x="1303800" y="1453896"/>
            <a:ext cx="7030500" cy="3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highlight>
                  <a:schemeClr val="lt1"/>
                </a:highlight>
              </a:rPr>
              <a:t>We have limited amount of data so we need to used more complicated network.</a:t>
            </a:r>
            <a:endParaRPr sz="1700">
              <a:solidFill>
                <a:srgbClr val="000000"/>
              </a:solidFill>
              <a:highlight>
                <a:schemeClr val="lt1"/>
              </a:highlight>
            </a:endParaRPr>
          </a:p>
          <a:p>
            <a:pPr indent="0" lvl="0" marL="0" rtl="0" algn="l">
              <a:spcBef>
                <a:spcPts val="1200"/>
              </a:spcBef>
              <a:spcAft>
                <a:spcPts val="1200"/>
              </a:spcAft>
              <a:buNone/>
            </a:pPr>
            <a:r>
              <a:t/>
            </a:r>
            <a:endParaRPr sz="1700">
              <a:solidFill>
                <a:srgbClr val="000000"/>
              </a:solidFill>
              <a:highlight>
                <a:schemeClr val="lt1"/>
              </a:highlight>
            </a:endParaRPr>
          </a:p>
        </p:txBody>
      </p:sp>
      <p:pic>
        <p:nvPicPr>
          <p:cNvPr id="420" name="Google Shape;420;p33"/>
          <p:cNvPicPr preferRelativeResize="0"/>
          <p:nvPr/>
        </p:nvPicPr>
        <p:blipFill>
          <a:blip r:embed="rId3">
            <a:alphaModFix/>
          </a:blip>
          <a:stretch>
            <a:fillRect/>
          </a:stretch>
        </p:blipFill>
        <p:spPr>
          <a:xfrm>
            <a:off x="1874213" y="2486525"/>
            <a:ext cx="5889675" cy="1460002"/>
          </a:xfrm>
          <a:prstGeom prst="rect">
            <a:avLst/>
          </a:prstGeom>
          <a:noFill/>
          <a:ln>
            <a:noFill/>
          </a:ln>
        </p:spPr>
      </p:pic>
      <p:sp>
        <p:nvSpPr>
          <p:cNvPr id="421" name="Google Shape;421;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4360"/>
            <a:ext cx="70305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BiLSTM And Not LSTM</a:t>
            </a:r>
            <a:endParaRPr/>
          </a:p>
        </p:txBody>
      </p:sp>
      <p:sp>
        <p:nvSpPr>
          <p:cNvPr id="427" name="Google Shape;427;p34"/>
          <p:cNvSpPr txBox="1"/>
          <p:nvPr>
            <p:ph idx="1" type="body"/>
          </p:nvPr>
        </p:nvSpPr>
        <p:spPr>
          <a:xfrm>
            <a:off x="1303800" y="1453896"/>
            <a:ext cx="7030500" cy="3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chemeClr val="lt1"/>
                </a:highlight>
              </a:rPr>
              <a:t>BiDirectional</a:t>
            </a:r>
            <a:r>
              <a:rPr lang="en">
                <a:solidFill>
                  <a:srgbClr val="000000"/>
                </a:solidFill>
                <a:highlight>
                  <a:schemeClr val="lt1"/>
                </a:highlight>
              </a:rPr>
              <a:t>: Ability to capture both past and future context</a:t>
            </a:r>
            <a:endParaRPr>
              <a:solidFill>
                <a:srgbClr val="000000"/>
              </a:solidFill>
              <a:highlight>
                <a:schemeClr val="lt1"/>
              </a:highlight>
            </a:endParaRPr>
          </a:p>
          <a:p>
            <a:pPr indent="0" lvl="0" marL="0" rtl="0" algn="l">
              <a:spcBef>
                <a:spcPts val="1200"/>
              </a:spcBef>
              <a:spcAft>
                <a:spcPts val="0"/>
              </a:spcAft>
              <a:buNone/>
            </a:pPr>
            <a:r>
              <a:rPr b="1" lang="en">
                <a:solidFill>
                  <a:srgbClr val="000000"/>
                </a:solidFill>
                <a:highlight>
                  <a:schemeClr val="lt1"/>
                </a:highlight>
              </a:rPr>
              <a:t>Contextual understanding</a:t>
            </a:r>
            <a:r>
              <a:rPr lang="en">
                <a:solidFill>
                  <a:srgbClr val="000000"/>
                </a:solidFill>
                <a:highlight>
                  <a:schemeClr val="lt1"/>
                </a:highlight>
              </a:rPr>
              <a:t>: BiLSTM captures both past and future context, allowing it to better understand the dependencies and patterns in audio data.</a:t>
            </a:r>
            <a:endParaRPr>
              <a:solidFill>
                <a:srgbClr val="000000"/>
              </a:solidFill>
              <a:highlight>
                <a:schemeClr val="lt1"/>
              </a:highlight>
            </a:endParaRPr>
          </a:p>
          <a:p>
            <a:pPr indent="0" lvl="0" marL="0" rtl="0" algn="l">
              <a:spcBef>
                <a:spcPts val="1200"/>
              </a:spcBef>
              <a:spcAft>
                <a:spcPts val="0"/>
              </a:spcAft>
              <a:buNone/>
            </a:pPr>
            <a:r>
              <a:rPr b="1" lang="en">
                <a:solidFill>
                  <a:srgbClr val="000000"/>
                </a:solidFill>
                <a:highlight>
                  <a:schemeClr val="lt1"/>
                </a:highlight>
              </a:rPr>
              <a:t>Enhanced feature representation</a:t>
            </a:r>
            <a:r>
              <a:rPr lang="en">
                <a:solidFill>
                  <a:srgbClr val="000000"/>
                </a:solidFill>
                <a:highlight>
                  <a:schemeClr val="lt1"/>
                </a:highlight>
              </a:rPr>
              <a:t>: BiLSTM can effectively represent complex patterns and long-term dependencies in the audio, improving the model's ability to capture nuanced sentiment expressions.</a:t>
            </a:r>
            <a:endParaRPr>
              <a:solidFill>
                <a:srgbClr val="000000"/>
              </a:solidFill>
              <a:highlight>
                <a:schemeClr val="lt1"/>
              </a:highlight>
            </a:endParaRPr>
          </a:p>
          <a:p>
            <a:pPr indent="0" lvl="0" marL="0" rtl="0" algn="l">
              <a:spcBef>
                <a:spcPts val="1200"/>
              </a:spcBef>
              <a:spcAft>
                <a:spcPts val="0"/>
              </a:spcAft>
              <a:buNone/>
            </a:pPr>
            <a:r>
              <a:rPr b="1" lang="en">
                <a:solidFill>
                  <a:srgbClr val="000000"/>
                </a:solidFill>
                <a:highlight>
                  <a:schemeClr val="lt1"/>
                </a:highlight>
              </a:rPr>
              <a:t>Holistic sentiment inference</a:t>
            </a:r>
            <a:r>
              <a:rPr lang="en">
                <a:solidFill>
                  <a:srgbClr val="000000"/>
                </a:solidFill>
                <a:highlight>
                  <a:schemeClr val="lt1"/>
                </a:highlight>
              </a:rPr>
              <a:t>: Audio sentiment analysis requires considering the entire sequence to understand emotional context. BiLSTM's bidirectional nature helps capture intonations, variations, and emotional cues, leading to more accurate sentiment inference.</a:t>
            </a:r>
            <a:endParaRPr>
              <a:solidFill>
                <a:srgbClr val="000000"/>
              </a:solidFill>
              <a:highlight>
                <a:schemeClr val="lt1"/>
              </a:highlight>
            </a:endParaRPr>
          </a:p>
          <a:p>
            <a:pPr indent="0" lvl="0" marL="0" rtl="0" algn="l">
              <a:spcBef>
                <a:spcPts val="1200"/>
              </a:spcBef>
              <a:spcAft>
                <a:spcPts val="0"/>
              </a:spcAft>
              <a:buNone/>
            </a:pPr>
            <a:r>
              <a:rPr b="1" lang="en">
                <a:solidFill>
                  <a:srgbClr val="000000"/>
                </a:solidFill>
                <a:highlight>
                  <a:schemeClr val="lt1"/>
                </a:highlight>
              </a:rPr>
              <a:t>Performance advantage</a:t>
            </a:r>
            <a:r>
              <a:rPr lang="en">
                <a:solidFill>
                  <a:srgbClr val="000000"/>
                </a:solidFill>
                <a:highlight>
                  <a:schemeClr val="lt1"/>
                </a:highlight>
              </a:rPr>
              <a:t>: Empirical studies show that BiLSTM often outperforms unidirectional LSTM models in various natural language processing tasks, indicating its potential for improved performance in audio sentiment analysis.</a:t>
            </a:r>
            <a:endParaRPr>
              <a:solidFill>
                <a:srgbClr val="000000"/>
              </a:solidFill>
              <a:highlight>
                <a:schemeClr val="lt1"/>
              </a:highlight>
            </a:endParaRPr>
          </a:p>
          <a:p>
            <a:pPr indent="0" lvl="0" marL="0" rtl="0" algn="l">
              <a:spcBef>
                <a:spcPts val="1200"/>
              </a:spcBef>
              <a:spcAft>
                <a:spcPts val="1200"/>
              </a:spcAft>
              <a:buNone/>
            </a:pPr>
            <a:r>
              <a:t/>
            </a:r>
            <a:endParaRPr>
              <a:solidFill>
                <a:srgbClr val="000000"/>
              </a:solidFill>
              <a:highlight>
                <a:schemeClr val="lt1"/>
              </a:highlight>
            </a:endParaRPr>
          </a:p>
        </p:txBody>
      </p:sp>
      <p:sp>
        <p:nvSpPr>
          <p:cNvPr id="428" name="Google Shape;428;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1303800" y="594360"/>
            <a:ext cx="70305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get more data?</a:t>
            </a:r>
            <a:endParaRPr/>
          </a:p>
        </p:txBody>
      </p:sp>
      <p:sp>
        <p:nvSpPr>
          <p:cNvPr id="434" name="Google Shape;434;p35"/>
          <p:cNvSpPr txBox="1"/>
          <p:nvPr>
            <p:ph idx="1" type="body"/>
          </p:nvPr>
        </p:nvSpPr>
        <p:spPr>
          <a:xfrm>
            <a:off x="1303800" y="1453896"/>
            <a:ext cx="7030500" cy="373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highlight>
                  <a:schemeClr val="lt1"/>
                </a:highlight>
              </a:rPr>
              <a:t>Data augmentation (changing pitch, speed, …)</a:t>
            </a:r>
            <a:endParaRPr sz="1600">
              <a:solidFill>
                <a:srgbClr val="000000"/>
              </a:solidFill>
              <a:highlight>
                <a:schemeClr val="lt1"/>
              </a:highlight>
            </a:endParaRPr>
          </a:p>
          <a:p>
            <a:pPr indent="-330200" lvl="0" marL="457200" rtl="0" algn="l">
              <a:spcBef>
                <a:spcPts val="0"/>
              </a:spcBef>
              <a:spcAft>
                <a:spcPts val="0"/>
              </a:spcAft>
              <a:buClr>
                <a:srgbClr val="000000"/>
              </a:buClr>
              <a:buSzPts val="1600"/>
              <a:buChar char="●"/>
            </a:pPr>
            <a:r>
              <a:rPr lang="en" sz="1600">
                <a:solidFill>
                  <a:srgbClr val="000000"/>
                </a:solidFill>
                <a:highlight>
                  <a:schemeClr val="lt1"/>
                </a:highlight>
              </a:rPr>
              <a:t>Collect more data</a:t>
            </a:r>
            <a:endParaRPr sz="1600">
              <a:solidFill>
                <a:srgbClr val="000000"/>
              </a:solidFill>
              <a:highlight>
                <a:schemeClr val="lt1"/>
              </a:highlight>
            </a:endParaRPr>
          </a:p>
          <a:p>
            <a:pPr indent="0" lvl="0" marL="0" rtl="0" algn="l">
              <a:spcBef>
                <a:spcPts val="1200"/>
              </a:spcBef>
              <a:spcAft>
                <a:spcPts val="0"/>
              </a:spcAft>
              <a:buNone/>
            </a:pPr>
            <a:r>
              <a:t/>
            </a:r>
            <a:endParaRPr sz="1600">
              <a:solidFill>
                <a:srgbClr val="000000"/>
              </a:solidFill>
              <a:highlight>
                <a:schemeClr val="lt1"/>
              </a:highlight>
            </a:endParaRPr>
          </a:p>
          <a:p>
            <a:pPr indent="0" lvl="0" marL="0" rtl="0" algn="l">
              <a:spcBef>
                <a:spcPts val="1200"/>
              </a:spcBef>
              <a:spcAft>
                <a:spcPts val="0"/>
              </a:spcAft>
              <a:buNone/>
            </a:pPr>
            <a:r>
              <a:rPr lang="en" sz="1600">
                <a:solidFill>
                  <a:srgbClr val="000000"/>
                </a:solidFill>
                <a:highlight>
                  <a:schemeClr val="lt1"/>
                </a:highlight>
              </a:rPr>
              <a:t>But even if we can manage to do that we still have to analyse the result and of course the augmented data won’t help the model learn that much.</a:t>
            </a:r>
            <a:endParaRPr sz="1600">
              <a:solidFill>
                <a:srgbClr val="000000"/>
              </a:solidFill>
              <a:highlight>
                <a:schemeClr val="lt1"/>
              </a:highlight>
            </a:endParaRPr>
          </a:p>
          <a:p>
            <a:pPr indent="0" lvl="0" marL="0" rtl="0" algn="l">
              <a:spcBef>
                <a:spcPts val="1200"/>
              </a:spcBef>
              <a:spcAft>
                <a:spcPts val="1200"/>
              </a:spcAft>
              <a:buNone/>
            </a:pPr>
            <a:r>
              <a:t/>
            </a:r>
            <a:endParaRPr sz="1600">
              <a:solidFill>
                <a:srgbClr val="000000"/>
              </a:solidFill>
              <a:highlight>
                <a:schemeClr val="lt1"/>
              </a:highlight>
            </a:endParaRPr>
          </a:p>
        </p:txBody>
      </p:sp>
      <p:sp>
        <p:nvSpPr>
          <p:cNvPr id="435" name="Google Shape;435;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CNN for Audio Sentiment Analysis</a:t>
            </a:r>
            <a:endParaRPr/>
          </a:p>
        </p:txBody>
      </p:sp>
      <p:sp>
        <p:nvSpPr>
          <p:cNvPr id="441" name="Google Shape;441;p36"/>
          <p:cNvSpPr txBox="1"/>
          <p:nvPr>
            <p:ph idx="1" type="body"/>
          </p:nvPr>
        </p:nvSpPr>
        <p:spPr>
          <a:xfrm>
            <a:off x="1303800" y="1456300"/>
            <a:ext cx="7030500" cy="30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Common approach</a:t>
            </a:r>
            <a:r>
              <a:rPr lang="en"/>
              <a:t>: CNN (Convolutional Neural Network) has been widely used for audio analysis tasks, including sentiment analysis, by many developers.</a:t>
            </a:r>
            <a:endParaRPr/>
          </a:p>
          <a:p>
            <a:pPr indent="0" lvl="0" marL="0" rtl="0" algn="l">
              <a:spcBef>
                <a:spcPts val="1200"/>
              </a:spcBef>
              <a:spcAft>
                <a:spcPts val="0"/>
              </a:spcAft>
              <a:buNone/>
            </a:pPr>
            <a:r>
              <a:rPr b="1" lang="en"/>
              <a:t>Exploring new approaches</a:t>
            </a:r>
            <a:r>
              <a:rPr lang="en"/>
              <a:t>: Instead of following the common path, we want to explore alternative methods to gain fresh insights and potentially improve results.</a:t>
            </a:r>
            <a:endParaRPr/>
          </a:p>
          <a:p>
            <a:pPr indent="0" lvl="0" marL="0" rtl="0" algn="l">
              <a:spcBef>
                <a:spcPts val="1200"/>
              </a:spcBef>
              <a:spcAft>
                <a:spcPts val="0"/>
              </a:spcAft>
              <a:buNone/>
            </a:pPr>
            <a:r>
              <a:rPr b="1" lang="en"/>
              <a:t>Direct audio processing</a:t>
            </a:r>
            <a:r>
              <a:rPr lang="en"/>
              <a:t>: Instead of converting audio to a spectrogram (a visual representation of audio), we aim to process audio directly. This approach may preserve fine-grained audio details that could be lost during spectrogram conversion.</a:t>
            </a:r>
            <a:endParaRPr/>
          </a:p>
          <a:p>
            <a:pPr indent="0" lvl="0" marL="0" rtl="0" algn="l">
              <a:spcBef>
                <a:spcPts val="1200"/>
              </a:spcBef>
              <a:spcAft>
                <a:spcPts val="0"/>
              </a:spcAft>
              <a:buNone/>
            </a:pPr>
            <a:r>
              <a:rPr b="1" lang="en"/>
              <a:t>Accuracy range</a:t>
            </a:r>
            <a:r>
              <a:rPr lang="en"/>
              <a:t>: By using the proposed method, we have achieved accuracy levels ranging from 60% to 85%. While this range may vary depending on the dataset and other factors, it demonstrates the potential of our approach.</a:t>
            </a:r>
            <a:endParaRPr/>
          </a:p>
          <a:p>
            <a:pPr indent="0" lvl="0" marL="0" rtl="0" algn="l">
              <a:spcBef>
                <a:spcPts val="1200"/>
              </a:spcBef>
              <a:spcAft>
                <a:spcPts val="1200"/>
              </a:spcAft>
              <a:buNone/>
            </a:pPr>
            <a:r>
              <a:t/>
            </a:r>
            <a:endParaRPr/>
          </a:p>
        </p:txBody>
      </p:sp>
      <p:sp>
        <p:nvSpPr>
          <p:cNvPr id="442" name="Google Shape;442;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2D</a:t>
            </a:r>
            <a:endParaRPr/>
          </a:p>
        </p:txBody>
      </p:sp>
      <p:sp>
        <p:nvSpPr>
          <p:cNvPr id="448" name="Google Shape;448;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9" name="Google Shape;449;p37"/>
          <p:cNvPicPr preferRelativeResize="0"/>
          <p:nvPr/>
        </p:nvPicPr>
        <p:blipFill>
          <a:blip r:embed="rId3">
            <a:alphaModFix/>
          </a:blip>
          <a:stretch>
            <a:fillRect/>
          </a:stretch>
        </p:blipFill>
        <p:spPr>
          <a:xfrm>
            <a:off x="1866925" y="1301000"/>
            <a:ext cx="6381792" cy="324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(Long Short-Term Memory) LSTM</a:t>
            </a:r>
            <a:endParaRPr/>
          </a:p>
        </p:txBody>
      </p:sp>
      <p:pic>
        <p:nvPicPr>
          <p:cNvPr id="455" name="Google Shape;455;p38"/>
          <p:cNvPicPr preferRelativeResize="0"/>
          <p:nvPr/>
        </p:nvPicPr>
        <p:blipFill>
          <a:blip r:embed="rId3">
            <a:alphaModFix/>
          </a:blip>
          <a:stretch>
            <a:fillRect/>
          </a:stretch>
        </p:blipFill>
        <p:spPr>
          <a:xfrm>
            <a:off x="782425" y="1543725"/>
            <a:ext cx="4038567" cy="3240825"/>
          </a:xfrm>
          <a:prstGeom prst="rect">
            <a:avLst/>
          </a:prstGeom>
          <a:noFill/>
          <a:ln>
            <a:noFill/>
          </a:ln>
        </p:spPr>
      </p:pic>
      <p:pic>
        <p:nvPicPr>
          <p:cNvPr id="456" name="Google Shape;456;p38"/>
          <p:cNvPicPr preferRelativeResize="0"/>
          <p:nvPr/>
        </p:nvPicPr>
        <p:blipFill>
          <a:blip r:embed="rId4">
            <a:alphaModFix/>
          </a:blip>
          <a:stretch>
            <a:fillRect/>
          </a:stretch>
        </p:blipFill>
        <p:spPr>
          <a:xfrm>
            <a:off x="4890767" y="1577088"/>
            <a:ext cx="4018208" cy="3174105"/>
          </a:xfrm>
          <a:prstGeom prst="rect">
            <a:avLst/>
          </a:prstGeom>
          <a:noFill/>
          <a:ln>
            <a:noFill/>
          </a:ln>
        </p:spPr>
      </p:pic>
      <p:sp>
        <p:nvSpPr>
          <p:cNvPr id="457" name="Google Shape;457;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Bidirectional LSTM (Our Model)</a:t>
            </a:r>
            <a:endParaRPr/>
          </a:p>
        </p:txBody>
      </p:sp>
      <p:pic>
        <p:nvPicPr>
          <p:cNvPr id="463" name="Google Shape;463;p39"/>
          <p:cNvPicPr preferRelativeResize="0"/>
          <p:nvPr/>
        </p:nvPicPr>
        <p:blipFill>
          <a:blip r:embed="rId3">
            <a:alphaModFix/>
          </a:blip>
          <a:stretch>
            <a:fillRect/>
          </a:stretch>
        </p:blipFill>
        <p:spPr>
          <a:xfrm>
            <a:off x="1532387" y="1456750"/>
            <a:ext cx="3860182" cy="3240825"/>
          </a:xfrm>
          <a:prstGeom prst="rect">
            <a:avLst/>
          </a:prstGeom>
          <a:noFill/>
          <a:ln>
            <a:noFill/>
          </a:ln>
        </p:spPr>
      </p:pic>
      <p:sp>
        <p:nvSpPr>
          <p:cNvPr id="464" name="Google Shape;464;p39"/>
          <p:cNvSpPr txBox="1"/>
          <p:nvPr>
            <p:ph idx="1" type="body"/>
          </p:nvPr>
        </p:nvSpPr>
        <p:spPr>
          <a:xfrm>
            <a:off x="5805375" y="1456300"/>
            <a:ext cx="3075000" cy="248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Loss Function: </a:t>
            </a:r>
            <a:r>
              <a:rPr lang="en"/>
              <a:t>Sparse Categorical </a:t>
            </a:r>
            <a:r>
              <a:rPr lang="en"/>
              <a:t>Cross Entropy</a:t>
            </a:r>
            <a:endParaRPr/>
          </a:p>
          <a:p>
            <a:pPr indent="0" lvl="0" marL="0" rtl="0" algn="l">
              <a:spcBef>
                <a:spcPts val="1200"/>
              </a:spcBef>
              <a:spcAft>
                <a:spcPts val="0"/>
              </a:spcAft>
              <a:buNone/>
            </a:pPr>
            <a:r>
              <a:rPr b="1" lang="en"/>
              <a:t>Metrics: </a:t>
            </a:r>
            <a:r>
              <a:rPr lang="en"/>
              <a:t>Accuracy</a:t>
            </a:r>
            <a:endParaRPr/>
          </a:p>
          <a:p>
            <a:pPr indent="0" lvl="0" marL="0" rtl="0" algn="l">
              <a:spcBef>
                <a:spcPts val="1200"/>
              </a:spcBef>
              <a:spcAft>
                <a:spcPts val="1200"/>
              </a:spcAft>
              <a:buNone/>
            </a:pPr>
            <a:r>
              <a:rPr b="1" lang="en"/>
              <a:t>Optimizer: </a:t>
            </a:r>
            <a:r>
              <a:rPr lang="en"/>
              <a:t>Root Mean Square Propagation (Combining averaging over mini-batches, efficiency, and the gradients over successive mini-batches, RMSProp can reach the faster convergence rate than the original optimizer)</a:t>
            </a:r>
            <a:endParaRPr b="1"/>
          </a:p>
        </p:txBody>
      </p:sp>
      <p:pic>
        <p:nvPicPr>
          <p:cNvPr id="465" name="Google Shape;465;p39"/>
          <p:cNvPicPr preferRelativeResize="0"/>
          <p:nvPr/>
        </p:nvPicPr>
        <p:blipFill>
          <a:blip r:embed="rId4">
            <a:alphaModFix/>
          </a:blip>
          <a:stretch>
            <a:fillRect/>
          </a:stretch>
        </p:blipFill>
        <p:spPr>
          <a:xfrm>
            <a:off x="5866420" y="4122700"/>
            <a:ext cx="3171825" cy="514350"/>
          </a:xfrm>
          <a:prstGeom prst="rect">
            <a:avLst/>
          </a:prstGeom>
          <a:noFill/>
          <a:ln>
            <a:noFill/>
          </a:ln>
        </p:spPr>
      </p:pic>
      <p:sp>
        <p:nvSpPr>
          <p:cNvPr id="466" name="Google Shape;466;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Bidirectional LSTM (Our Model)</a:t>
            </a:r>
            <a:endParaRPr/>
          </a:p>
        </p:txBody>
      </p:sp>
      <p:pic>
        <p:nvPicPr>
          <p:cNvPr id="472" name="Google Shape;472;p40"/>
          <p:cNvPicPr preferRelativeResize="0"/>
          <p:nvPr/>
        </p:nvPicPr>
        <p:blipFill>
          <a:blip r:embed="rId3">
            <a:alphaModFix/>
          </a:blip>
          <a:stretch>
            <a:fillRect/>
          </a:stretch>
        </p:blipFill>
        <p:spPr>
          <a:xfrm>
            <a:off x="1227600" y="1373650"/>
            <a:ext cx="3835474" cy="3077850"/>
          </a:xfrm>
          <a:prstGeom prst="rect">
            <a:avLst/>
          </a:prstGeom>
          <a:noFill/>
          <a:ln>
            <a:noFill/>
          </a:ln>
        </p:spPr>
      </p:pic>
      <p:pic>
        <p:nvPicPr>
          <p:cNvPr id="473" name="Google Shape;473;p40"/>
          <p:cNvPicPr preferRelativeResize="0"/>
          <p:nvPr/>
        </p:nvPicPr>
        <p:blipFill>
          <a:blip r:embed="rId4">
            <a:alphaModFix/>
          </a:blip>
          <a:stretch>
            <a:fillRect/>
          </a:stretch>
        </p:blipFill>
        <p:spPr>
          <a:xfrm>
            <a:off x="5135325" y="1373661"/>
            <a:ext cx="3835474" cy="3077838"/>
          </a:xfrm>
          <a:prstGeom prst="rect">
            <a:avLst/>
          </a:prstGeom>
          <a:noFill/>
          <a:ln>
            <a:noFill/>
          </a:ln>
        </p:spPr>
      </p:pic>
      <p:sp>
        <p:nvSpPr>
          <p:cNvPr id="474" name="Google Shape;474;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6. Demo App</a:t>
            </a:r>
            <a:endParaRPr/>
          </a:p>
        </p:txBody>
      </p:sp>
      <p:sp>
        <p:nvSpPr>
          <p:cNvPr id="480" name="Google Shape;480;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292" name="Google Shape;292;p15"/>
          <p:cNvSpPr txBox="1"/>
          <p:nvPr>
            <p:ph idx="1" type="body"/>
          </p:nvPr>
        </p:nvSpPr>
        <p:spPr>
          <a:xfrm>
            <a:off x="1303800" y="1453900"/>
            <a:ext cx="52650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You can access the dataset we utilized for our project by following this download link</a:t>
            </a:r>
            <a:endParaRPr sz="2300">
              <a:latin typeface="Roboto"/>
              <a:ea typeface="Roboto"/>
              <a:cs typeface="Roboto"/>
              <a:sym typeface="Roboto"/>
            </a:endParaRPr>
          </a:p>
          <a:p>
            <a:pPr indent="0" lvl="0" marL="0" rtl="0" algn="l">
              <a:spcBef>
                <a:spcPts val="1200"/>
              </a:spcBef>
              <a:spcAft>
                <a:spcPts val="1200"/>
              </a:spcAft>
              <a:buNone/>
            </a:pPr>
            <a:r>
              <a:rPr lang="en" sz="2300" u="sng">
                <a:solidFill>
                  <a:schemeClr val="hlink"/>
                </a:solidFill>
                <a:latin typeface="Roboto"/>
                <a:ea typeface="Roboto"/>
                <a:cs typeface="Roboto"/>
                <a:sym typeface="Roboto"/>
                <a:hlinkClick r:id="rId3"/>
              </a:rPr>
              <a:t>https://www.kaggle.com/datasets/imsparsh/audio-speech-sentiment?resource=download</a:t>
            </a:r>
            <a:endParaRPr sz="2300">
              <a:latin typeface="Roboto"/>
              <a:ea typeface="Roboto"/>
              <a:cs typeface="Roboto"/>
              <a:sym typeface="Roboto"/>
            </a:endParaRPr>
          </a:p>
        </p:txBody>
      </p:sp>
      <p:pic>
        <p:nvPicPr>
          <p:cNvPr id="293" name="Google Shape;293;p15"/>
          <p:cNvPicPr preferRelativeResize="0"/>
          <p:nvPr/>
        </p:nvPicPr>
        <p:blipFill>
          <a:blip r:embed="rId4">
            <a:alphaModFix/>
          </a:blip>
          <a:stretch>
            <a:fillRect/>
          </a:stretch>
        </p:blipFill>
        <p:spPr>
          <a:xfrm>
            <a:off x="6916875" y="1200150"/>
            <a:ext cx="1813675" cy="3090750"/>
          </a:xfrm>
          <a:prstGeom prst="rect">
            <a:avLst/>
          </a:prstGeom>
          <a:noFill/>
          <a:ln>
            <a:noFill/>
          </a:ln>
        </p:spPr>
      </p:pic>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Flow</a:t>
            </a:r>
            <a:endParaRPr/>
          </a:p>
        </p:txBody>
      </p:sp>
      <p:sp>
        <p:nvSpPr>
          <p:cNvPr id="486" name="Google Shape;486;p42"/>
          <p:cNvSpPr/>
          <p:nvPr/>
        </p:nvSpPr>
        <p:spPr>
          <a:xfrm>
            <a:off x="815925" y="1869425"/>
            <a:ext cx="1185900" cy="6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Mobile App (Record)</a:t>
            </a:r>
            <a:endParaRPr b="1"/>
          </a:p>
        </p:txBody>
      </p:sp>
      <p:sp>
        <p:nvSpPr>
          <p:cNvPr id="487" name="Google Shape;487;p42"/>
          <p:cNvSpPr/>
          <p:nvPr/>
        </p:nvSpPr>
        <p:spPr>
          <a:xfrm>
            <a:off x="2637805" y="1869425"/>
            <a:ext cx="1628100" cy="6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Python </a:t>
            </a:r>
            <a:r>
              <a:rPr b="1" lang="en"/>
              <a:t>Flask Backend</a:t>
            </a:r>
            <a:endParaRPr b="1"/>
          </a:p>
        </p:txBody>
      </p:sp>
      <p:sp>
        <p:nvSpPr>
          <p:cNvPr id="488" name="Google Shape;488;p42"/>
          <p:cNvSpPr/>
          <p:nvPr/>
        </p:nvSpPr>
        <p:spPr>
          <a:xfrm>
            <a:off x="6944850" y="1869425"/>
            <a:ext cx="1185900" cy="6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Feature Extract</a:t>
            </a:r>
            <a:endParaRPr b="1"/>
          </a:p>
        </p:txBody>
      </p:sp>
      <p:sp>
        <p:nvSpPr>
          <p:cNvPr id="489" name="Google Shape;489;p42"/>
          <p:cNvSpPr/>
          <p:nvPr/>
        </p:nvSpPr>
        <p:spPr>
          <a:xfrm>
            <a:off x="4901875" y="1869425"/>
            <a:ext cx="1185900" cy="6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Convert Audio Format</a:t>
            </a:r>
            <a:endParaRPr b="1"/>
          </a:p>
        </p:txBody>
      </p:sp>
      <p:cxnSp>
        <p:nvCxnSpPr>
          <p:cNvPr id="490" name="Google Shape;490;p42"/>
          <p:cNvCxnSpPr>
            <a:stCxn id="486" idx="3"/>
            <a:endCxn id="487" idx="1"/>
          </p:cNvCxnSpPr>
          <p:nvPr/>
        </p:nvCxnSpPr>
        <p:spPr>
          <a:xfrm>
            <a:off x="2001825" y="2205125"/>
            <a:ext cx="636000" cy="600"/>
          </a:xfrm>
          <a:prstGeom prst="bentConnector3">
            <a:avLst>
              <a:gd fmla="val 49998" name="adj1"/>
            </a:avLst>
          </a:prstGeom>
          <a:noFill/>
          <a:ln cap="flat" cmpd="sng" w="9525">
            <a:solidFill>
              <a:schemeClr val="dk2"/>
            </a:solidFill>
            <a:prstDash val="solid"/>
            <a:round/>
            <a:headEnd len="med" w="med" type="none"/>
            <a:tailEnd len="med" w="med" type="stealth"/>
          </a:ln>
        </p:spPr>
      </p:cxnSp>
      <p:cxnSp>
        <p:nvCxnSpPr>
          <p:cNvPr id="491" name="Google Shape;491;p42"/>
          <p:cNvCxnSpPr>
            <a:stCxn id="487" idx="3"/>
            <a:endCxn id="489" idx="1"/>
          </p:cNvCxnSpPr>
          <p:nvPr/>
        </p:nvCxnSpPr>
        <p:spPr>
          <a:xfrm>
            <a:off x="4265905" y="2205125"/>
            <a:ext cx="636000" cy="600"/>
          </a:xfrm>
          <a:prstGeom prst="bentConnector3">
            <a:avLst>
              <a:gd fmla="val 49998" name="adj1"/>
            </a:avLst>
          </a:prstGeom>
          <a:noFill/>
          <a:ln cap="flat" cmpd="sng" w="9525">
            <a:solidFill>
              <a:schemeClr val="dk2"/>
            </a:solidFill>
            <a:prstDash val="solid"/>
            <a:round/>
            <a:headEnd len="med" w="med" type="none"/>
            <a:tailEnd len="med" w="med" type="stealth"/>
          </a:ln>
        </p:spPr>
      </p:cxnSp>
      <p:cxnSp>
        <p:nvCxnSpPr>
          <p:cNvPr id="492" name="Google Shape;492;p42"/>
          <p:cNvCxnSpPr>
            <a:stCxn id="489" idx="3"/>
            <a:endCxn id="488" idx="1"/>
          </p:cNvCxnSpPr>
          <p:nvPr/>
        </p:nvCxnSpPr>
        <p:spPr>
          <a:xfrm>
            <a:off x="6087775" y="2205125"/>
            <a:ext cx="857100" cy="600"/>
          </a:xfrm>
          <a:prstGeom prst="bentConnector3">
            <a:avLst>
              <a:gd fmla="val 49999" name="adj1"/>
            </a:avLst>
          </a:prstGeom>
          <a:noFill/>
          <a:ln cap="flat" cmpd="sng" w="9525">
            <a:solidFill>
              <a:schemeClr val="dk2"/>
            </a:solidFill>
            <a:prstDash val="solid"/>
            <a:round/>
            <a:headEnd len="med" w="med" type="none"/>
            <a:tailEnd len="med" w="med" type="stealth"/>
          </a:ln>
        </p:spPr>
      </p:cxnSp>
      <p:sp>
        <p:nvSpPr>
          <p:cNvPr id="493" name="Google Shape;493;p42"/>
          <p:cNvSpPr/>
          <p:nvPr/>
        </p:nvSpPr>
        <p:spPr>
          <a:xfrm>
            <a:off x="6516300" y="3374850"/>
            <a:ext cx="2043000" cy="6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Predict</a:t>
            </a:r>
            <a:r>
              <a:rPr b="1" lang="en"/>
              <a:t> with Tensorflow Model</a:t>
            </a:r>
            <a:endParaRPr b="1"/>
          </a:p>
        </p:txBody>
      </p:sp>
      <p:cxnSp>
        <p:nvCxnSpPr>
          <p:cNvPr id="494" name="Google Shape;494;p42"/>
          <p:cNvCxnSpPr>
            <a:stCxn id="488" idx="2"/>
            <a:endCxn id="493" idx="0"/>
          </p:cNvCxnSpPr>
          <p:nvPr/>
        </p:nvCxnSpPr>
        <p:spPr>
          <a:xfrm flipH="1" rot="-5400000">
            <a:off x="7121100" y="2957525"/>
            <a:ext cx="834000" cy="600"/>
          </a:xfrm>
          <a:prstGeom prst="bentConnector3">
            <a:avLst>
              <a:gd fmla="val 50001" name="adj1"/>
            </a:avLst>
          </a:prstGeom>
          <a:noFill/>
          <a:ln cap="flat" cmpd="sng" w="9525">
            <a:solidFill>
              <a:schemeClr val="dk2"/>
            </a:solidFill>
            <a:prstDash val="solid"/>
            <a:round/>
            <a:headEnd len="med" w="med" type="none"/>
            <a:tailEnd len="med" w="med" type="stealth"/>
          </a:ln>
        </p:spPr>
      </p:cxnSp>
      <p:cxnSp>
        <p:nvCxnSpPr>
          <p:cNvPr id="495" name="Google Shape;495;p42"/>
          <p:cNvCxnSpPr>
            <a:stCxn id="493" idx="1"/>
            <a:endCxn id="486" idx="2"/>
          </p:cNvCxnSpPr>
          <p:nvPr/>
        </p:nvCxnSpPr>
        <p:spPr>
          <a:xfrm rot="10800000">
            <a:off x="1408800" y="2540850"/>
            <a:ext cx="5107500" cy="1169700"/>
          </a:xfrm>
          <a:prstGeom prst="bentConnector2">
            <a:avLst/>
          </a:prstGeom>
          <a:noFill/>
          <a:ln cap="flat" cmpd="sng" w="9525">
            <a:solidFill>
              <a:schemeClr val="dk2"/>
            </a:solidFill>
            <a:prstDash val="solid"/>
            <a:round/>
            <a:headEnd len="med" w="med" type="none"/>
            <a:tailEnd len="med" w="med" type="stealth"/>
          </a:ln>
        </p:spPr>
      </p:cxnSp>
      <p:sp>
        <p:nvSpPr>
          <p:cNvPr id="496" name="Google Shape;496;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3"/>
          <p:cNvPicPr preferRelativeResize="0"/>
          <p:nvPr/>
        </p:nvPicPr>
        <p:blipFill>
          <a:blip r:embed="rId3">
            <a:alphaModFix/>
          </a:blip>
          <a:stretch>
            <a:fillRect/>
          </a:stretch>
        </p:blipFill>
        <p:spPr>
          <a:xfrm>
            <a:off x="2199225" y="236275"/>
            <a:ext cx="2157400" cy="4670960"/>
          </a:xfrm>
          <a:prstGeom prst="rect">
            <a:avLst/>
          </a:prstGeom>
          <a:noFill/>
          <a:ln>
            <a:noFill/>
          </a:ln>
        </p:spPr>
      </p:pic>
      <p:pic>
        <p:nvPicPr>
          <p:cNvPr id="502" name="Google Shape;502;p43"/>
          <p:cNvPicPr preferRelativeResize="0"/>
          <p:nvPr/>
        </p:nvPicPr>
        <p:blipFill>
          <a:blip r:embed="rId4">
            <a:alphaModFix/>
          </a:blip>
          <a:stretch>
            <a:fillRect/>
          </a:stretch>
        </p:blipFill>
        <p:spPr>
          <a:xfrm>
            <a:off x="4787375" y="236275"/>
            <a:ext cx="2157400" cy="4670960"/>
          </a:xfrm>
          <a:prstGeom prst="rect">
            <a:avLst/>
          </a:prstGeom>
          <a:noFill/>
          <a:ln>
            <a:noFill/>
          </a:ln>
        </p:spPr>
      </p:pic>
      <p:sp>
        <p:nvSpPr>
          <p:cNvPr id="503" name="Google Shape;503;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7. Current Issues &amp; </a:t>
            </a:r>
            <a:endParaRPr/>
          </a:p>
          <a:p>
            <a:pPr indent="0" lvl="0" marL="0" rtl="0" algn="l">
              <a:spcBef>
                <a:spcPts val="0"/>
              </a:spcBef>
              <a:spcAft>
                <a:spcPts val="0"/>
              </a:spcAft>
              <a:buNone/>
            </a:pPr>
            <a:r>
              <a:rPr lang="en"/>
              <a:t>Future Improvement</a:t>
            </a:r>
            <a:endParaRPr/>
          </a:p>
        </p:txBody>
      </p:sp>
      <p:sp>
        <p:nvSpPr>
          <p:cNvPr id="509" name="Google Shape;509;p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issues</a:t>
            </a:r>
            <a:endParaRPr/>
          </a:p>
        </p:txBody>
      </p:sp>
      <p:sp>
        <p:nvSpPr>
          <p:cNvPr id="515" name="Google Shape;515;p45"/>
          <p:cNvSpPr txBox="1"/>
          <p:nvPr>
            <p:ph idx="1" type="body"/>
          </p:nvPr>
        </p:nvSpPr>
        <p:spPr>
          <a:xfrm>
            <a:off x="1303800" y="1453896"/>
            <a:ext cx="7030500" cy="25416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Accent Issue</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Need more data to address accent-related challenges.</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Improving communication and understanding in multicultural environments.</a:t>
            </a:r>
            <a:endParaRPr sz="1800">
              <a:solidFill>
                <a:srgbClr val="374151"/>
              </a:solidFill>
              <a:highlight>
                <a:srgbClr val="FFFFFF"/>
              </a:highlight>
              <a:latin typeface="Roboto"/>
              <a:ea typeface="Roboto"/>
              <a:cs typeface="Roboto"/>
              <a:sym typeface="Roboto"/>
            </a:endParaRPr>
          </a:p>
        </p:txBody>
      </p:sp>
      <p:sp>
        <p:nvSpPr>
          <p:cNvPr id="516" name="Google Shape;516;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issues</a:t>
            </a:r>
            <a:endParaRPr/>
          </a:p>
        </p:txBody>
      </p:sp>
      <p:sp>
        <p:nvSpPr>
          <p:cNvPr id="522" name="Google Shape;522;p46"/>
          <p:cNvSpPr txBox="1"/>
          <p:nvPr>
            <p:ph idx="1" type="body"/>
          </p:nvPr>
        </p:nvSpPr>
        <p:spPr>
          <a:xfrm>
            <a:off x="1303800" y="1453896"/>
            <a:ext cx="7030500" cy="25416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Noisy Reduction</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Developing advanced algorithms and techniques to reduce noise in various domains.</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Enhancing audio technologies to remove unwanted noise.</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Improving signal-to-noise ratio for better quality and clarity.</a:t>
            </a:r>
            <a:endParaRPr sz="1800">
              <a:solidFill>
                <a:srgbClr val="374151"/>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800">
              <a:solidFill>
                <a:srgbClr val="374151"/>
              </a:solidFill>
              <a:highlight>
                <a:srgbClr val="FFFFFF"/>
              </a:highlight>
              <a:latin typeface="Roboto"/>
              <a:ea typeface="Roboto"/>
              <a:cs typeface="Roboto"/>
              <a:sym typeface="Roboto"/>
            </a:endParaRPr>
          </a:p>
        </p:txBody>
      </p:sp>
      <p:sp>
        <p:nvSpPr>
          <p:cNvPr id="523" name="Google Shape;523;p4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a:t>
            </a:r>
            <a:endParaRPr/>
          </a:p>
        </p:txBody>
      </p:sp>
      <p:sp>
        <p:nvSpPr>
          <p:cNvPr id="529" name="Google Shape;529;p47"/>
          <p:cNvSpPr txBox="1"/>
          <p:nvPr>
            <p:ph idx="1" type="body"/>
          </p:nvPr>
        </p:nvSpPr>
        <p:spPr>
          <a:xfrm>
            <a:off x="1303800" y="1453896"/>
            <a:ext cx="7030500" cy="25416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Speech Analysis and Recognition</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Determining gender (male/female) from speech signals.</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Extracting more nuanced emotion information from speech.</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Advancing speech recognition systems for accurate identification of individuals.</a:t>
            </a:r>
            <a:endParaRPr sz="1800">
              <a:solidFill>
                <a:srgbClr val="374151"/>
              </a:solidFill>
              <a:highlight>
                <a:srgbClr val="FFFFFF"/>
              </a:highlight>
              <a:latin typeface="Roboto"/>
              <a:ea typeface="Roboto"/>
              <a:cs typeface="Roboto"/>
              <a:sym typeface="Roboto"/>
            </a:endParaRPr>
          </a:p>
        </p:txBody>
      </p:sp>
      <p:sp>
        <p:nvSpPr>
          <p:cNvPr id="530" name="Google Shape;530;p4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a:t>
            </a:r>
            <a:endParaRPr/>
          </a:p>
        </p:txBody>
      </p:sp>
      <p:sp>
        <p:nvSpPr>
          <p:cNvPr id="536" name="Google Shape;536;p48"/>
          <p:cNvSpPr txBox="1"/>
          <p:nvPr>
            <p:ph idx="1" type="body"/>
          </p:nvPr>
        </p:nvSpPr>
        <p:spPr>
          <a:xfrm>
            <a:off x="1303800" y="1453896"/>
            <a:ext cx="7030500" cy="25416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Adding More Data</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Collecting and incorporating a larger and more diverse dataset.</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Expanding the range of accents, languages, and speech patterns.</a:t>
            </a:r>
            <a:endParaRPr sz="1800">
              <a:solidFill>
                <a:srgbClr val="374151"/>
              </a:solidFill>
              <a:highlight>
                <a:srgbClr val="FFFFFF"/>
              </a:highlight>
              <a:latin typeface="Roboto"/>
              <a:ea typeface="Roboto"/>
              <a:cs typeface="Roboto"/>
              <a:sym typeface="Roboto"/>
            </a:endParaRPr>
          </a:p>
          <a:p>
            <a:pPr indent="-342900" lvl="1" marL="914400" rtl="0" algn="l">
              <a:spcBef>
                <a:spcPts val="0"/>
              </a:spcBef>
              <a:spcAft>
                <a:spcPts val="0"/>
              </a:spcAft>
              <a:buClr>
                <a:srgbClr val="374151"/>
              </a:buClr>
              <a:buSzPts val="1800"/>
              <a:buFont typeface="Roboto"/>
              <a:buChar char="○"/>
            </a:pPr>
            <a:r>
              <a:rPr lang="en" sz="1800">
                <a:solidFill>
                  <a:srgbClr val="374151"/>
                </a:solidFill>
                <a:highlight>
                  <a:srgbClr val="FFFFFF"/>
                </a:highlight>
                <a:latin typeface="Roboto"/>
                <a:ea typeface="Roboto"/>
                <a:cs typeface="Roboto"/>
                <a:sym typeface="Roboto"/>
              </a:rPr>
              <a:t>Collaborating with communities and organizations for representative data</a:t>
            </a:r>
            <a:endParaRPr sz="1800">
              <a:solidFill>
                <a:srgbClr val="374151"/>
              </a:solidFill>
              <a:highlight>
                <a:srgbClr val="FFFFFF"/>
              </a:highlight>
              <a:latin typeface="Roboto"/>
              <a:ea typeface="Roboto"/>
              <a:cs typeface="Roboto"/>
              <a:sym typeface="Roboto"/>
            </a:endParaRPr>
          </a:p>
        </p:txBody>
      </p:sp>
      <p:sp>
        <p:nvSpPr>
          <p:cNvPr id="537" name="Google Shape;537;p4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8. Reference</a:t>
            </a:r>
            <a:endParaRPr/>
          </a:p>
        </p:txBody>
      </p:sp>
      <p:sp>
        <p:nvSpPr>
          <p:cNvPr id="543" name="Google Shape;543;p4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549" name="Google Shape;549;p50"/>
          <p:cNvSpPr txBox="1"/>
          <p:nvPr>
            <p:ph idx="1" type="body"/>
          </p:nvPr>
        </p:nvSpPr>
        <p:spPr>
          <a:xfrm>
            <a:off x="1303800" y="1453896"/>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https://ceur-ws.org/Vol-2328/3_2_paper_17.pdf</a:t>
            </a:r>
            <a:endParaRPr/>
          </a:p>
          <a:p>
            <a:pPr indent="-311150" lvl="0" marL="457200" rtl="0" algn="l">
              <a:spcBef>
                <a:spcPts val="0"/>
              </a:spcBef>
              <a:spcAft>
                <a:spcPts val="0"/>
              </a:spcAft>
              <a:buSzPts val="1300"/>
              <a:buChar char="-"/>
            </a:pPr>
            <a:r>
              <a:rPr lang="en" u="sng">
                <a:solidFill>
                  <a:schemeClr val="hlink"/>
                </a:solidFill>
                <a:hlinkClick r:id="rId4"/>
              </a:rPr>
              <a:t>https://ieeexplore.ieee.org/abstract/document/6376622</a:t>
            </a:r>
            <a:endParaRPr/>
          </a:p>
          <a:p>
            <a:pPr indent="-311150" lvl="0" marL="457200" rtl="0" algn="l">
              <a:spcBef>
                <a:spcPts val="0"/>
              </a:spcBef>
              <a:spcAft>
                <a:spcPts val="0"/>
              </a:spcAft>
              <a:buSzPts val="1300"/>
              <a:buChar char="-"/>
            </a:pPr>
            <a:r>
              <a:rPr lang="en" u="sng">
                <a:solidFill>
                  <a:schemeClr val="hlink"/>
                </a:solidFill>
                <a:hlinkClick r:id="rId5"/>
              </a:rPr>
              <a:t>https://arxiv.org/ftp/arxiv/papers/1802/1802.06209.pdf</a:t>
            </a:r>
            <a:endParaRPr/>
          </a:p>
          <a:p>
            <a:pPr indent="-311150" lvl="0" marL="457200" rtl="0" algn="l">
              <a:spcBef>
                <a:spcPts val="0"/>
              </a:spcBef>
              <a:spcAft>
                <a:spcPts val="0"/>
              </a:spcAft>
              <a:buSzPts val="1300"/>
              <a:buChar char="-"/>
            </a:pPr>
            <a:r>
              <a:rPr lang="en" u="sng">
                <a:solidFill>
                  <a:schemeClr val="hlink"/>
                </a:solidFill>
                <a:hlinkClick r:id="rId6"/>
              </a:rPr>
              <a:t>https://www.hindawi.com/journals/wcmc/2022/4444388/</a:t>
            </a:r>
            <a:endParaRPr/>
          </a:p>
        </p:txBody>
      </p:sp>
      <p:sp>
        <p:nvSpPr>
          <p:cNvPr id="550" name="Google Shape;550;p5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556" name="Google Shape;556;p5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By Group 3</a:t>
            </a:r>
            <a:endParaRPr/>
          </a:p>
        </p:txBody>
      </p:sp>
      <p:sp>
        <p:nvSpPr>
          <p:cNvPr id="557" name="Google Shape;557;p5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SzPts val="3600"/>
              <a:buAutoNum type="arabicPeriod"/>
            </a:pPr>
            <a:r>
              <a:rPr lang="en"/>
              <a:t>Real world problem</a:t>
            </a:r>
            <a:endParaRPr/>
          </a:p>
          <a:p>
            <a:pPr indent="0" lvl="0" marL="0" rtl="0" algn="l">
              <a:spcBef>
                <a:spcPts val="0"/>
              </a:spcBef>
              <a:spcAft>
                <a:spcPts val="0"/>
              </a:spcAft>
              <a:buNone/>
            </a:pPr>
            <a:r>
              <a:rPr lang="en" sz="2300">
                <a:latin typeface="Arial"/>
                <a:ea typeface="Arial"/>
                <a:cs typeface="Arial"/>
                <a:sym typeface="Arial"/>
              </a:rPr>
              <a:t>Where we can use</a:t>
            </a:r>
            <a:endParaRPr sz="4500"/>
          </a:p>
        </p:txBody>
      </p:sp>
      <p:sp>
        <p:nvSpPr>
          <p:cNvPr id="300" name="Google Shape;300;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Phone Call Support for Customers</a:t>
            </a:r>
            <a:endParaRPr/>
          </a:p>
        </p:txBody>
      </p:sp>
      <p:sp>
        <p:nvSpPr>
          <p:cNvPr id="306" name="Google Shape;306;p17"/>
          <p:cNvSpPr txBox="1"/>
          <p:nvPr>
            <p:ph idx="1" type="body"/>
          </p:nvPr>
        </p:nvSpPr>
        <p:spPr>
          <a:xfrm>
            <a:off x="1303800" y="1453896"/>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latin typeface="Roboto"/>
                <a:ea typeface="Roboto"/>
                <a:cs typeface="Roboto"/>
                <a:sym typeface="Roboto"/>
              </a:rPr>
              <a:t>Audio Sentiment Analysis can be used for customer support to analyze the behavior and emotions of both support personnel and customers during interactions. This analysis helps identify areas for improvement in customer service.</a:t>
            </a:r>
            <a:endParaRPr sz="2300">
              <a:latin typeface="Roboto"/>
              <a:ea typeface="Roboto"/>
              <a:cs typeface="Roboto"/>
              <a:sym typeface="Roboto"/>
            </a:endParaRPr>
          </a:p>
        </p:txBody>
      </p:sp>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313" name="Google Shape;313;p18"/>
          <p:cNvSpPr txBox="1"/>
          <p:nvPr>
            <p:ph idx="1" type="body"/>
          </p:nvPr>
        </p:nvSpPr>
        <p:spPr>
          <a:xfrm>
            <a:off x="1303800" y="1453896"/>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latin typeface="Roboto"/>
                <a:ea typeface="Roboto"/>
                <a:cs typeface="Roboto"/>
                <a:sym typeface="Roboto"/>
              </a:rPr>
              <a:t>During customer support phone calls, the tone of the </a:t>
            </a:r>
            <a:r>
              <a:rPr b="1" lang="en" sz="2300">
                <a:latin typeface="Roboto"/>
                <a:ea typeface="Roboto"/>
                <a:cs typeface="Roboto"/>
                <a:sym typeface="Roboto"/>
              </a:rPr>
              <a:t>conversation</a:t>
            </a:r>
            <a:r>
              <a:rPr lang="en" sz="2300">
                <a:latin typeface="Roboto"/>
                <a:ea typeface="Roboto"/>
                <a:cs typeface="Roboto"/>
                <a:sym typeface="Roboto"/>
              </a:rPr>
              <a:t> can vary from </a:t>
            </a:r>
            <a:r>
              <a:rPr b="1" lang="en" sz="2300">
                <a:latin typeface="Roboto"/>
                <a:ea typeface="Roboto"/>
                <a:cs typeface="Roboto"/>
                <a:sym typeface="Roboto"/>
              </a:rPr>
              <a:t>negative to positive</a:t>
            </a:r>
            <a:r>
              <a:rPr lang="en" sz="2300">
                <a:latin typeface="Roboto"/>
                <a:ea typeface="Roboto"/>
                <a:cs typeface="Roboto"/>
                <a:sym typeface="Roboto"/>
              </a:rPr>
              <a:t>, </a:t>
            </a:r>
            <a:r>
              <a:rPr b="1" lang="en" sz="2300">
                <a:latin typeface="Roboto"/>
                <a:ea typeface="Roboto"/>
                <a:cs typeface="Roboto"/>
                <a:sym typeface="Roboto"/>
              </a:rPr>
              <a:t>neutral to positive</a:t>
            </a:r>
            <a:r>
              <a:rPr lang="en" sz="2300">
                <a:latin typeface="Roboto"/>
                <a:ea typeface="Roboto"/>
                <a:cs typeface="Roboto"/>
                <a:sym typeface="Roboto"/>
              </a:rPr>
              <a:t>, </a:t>
            </a:r>
            <a:r>
              <a:rPr b="1" lang="en" sz="2300">
                <a:latin typeface="Roboto"/>
                <a:ea typeface="Roboto"/>
                <a:cs typeface="Roboto"/>
                <a:sym typeface="Roboto"/>
              </a:rPr>
              <a:t>positive to neutral,</a:t>
            </a:r>
            <a:r>
              <a:rPr lang="en" sz="2300">
                <a:latin typeface="Roboto"/>
                <a:ea typeface="Roboto"/>
                <a:cs typeface="Roboto"/>
                <a:sym typeface="Roboto"/>
              </a:rPr>
              <a:t> and so on.</a:t>
            </a:r>
            <a:endParaRPr sz="2300">
              <a:latin typeface="Roboto"/>
              <a:ea typeface="Roboto"/>
              <a:cs typeface="Roboto"/>
              <a:sym typeface="Roboto"/>
            </a:endParaRPr>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2. Related Works</a:t>
            </a:r>
            <a:endParaRPr/>
          </a:p>
        </p:txBody>
      </p:sp>
      <p:sp>
        <p:nvSpPr>
          <p:cNvPr id="320" name="Google Shape;320;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4360"/>
            <a:ext cx="70305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Inspiration from Gender Classification</a:t>
            </a:r>
            <a:endParaRPr/>
          </a:p>
        </p:txBody>
      </p:sp>
      <p:sp>
        <p:nvSpPr>
          <p:cNvPr id="326" name="Google Shape;326;p20"/>
          <p:cNvSpPr txBox="1"/>
          <p:nvPr>
            <p:ph idx="1" type="body"/>
          </p:nvPr>
        </p:nvSpPr>
        <p:spPr>
          <a:xfrm>
            <a:off x="1307592" y="1453896"/>
            <a:ext cx="7030500" cy="412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846">
                <a:solidFill>
                  <a:srgbClr val="000000"/>
                </a:solidFill>
                <a:latin typeface="Roboto"/>
                <a:ea typeface="Roboto"/>
                <a:cs typeface="Roboto"/>
                <a:sym typeface="Roboto"/>
              </a:rPr>
              <a:t>Neural Network Structure</a:t>
            </a:r>
            <a:r>
              <a:rPr lang="en" sz="1846">
                <a:solidFill>
                  <a:srgbClr val="000000"/>
                </a:solidFill>
                <a:latin typeface="Roboto"/>
                <a:ea typeface="Roboto"/>
                <a:cs typeface="Roboto"/>
                <a:sym typeface="Roboto"/>
              </a:rPr>
              <a:t>: A Fully Connected Network comprising multiple dense layers</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Class Categories</a:t>
            </a:r>
            <a:r>
              <a:rPr lang="en" sz="1846">
                <a:solidFill>
                  <a:srgbClr val="000000"/>
                </a:solidFill>
                <a:latin typeface="Roboto"/>
                <a:ea typeface="Roboto"/>
                <a:cs typeface="Roboto"/>
                <a:sym typeface="Roboto"/>
              </a:rPr>
              <a:t>: Binary Classification with 2 classes</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Source</a:t>
            </a:r>
            <a:r>
              <a:rPr lang="en" sz="1846">
                <a:solidFill>
                  <a:srgbClr val="000000"/>
                </a:solidFill>
                <a:latin typeface="Roboto"/>
                <a:ea typeface="Roboto"/>
                <a:cs typeface="Roboto"/>
                <a:sym typeface="Roboto"/>
              </a:rPr>
              <a:t>: For more information, please refer to the following resource: </a:t>
            </a:r>
            <a:r>
              <a:rPr b="1" lang="en" sz="1846">
                <a:solidFill>
                  <a:srgbClr val="000000"/>
                </a:solidFill>
                <a:latin typeface="Roboto"/>
                <a:ea typeface="Roboto"/>
                <a:cs typeface="Roboto"/>
                <a:sym typeface="Roboto"/>
              </a:rPr>
              <a:t>"Gender Recognition by Voice using TensorFlow in Python"</a:t>
            </a:r>
            <a:r>
              <a:rPr lang="en" sz="1846">
                <a:solidFill>
                  <a:srgbClr val="000000"/>
                </a:solidFill>
                <a:latin typeface="Roboto"/>
                <a:ea typeface="Roboto"/>
                <a:cs typeface="Roboto"/>
                <a:sym typeface="Roboto"/>
              </a:rPr>
              <a:t> available at: </a:t>
            </a:r>
            <a:r>
              <a:rPr lang="en" sz="1846" u="sng">
                <a:solidFill>
                  <a:schemeClr val="hlink"/>
                </a:solidFill>
                <a:latin typeface="Roboto"/>
                <a:ea typeface="Roboto"/>
                <a:cs typeface="Roboto"/>
                <a:sym typeface="Roboto"/>
                <a:hlinkClick r:id="rId3"/>
              </a:rPr>
              <a:t>https://www.thepythoncode.com/article/gender-recognition-by-voice-using-tensorflow-in-python</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sz="1846">
              <a:solidFill>
                <a:srgbClr val="000000"/>
              </a:solidFill>
              <a:latin typeface="Roboto"/>
              <a:ea typeface="Roboto"/>
              <a:cs typeface="Roboto"/>
              <a:sym typeface="Roboto"/>
            </a:endParaRPr>
          </a:p>
        </p:txBody>
      </p:sp>
      <p:sp>
        <p:nvSpPr>
          <p:cNvPr id="327" name="Google Shape;327;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7592" y="594360"/>
            <a:ext cx="84840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Guidelines for Audio Data Analysis with TensorFlow</a:t>
            </a:r>
            <a:endParaRPr sz="2420"/>
          </a:p>
        </p:txBody>
      </p:sp>
      <p:sp>
        <p:nvSpPr>
          <p:cNvPr id="333" name="Google Shape;333;p21"/>
          <p:cNvSpPr txBox="1"/>
          <p:nvPr>
            <p:ph idx="1" type="body"/>
          </p:nvPr>
        </p:nvSpPr>
        <p:spPr>
          <a:xfrm>
            <a:off x="1307592" y="1453896"/>
            <a:ext cx="7030500" cy="412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846">
                <a:solidFill>
                  <a:srgbClr val="000000"/>
                </a:solidFill>
                <a:latin typeface="Roboto"/>
                <a:ea typeface="Roboto"/>
                <a:cs typeface="Roboto"/>
                <a:sym typeface="Roboto"/>
              </a:rPr>
              <a:t>Audio Preprocessing</a:t>
            </a:r>
            <a:r>
              <a:rPr lang="en" sz="1846">
                <a:solidFill>
                  <a:srgbClr val="000000"/>
                </a:solidFill>
                <a:latin typeface="Roboto"/>
                <a:ea typeface="Roboto"/>
                <a:cs typeface="Roboto"/>
                <a:sym typeface="Roboto"/>
              </a:rPr>
              <a:t>: Preparing the audio data for analysis.</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Spectrogram Conversion</a:t>
            </a:r>
            <a:r>
              <a:rPr lang="en" sz="1846">
                <a:solidFill>
                  <a:srgbClr val="000000"/>
                </a:solidFill>
                <a:latin typeface="Roboto"/>
                <a:ea typeface="Roboto"/>
                <a:cs typeface="Roboto"/>
                <a:sym typeface="Roboto"/>
              </a:rPr>
              <a:t>: Converting waveforms into spectrograms.</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Model Training</a:t>
            </a:r>
            <a:r>
              <a:rPr lang="en" sz="1846">
                <a:solidFill>
                  <a:srgbClr val="000000"/>
                </a:solidFill>
                <a:latin typeface="Roboto"/>
                <a:ea typeface="Roboto"/>
                <a:cs typeface="Roboto"/>
                <a:sym typeface="Roboto"/>
              </a:rPr>
              <a:t>: Training the model using the prepared audio data.</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0"/>
              </a:spcAft>
              <a:buNone/>
            </a:pPr>
            <a:r>
              <a:rPr b="1" lang="en" sz="1846">
                <a:solidFill>
                  <a:srgbClr val="000000"/>
                </a:solidFill>
                <a:latin typeface="Roboto"/>
                <a:ea typeface="Roboto"/>
                <a:cs typeface="Roboto"/>
                <a:sym typeface="Roboto"/>
              </a:rPr>
              <a:t>Evaluation and Testing</a:t>
            </a:r>
            <a:r>
              <a:rPr lang="en" sz="1846">
                <a:solidFill>
                  <a:srgbClr val="000000"/>
                </a:solidFill>
                <a:latin typeface="Roboto"/>
                <a:ea typeface="Roboto"/>
                <a:cs typeface="Roboto"/>
                <a:sym typeface="Roboto"/>
              </a:rPr>
              <a:t>: Assessing the model's performance using separate labeled data.</a:t>
            </a:r>
            <a:endParaRPr sz="1846">
              <a:solidFill>
                <a:srgbClr val="000000"/>
              </a:solidFill>
              <a:latin typeface="Roboto"/>
              <a:ea typeface="Roboto"/>
              <a:cs typeface="Roboto"/>
              <a:sym typeface="Roboto"/>
            </a:endParaRPr>
          </a:p>
          <a:p>
            <a:pPr indent="0" lvl="0" marL="0" rtl="0" algn="l">
              <a:lnSpc>
                <a:spcPct val="95000"/>
              </a:lnSpc>
              <a:spcBef>
                <a:spcPts val="1200"/>
              </a:spcBef>
              <a:spcAft>
                <a:spcPts val="1200"/>
              </a:spcAft>
              <a:buNone/>
            </a:pPr>
            <a:r>
              <a:t/>
            </a:r>
            <a:endParaRPr sz="1846">
              <a:solidFill>
                <a:srgbClr val="000000"/>
              </a:solidFill>
              <a:latin typeface="Roboto"/>
              <a:ea typeface="Roboto"/>
              <a:cs typeface="Roboto"/>
              <a:sym typeface="Roboto"/>
            </a:endParaRPr>
          </a:p>
        </p:txBody>
      </p:sp>
      <p:sp>
        <p:nvSpPr>
          <p:cNvPr id="334" name="Google Shape;334;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