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4" r:id="rId6"/>
    <p:sldId id="312" r:id="rId7"/>
    <p:sldId id="328" r:id="rId8"/>
    <p:sldId id="331" r:id="rId9"/>
    <p:sldId id="315" r:id="rId10"/>
    <p:sldId id="316" r:id="rId11"/>
    <p:sldId id="317" r:id="rId12"/>
    <p:sldId id="318" r:id="rId13"/>
    <p:sldId id="319" r:id="rId14"/>
    <p:sldId id="320" r:id="rId15"/>
    <p:sldId id="321" r:id="rId16"/>
    <p:sldId id="322" r:id="rId17"/>
    <p:sldId id="323" r:id="rId18"/>
    <p:sldId id="325" r:id="rId19"/>
    <p:sldId id="326" r:id="rId20"/>
    <p:sldId id="327" r:id="rId21"/>
    <p:sldId id="329" r:id="rId22"/>
    <p:sldId id="330" r:id="rId23"/>
    <p:sldId id="332" r:id="rId24"/>
    <p:sldId id="333" r:id="rId25"/>
    <p:sldId id="334" r:id="rId26"/>
    <p:sldId id="335" r:id="rId27"/>
    <p:sldId id="33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2C7C10-AE0C-4D7C-992D-91B141067BE5}">
          <p14:sldIdLst>
            <p14:sldId id="268"/>
            <p14:sldId id="314"/>
            <p14:sldId id="312"/>
            <p14:sldId id="328"/>
            <p14:sldId id="331"/>
            <p14:sldId id="315"/>
            <p14:sldId id="316"/>
            <p14:sldId id="317"/>
            <p14:sldId id="318"/>
            <p14:sldId id="319"/>
            <p14:sldId id="320"/>
            <p14:sldId id="321"/>
            <p14:sldId id="322"/>
            <p14:sldId id="323"/>
            <p14:sldId id="325"/>
            <p14:sldId id="326"/>
            <p14:sldId id="327"/>
            <p14:sldId id="329"/>
            <p14:sldId id="330"/>
            <p14:sldId id="332"/>
            <p14:sldId id="333"/>
            <p14:sldId id="334"/>
            <p14:sldId id="335"/>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94DDD7-1271-4135-A23C-7DC4F6EE178E}" v="1" dt="2023-11-13T09:57:07.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chaudhary" userId="79a0403e7dc3c67c" providerId="LiveId" clId="{6F94DDD7-1271-4135-A23C-7DC4F6EE178E}"/>
    <pc:docChg chg="undo custSel addSld delSld modSld sldOrd modSection">
      <pc:chgData name="suraj chaudhary" userId="79a0403e7dc3c67c" providerId="LiveId" clId="{6F94DDD7-1271-4135-A23C-7DC4F6EE178E}" dt="2023-11-13T12:02:16.086" v="2425" actId="20577"/>
      <pc:docMkLst>
        <pc:docMk/>
      </pc:docMkLst>
      <pc:sldChg chg="del">
        <pc:chgData name="suraj chaudhary" userId="79a0403e7dc3c67c" providerId="LiveId" clId="{6F94DDD7-1271-4135-A23C-7DC4F6EE178E}" dt="2023-11-13T09:35:24.245" v="570" actId="47"/>
        <pc:sldMkLst>
          <pc:docMk/>
          <pc:sldMk cId="2482546811" sldId="310"/>
        </pc:sldMkLst>
      </pc:sldChg>
      <pc:sldChg chg="modSp mod">
        <pc:chgData name="suraj chaudhary" userId="79a0403e7dc3c67c" providerId="LiveId" clId="{6F94DDD7-1271-4135-A23C-7DC4F6EE178E}" dt="2023-11-13T11:01:16.829" v="1412" actId="27636"/>
        <pc:sldMkLst>
          <pc:docMk/>
          <pc:sldMk cId="3525916924" sldId="314"/>
        </pc:sldMkLst>
        <pc:spChg chg="mod">
          <ac:chgData name="suraj chaudhary" userId="79a0403e7dc3c67c" providerId="LiveId" clId="{6F94DDD7-1271-4135-A23C-7DC4F6EE178E}" dt="2023-11-13T10:59:58.582" v="1410" actId="20577"/>
          <ac:spMkLst>
            <pc:docMk/>
            <pc:sldMk cId="3525916924" sldId="314"/>
            <ac:spMk id="2" creationId="{BC17E15D-59D5-7622-3E58-A3E7DAA485D7}"/>
          </ac:spMkLst>
        </pc:spChg>
        <pc:spChg chg="mod">
          <ac:chgData name="suraj chaudhary" userId="79a0403e7dc3c67c" providerId="LiveId" clId="{6F94DDD7-1271-4135-A23C-7DC4F6EE178E}" dt="2023-11-13T11:01:16.829" v="1412" actId="27636"/>
          <ac:spMkLst>
            <pc:docMk/>
            <pc:sldMk cId="3525916924" sldId="314"/>
            <ac:spMk id="3" creationId="{F3C4A2F3-CB8F-35DF-8682-593B16538F08}"/>
          </ac:spMkLst>
        </pc:spChg>
      </pc:sldChg>
      <pc:sldChg chg="mod modShow">
        <pc:chgData name="suraj chaudhary" userId="79a0403e7dc3c67c" providerId="LiveId" clId="{6F94DDD7-1271-4135-A23C-7DC4F6EE178E}" dt="2023-11-13T09:35:35.828" v="571" actId="729"/>
        <pc:sldMkLst>
          <pc:docMk/>
          <pc:sldMk cId="3936607292" sldId="315"/>
        </pc:sldMkLst>
      </pc:sldChg>
      <pc:sldChg chg="mod modShow">
        <pc:chgData name="suraj chaudhary" userId="79a0403e7dc3c67c" providerId="LiveId" clId="{6F94DDD7-1271-4135-A23C-7DC4F6EE178E}" dt="2023-11-13T09:35:45.235" v="572" actId="729"/>
        <pc:sldMkLst>
          <pc:docMk/>
          <pc:sldMk cId="3259946892" sldId="316"/>
        </pc:sldMkLst>
      </pc:sldChg>
      <pc:sldChg chg="mod modShow">
        <pc:chgData name="suraj chaudhary" userId="79a0403e7dc3c67c" providerId="LiveId" clId="{6F94DDD7-1271-4135-A23C-7DC4F6EE178E}" dt="2023-11-13T09:36:11.743" v="573" actId="729"/>
        <pc:sldMkLst>
          <pc:docMk/>
          <pc:sldMk cId="2203516066" sldId="321"/>
        </pc:sldMkLst>
      </pc:sldChg>
      <pc:sldChg chg="del">
        <pc:chgData name="suraj chaudhary" userId="79a0403e7dc3c67c" providerId="LiveId" clId="{6F94DDD7-1271-4135-A23C-7DC4F6EE178E}" dt="2023-11-13T09:37:27.833" v="574" actId="47"/>
        <pc:sldMkLst>
          <pc:docMk/>
          <pc:sldMk cId="3024910074" sldId="324"/>
        </pc:sldMkLst>
      </pc:sldChg>
      <pc:sldChg chg="mod modShow">
        <pc:chgData name="suraj chaudhary" userId="79a0403e7dc3c67c" providerId="LiveId" clId="{6F94DDD7-1271-4135-A23C-7DC4F6EE178E}" dt="2023-11-13T09:37:58.836" v="576" actId="729"/>
        <pc:sldMkLst>
          <pc:docMk/>
          <pc:sldMk cId="2047114709" sldId="325"/>
        </pc:sldMkLst>
      </pc:sldChg>
      <pc:sldChg chg="mod modShow">
        <pc:chgData name="suraj chaudhary" userId="79a0403e7dc3c67c" providerId="LiveId" clId="{6F94DDD7-1271-4135-A23C-7DC4F6EE178E}" dt="2023-11-13T11:04:26.254" v="1413" actId="729"/>
        <pc:sldMkLst>
          <pc:docMk/>
          <pc:sldMk cId="3346185695" sldId="326"/>
        </pc:sldMkLst>
      </pc:sldChg>
      <pc:sldChg chg="mod modShow">
        <pc:chgData name="suraj chaudhary" userId="79a0403e7dc3c67c" providerId="LiveId" clId="{6F94DDD7-1271-4135-A23C-7DC4F6EE178E}" dt="2023-11-13T09:38:27.186" v="577" actId="729"/>
        <pc:sldMkLst>
          <pc:docMk/>
          <pc:sldMk cId="3712395088" sldId="327"/>
        </pc:sldMkLst>
      </pc:sldChg>
      <pc:sldChg chg="ord">
        <pc:chgData name="suraj chaudhary" userId="79a0403e7dc3c67c" providerId="LiveId" clId="{6F94DDD7-1271-4135-A23C-7DC4F6EE178E}" dt="2023-11-13T09:35:02.292" v="569"/>
        <pc:sldMkLst>
          <pc:docMk/>
          <pc:sldMk cId="4289477678" sldId="328"/>
        </pc:sldMkLst>
      </pc:sldChg>
      <pc:sldChg chg="modSp new mod">
        <pc:chgData name="suraj chaudhary" userId="79a0403e7dc3c67c" providerId="LiveId" clId="{6F94DDD7-1271-4135-A23C-7DC4F6EE178E}" dt="2023-11-13T11:58:25.164" v="2309" actId="20577"/>
        <pc:sldMkLst>
          <pc:docMk/>
          <pc:sldMk cId="1722966623" sldId="329"/>
        </pc:sldMkLst>
        <pc:spChg chg="mod">
          <ac:chgData name="suraj chaudhary" userId="79a0403e7dc3c67c" providerId="LiveId" clId="{6F94DDD7-1271-4135-A23C-7DC4F6EE178E}" dt="2023-11-13T11:49:41.352" v="2096" actId="20577"/>
          <ac:spMkLst>
            <pc:docMk/>
            <pc:sldMk cId="1722966623" sldId="329"/>
            <ac:spMk id="2" creationId="{F13BC8EE-B668-8621-9F1A-750CAD6D39FC}"/>
          </ac:spMkLst>
        </pc:spChg>
        <pc:spChg chg="mod">
          <ac:chgData name="suraj chaudhary" userId="79a0403e7dc3c67c" providerId="LiveId" clId="{6F94DDD7-1271-4135-A23C-7DC4F6EE178E}" dt="2023-11-13T11:58:25.164" v="2309" actId="20577"/>
          <ac:spMkLst>
            <pc:docMk/>
            <pc:sldMk cId="1722966623" sldId="329"/>
            <ac:spMk id="3" creationId="{A80CAAC5-A508-F5F3-6CB6-64CB676555A1}"/>
          </ac:spMkLst>
        </pc:spChg>
      </pc:sldChg>
      <pc:sldChg chg="modSp new mod">
        <pc:chgData name="suraj chaudhary" userId="79a0403e7dc3c67c" providerId="LiveId" clId="{6F94DDD7-1271-4135-A23C-7DC4F6EE178E}" dt="2023-11-13T09:55:45.292" v="860" actId="20577"/>
        <pc:sldMkLst>
          <pc:docMk/>
          <pc:sldMk cId="231739064" sldId="330"/>
        </pc:sldMkLst>
        <pc:spChg chg="mod">
          <ac:chgData name="suraj chaudhary" userId="79a0403e7dc3c67c" providerId="LiveId" clId="{6F94DDD7-1271-4135-A23C-7DC4F6EE178E}" dt="2023-11-13T09:39:45.547" v="593" actId="20577"/>
          <ac:spMkLst>
            <pc:docMk/>
            <pc:sldMk cId="231739064" sldId="330"/>
            <ac:spMk id="2" creationId="{B001D4CA-8A49-0201-8BD3-DD7FEE71F3E2}"/>
          </ac:spMkLst>
        </pc:spChg>
        <pc:spChg chg="mod">
          <ac:chgData name="suraj chaudhary" userId="79a0403e7dc3c67c" providerId="LiveId" clId="{6F94DDD7-1271-4135-A23C-7DC4F6EE178E}" dt="2023-11-13T09:55:45.292" v="860" actId="20577"/>
          <ac:spMkLst>
            <pc:docMk/>
            <pc:sldMk cId="231739064" sldId="330"/>
            <ac:spMk id="3" creationId="{EF88D29A-53CE-E361-96CB-8F5912AC0856}"/>
          </ac:spMkLst>
        </pc:spChg>
      </pc:sldChg>
      <pc:sldChg chg="addSp delSp modSp new mod">
        <pc:chgData name="suraj chaudhary" userId="79a0403e7dc3c67c" providerId="LiveId" clId="{6F94DDD7-1271-4135-A23C-7DC4F6EE178E}" dt="2023-11-13T09:33:27.841" v="567" actId="14100"/>
        <pc:sldMkLst>
          <pc:docMk/>
          <pc:sldMk cId="4012413320" sldId="331"/>
        </pc:sldMkLst>
        <pc:spChg chg="mod">
          <ac:chgData name="suraj chaudhary" userId="79a0403e7dc3c67c" providerId="LiveId" clId="{6F94DDD7-1271-4135-A23C-7DC4F6EE178E}" dt="2023-11-13T09:30:38.947" v="560" actId="20577"/>
          <ac:spMkLst>
            <pc:docMk/>
            <pc:sldMk cId="4012413320" sldId="331"/>
            <ac:spMk id="2" creationId="{6230896B-4915-7D13-9DB3-A0CED60A876D}"/>
          </ac:spMkLst>
        </pc:spChg>
        <pc:spChg chg="del">
          <ac:chgData name="suraj chaudhary" userId="79a0403e7dc3c67c" providerId="LiveId" clId="{6F94DDD7-1271-4135-A23C-7DC4F6EE178E}" dt="2023-11-13T09:32:56.163" v="561" actId="22"/>
          <ac:spMkLst>
            <pc:docMk/>
            <pc:sldMk cId="4012413320" sldId="331"/>
            <ac:spMk id="3" creationId="{3929E41A-4F1D-6084-A7D1-6C4F071977C2}"/>
          </ac:spMkLst>
        </pc:spChg>
        <pc:picChg chg="add mod ord">
          <ac:chgData name="suraj chaudhary" userId="79a0403e7dc3c67c" providerId="LiveId" clId="{6F94DDD7-1271-4135-A23C-7DC4F6EE178E}" dt="2023-11-13T09:33:27.841" v="567" actId="14100"/>
          <ac:picMkLst>
            <pc:docMk/>
            <pc:sldMk cId="4012413320" sldId="331"/>
            <ac:picMk id="5" creationId="{44C2DED9-9C9A-7F19-2A7D-50424CFA75EF}"/>
          </ac:picMkLst>
        </pc:picChg>
      </pc:sldChg>
      <pc:sldChg chg="addSp delSp modSp new mod">
        <pc:chgData name="suraj chaudhary" userId="79a0403e7dc3c67c" providerId="LiveId" clId="{6F94DDD7-1271-4135-A23C-7DC4F6EE178E}" dt="2023-11-13T10:42:05.700" v="1177" actId="11529"/>
        <pc:sldMkLst>
          <pc:docMk/>
          <pc:sldMk cId="888193692" sldId="332"/>
        </pc:sldMkLst>
        <pc:spChg chg="mod">
          <ac:chgData name="suraj chaudhary" userId="79a0403e7dc3c67c" providerId="LiveId" clId="{6F94DDD7-1271-4135-A23C-7DC4F6EE178E}" dt="2023-11-13T09:59:04.321" v="889" actId="1076"/>
          <ac:spMkLst>
            <pc:docMk/>
            <pc:sldMk cId="888193692" sldId="332"/>
            <ac:spMk id="2" creationId="{12A57808-9654-F8F7-0EB6-BE45873B2D5C}"/>
          </ac:spMkLst>
        </pc:spChg>
        <pc:spChg chg="del">
          <ac:chgData name="suraj chaudhary" userId="79a0403e7dc3c67c" providerId="LiveId" clId="{6F94DDD7-1271-4135-A23C-7DC4F6EE178E}" dt="2023-11-13T09:57:07.242" v="877"/>
          <ac:spMkLst>
            <pc:docMk/>
            <pc:sldMk cId="888193692" sldId="332"/>
            <ac:spMk id="3" creationId="{A0E90AE2-D29C-55A6-C289-79711CD1DB9F}"/>
          </ac:spMkLst>
        </pc:spChg>
        <pc:spChg chg="add del">
          <ac:chgData name="suraj chaudhary" userId="79a0403e7dc3c67c" providerId="LiveId" clId="{6F94DDD7-1271-4135-A23C-7DC4F6EE178E}" dt="2023-11-13T10:42:05.700" v="1177" actId="11529"/>
          <ac:spMkLst>
            <pc:docMk/>
            <pc:sldMk cId="888193692" sldId="332"/>
            <ac:spMk id="5" creationId="{F50F5EB7-E2AB-5610-91BA-9BF64C3F739E}"/>
          </ac:spMkLst>
        </pc:spChg>
        <pc:graphicFrameChg chg="add mod modGraphic">
          <ac:chgData name="suraj chaudhary" userId="79a0403e7dc3c67c" providerId="LiveId" clId="{6F94DDD7-1271-4135-A23C-7DC4F6EE178E}" dt="2023-11-13T10:00:32.814" v="893" actId="207"/>
          <ac:graphicFrameMkLst>
            <pc:docMk/>
            <pc:sldMk cId="888193692" sldId="332"/>
            <ac:graphicFrameMk id="4" creationId="{53AE7A32-A0D2-86D8-069E-066FFCD61CA0}"/>
          </ac:graphicFrameMkLst>
        </pc:graphicFrameChg>
      </pc:sldChg>
      <pc:sldChg chg="addSp delSp modSp new mod">
        <pc:chgData name="suraj chaudhary" userId="79a0403e7dc3c67c" providerId="LiveId" clId="{6F94DDD7-1271-4135-A23C-7DC4F6EE178E}" dt="2023-11-13T10:13:11.285" v="1092" actId="1076"/>
        <pc:sldMkLst>
          <pc:docMk/>
          <pc:sldMk cId="796695799" sldId="333"/>
        </pc:sldMkLst>
        <pc:spChg chg="mod">
          <ac:chgData name="suraj chaudhary" userId="79a0403e7dc3c67c" providerId="LiveId" clId="{6F94DDD7-1271-4135-A23C-7DC4F6EE178E}" dt="2023-11-13T10:13:11.285" v="1092" actId="1076"/>
          <ac:spMkLst>
            <pc:docMk/>
            <pc:sldMk cId="796695799" sldId="333"/>
            <ac:spMk id="2" creationId="{47A9AA4B-A6A5-583E-4665-BE9C0D2F8EFF}"/>
          </ac:spMkLst>
        </pc:spChg>
        <pc:spChg chg="mod">
          <ac:chgData name="suraj chaudhary" userId="79a0403e7dc3c67c" providerId="LiveId" clId="{6F94DDD7-1271-4135-A23C-7DC4F6EE178E}" dt="2023-11-13T10:13:02.412" v="1091" actId="14100"/>
          <ac:spMkLst>
            <pc:docMk/>
            <pc:sldMk cId="796695799" sldId="333"/>
            <ac:spMk id="3" creationId="{321901D6-0623-DA96-3F33-073247C3EE66}"/>
          </ac:spMkLst>
        </pc:spChg>
        <pc:spChg chg="add del mod">
          <ac:chgData name="suraj chaudhary" userId="79a0403e7dc3c67c" providerId="LiveId" clId="{6F94DDD7-1271-4135-A23C-7DC4F6EE178E}" dt="2023-11-13T10:11:07.727" v="1085" actId="11529"/>
          <ac:spMkLst>
            <pc:docMk/>
            <pc:sldMk cId="796695799" sldId="333"/>
            <ac:spMk id="6" creationId="{E045FD8C-215F-A120-6D58-2F7A5A8E41C8}"/>
          </ac:spMkLst>
        </pc:spChg>
        <pc:picChg chg="add mod">
          <ac:chgData name="suraj chaudhary" userId="79a0403e7dc3c67c" providerId="LiveId" clId="{6F94DDD7-1271-4135-A23C-7DC4F6EE178E}" dt="2023-11-13T10:12:56.890" v="1090" actId="1076"/>
          <ac:picMkLst>
            <pc:docMk/>
            <pc:sldMk cId="796695799" sldId="333"/>
            <ac:picMk id="5" creationId="{429D4833-33EE-C6F9-E95A-0B137898470B}"/>
          </ac:picMkLst>
        </pc:picChg>
      </pc:sldChg>
      <pc:sldChg chg="modSp new mod">
        <pc:chgData name="suraj chaudhary" userId="79a0403e7dc3c67c" providerId="LiveId" clId="{6F94DDD7-1271-4135-A23C-7DC4F6EE178E}" dt="2023-11-13T10:52:44.139" v="1408" actId="20577"/>
        <pc:sldMkLst>
          <pc:docMk/>
          <pc:sldMk cId="2125312020" sldId="334"/>
        </pc:sldMkLst>
        <pc:spChg chg="mod">
          <ac:chgData name="suraj chaudhary" userId="79a0403e7dc3c67c" providerId="LiveId" clId="{6F94DDD7-1271-4135-A23C-7DC4F6EE178E}" dt="2023-11-13T10:13:27.804" v="1110" actId="20577"/>
          <ac:spMkLst>
            <pc:docMk/>
            <pc:sldMk cId="2125312020" sldId="334"/>
            <ac:spMk id="2" creationId="{935A8FB4-14DF-7C1C-7B98-ED31A44498B9}"/>
          </ac:spMkLst>
        </pc:spChg>
        <pc:spChg chg="mod">
          <ac:chgData name="suraj chaudhary" userId="79a0403e7dc3c67c" providerId="LiveId" clId="{6F94DDD7-1271-4135-A23C-7DC4F6EE178E}" dt="2023-11-13T10:52:44.139" v="1408" actId="20577"/>
          <ac:spMkLst>
            <pc:docMk/>
            <pc:sldMk cId="2125312020" sldId="334"/>
            <ac:spMk id="3" creationId="{098A8F62-06B2-0F57-1B2C-2FFE85A6D564}"/>
          </ac:spMkLst>
        </pc:spChg>
      </pc:sldChg>
      <pc:sldChg chg="addSp delSp modSp new mod">
        <pc:chgData name="suraj chaudhary" userId="79a0403e7dc3c67c" providerId="LiveId" clId="{6F94DDD7-1271-4135-A23C-7DC4F6EE178E}" dt="2023-11-13T11:29:46.236" v="1432" actId="14100"/>
        <pc:sldMkLst>
          <pc:docMk/>
          <pc:sldMk cId="1990294383" sldId="335"/>
        </pc:sldMkLst>
        <pc:spChg chg="mod">
          <ac:chgData name="suraj chaudhary" userId="79a0403e7dc3c67c" providerId="LiveId" clId="{6F94DDD7-1271-4135-A23C-7DC4F6EE178E}" dt="2023-11-13T10:48:15.208" v="1296" actId="20577"/>
          <ac:spMkLst>
            <pc:docMk/>
            <pc:sldMk cId="1990294383" sldId="335"/>
            <ac:spMk id="2" creationId="{9D3B4430-461A-4EF8-E287-2EC0700632B3}"/>
          </ac:spMkLst>
        </pc:spChg>
        <pc:spChg chg="del">
          <ac:chgData name="suraj chaudhary" userId="79a0403e7dc3c67c" providerId="LiveId" clId="{6F94DDD7-1271-4135-A23C-7DC4F6EE178E}" dt="2023-11-13T10:48:19.387" v="1297" actId="22"/>
          <ac:spMkLst>
            <pc:docMk/>
            <pc:sldMk cId="1990294383" sldId="335"/>
            <ac:spMk id="3" creationId="{67BBC2E0-B715-9E59-9975-C40826E3F5BF}"/>
          </ac:spMkLst>
        </pc:spChg>
        <pc:picChg chg="add mod ord modCrop">
          <ac:chgData name="suraj chaudhary" userId="79a0403e7dc3c67c" providerId="LiveId" clId="{6F94DDD7-1271-4135-A23C-7DC4F6EE178E}" dt="2023-11-13T11:29:46.236" v="1432" actId="14100"/>
          <ac:picMkLst>
            <pc:docMk/>
            <pc:sldMk cId="1990294383" sldId="335"/>
            <ac:picMk id="5" creationId="{636DA6D4-636E-245F-A058-C6E9B666F09F}"/>
          </ac:picMkLst>
        </pc:picChg>
      </pc:sldChg>
      <pc:sldChg chg="modSp new mod">
        <pc:chgData name="suraj chaudhary" userId="79a0403e7dc3c67c" providerId="LiveId" clId="{6F94DDD7-1271-4135-A23C-7DC4F6EE178E}" dt="2023-11-13T12:02:16.086" v="2425" actId="20577"/>
        <pc:sldMkLst>
          <pc:docMk/>
          <pc:sldMk cId="3985564526" sldId="336"/>
        </pc:sldMkLst>
        <pc:spChg chg="mod">
          <ac:chgData name="suraj chaudhary" userId="79a0403e7dc3c67c" providerId="LiveId" clId="{6F94DDD7-1271-4135-A23C-7DC4F6EE178E}" dt="2023-11-13T10:48:53.985" v="1313" actId="20577"/>
          <ac:spMkLst>
            <pc:docMk/>
            <pc:sldMk cId="3985564526" sldId="336"/>
            <ac:spMk id="2" creationId="{13A98C8E-6250-BC7E-A52C-F0FBF5E97996}"/>
          </ac:spMkLst>
        </pc:spChg>
        <pc:spChg chg="mod">
          <ac:chgData name="suraj chaudhary" userId="79a0403e7dc3c67c" providerId="LiveId" clId="{6F94DDD7-1271-4135-A23C-7DC4F6EE178E}" dt="2023-11-13T12:02:16.086" v="2425" actId="20577"/>
          <ac:spMkLst>
            <pc:docMk/>
            <pc:sldMk cId="3985564526" sldId="336"/>
            <ac:spMk id="3" creationId="{F4799AE1-6A10-4E6D-6BE1-5EE354E57D62}"/>
          </ac:spMkLst>
        </pc:spChg>
      </pc:sldChg>
    </pc:docChg>
  </pc:docChgLst>
  <pc:docChgLst>
    <pc:chgData name="suraj chaudhary" userId="79a0403e7dc3c67c" providerId="LiveId" clId="{9B8960DC-BE8C-4770-9888-8B8414B97EE7}"/>
    <pc:docChg chg="custSel addSld modSld modSection">
      <pc:chgData name="suraj chaudhary" userId="79a0403e7dc3c67c" providerId="LiveId" clId="{9B8960DC-BE8C-4770-9888-8B8414B97EE7}" dt="2023-09-29T09:21:39.342" v="158" actId="6549"/>
      <pc:docMkLst>
        <pc:docMk/>
      </pc:docMkLst>
      <pc:sldChg chg="modSp mod">
        <pc:chgData name="suraj chaudhary" userId="79a0403e7dc3c67c" providerId="LiveId" clId="{9B8960DC-BE8C-4770-9888-8B8414B97EE7}" dt="2023-09-28T10:25:55.817" v="122" actId="20577"/>
        <pc:sldMkLst>
          <pc:docMk/>
          <pc:sldMk cId="3912747309" sldId="268"/>
        </pc:sldMkLst>
        <pc:spChg chg="mod">
          <ac:chgData name="suraj chaudhary" userId="79a0403e7dc3c67c" providerId="LiveId" clId="{9B8960DC-BE8C-4770-9888-8B8414B97EE7}" dt="2023-09-28T10:25:32.865" v="107" actId="313"/>
          <ac:spMkLst>
            <pc:docMk/>
            <pc:sldMk cId="3912747309" sldId="268"/>
            <ac:spMk id="2" creationId="{4010AF38-26DF-48B3-952C-4A9091D6863C}"/>
          </ac:spMkLst>
        </pc:spChg>
        <pc:spChg chg="mod">
          <ac:chgData name="suraj chaudhary" userId="79a0403e7dc3c67c" providerId="LiveId" clId="{9B8960DC-BE8C-4770-9888-8B8414B97EE7}" dt="2023-09-28T10:25:55.817" v="122" actId="20577"/>
          <ac:spMkLst>
            <pc:docMk/>
            <pc:sldMk cId="3912747309" sldId="268"/>
            <ac:spMk id="7" creationId="{8AB76885-FA57-AC01-66A4-BC2934C2586F}"/>
          </ac:spMkLst>
        </pc:spChg>
      </pc:sldChg>
      <pc:sldChg chg="modSp mod modShow">
        <pc:chgData name="suraj chaudhary" userId="79a0403e7dc3c67c" providerId="LiveId" clId="{9B8960DC-BE8C-4770-9888-8B8414B97EE7}" dt="2023-09-29T09:21:39.342" v="158" actId="6549"/>
        <pc:sldMkLst>
          <pc:docMk/>
          <pc:sldMk cId="2621486694" sldId="312"/>
        </pc:sldMkLst>
        <pc:spChg chg="mod">
          <ac:chgData name="suraj chaudhary" userId="79a0403e7dc3c67c" providerId="LiveId" clId="{9B8960DC-BE8C-4770-9888-8B8414B97EE7}" dt="2023-09-29T09:21:39.342" v="158" actId="6549"/>
          <ac:spMkLst>
            <pc:docMk/>
            <pc:sldMk cId="2621486694" sldId="312"/>
            <ac:spMk id="3" creationId="{4C4C8E0C-33C0-6D33-4ED5-3978AB59D9DA}"/>
          </ac:spMkLst>
        </pc:spChg>
      </pc:sldChg>
      <pc:sldChg chg="modSp mod">
        <pc:chgData name="suraj chaudhary" userId="79a0403e7dc3c67c" providerId="LiveId" clId="{9B8960DC-BE8C-4770-9888-8B8414B97EE7}" dt="2023-09-29T09:19:48.148" v="154" actId="20577"/>
        <pc:sldMkLst>
          <pc:docMk/>
          <pc:sldMk cId="3525916924" sldId="314"/>
        </pc:sldMkLst>
        <pc:spChg chg="mod">
          <ac:chgData name="suraj chaudhary" userId="79a0403e7dc3c67c" providerId="LiveId" clId="{9B8960DC-BE8C-4770-9888-8B8414B97EE7}" dt="2023-09-29T09:19:48.148" v="154" actId="20577"/>
          <ac:spMkLst>
            <pc:docMk/>
            <pc:sldMk cId="3525916924" sldId="314"/>
            <ac:spMk id="3" creationId="{F3C4A2F3-CB8F-35DF-8682-593B16538F08}"/>
          </ac:spMkLst>
        </pc:spChg>
      </pc:sldChg>
      <pc:sldChg chg="modSp new mod">
        <pc:chgData name="suraj chaudhary" userId="79a0403e7dc3c67c" providerId="LiveId" clId="{9B8960DC-BE8C-4770-9888-8B8414B97EE7}" dt="2023-09-29T08:56:38.718" v="145"/>
        <pc:sldMkLst>
          <pc:docMk/>
          <pc:sldMk cId="4289477678" sldId="328"/>
        </pc:sldMkLst>
        <pc:spChg chg="mod">
          <ac:chgData name="suraj chaudhary" userId="79a0403e7dc3c67c" providerId="LiveId" clId="{9B8960DC-BE8C-4770-9888-8B8414B97EE7}" dt="2023-09-29T08:56:35.950" v="144" actId="20577"/>
          <ac:spMkLst>
            <pc:docMk/>
            <pc:sldMk cId="4289477678" sldId="328"/>
            <ac:spMk id="2" creationId="{619E2E8B-3F77-FFF5-D863-9D76A1E9715E}"/>
          </ac:spMkLst>
        </pc:spChg>
        <pc:spChg chg="mod">
          <ac:chgData name="suraj chaudhary" userId="79a0403e7dc3c67c" providerId="LiveId" clId="{9B8960DC-BE8C-4770-9888-8B8414B97EE7}" dt="2023-09-29T08:56:38.718" v="145"/>
          <ac:spMkLst>
            <pc:docMk/>
            <pc:sldMk cId="4289477678" sldId="328"/>
            <ac:spMk id="3" creationId="{82711480-891B-0025-5282-7513885BA9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32899" y="205275"/>
            <a:ext cx="6253317" cy="3158784"/>
          </a:xfrm>
        </p:spPr>
        <p:txBody>
          <a:bodyPr>
            <a:noAutofit/>
          </a:bodyPr>
          <a:lstStyle/>
          <a:p>
            <a:r>
              <a:rPr lang="en-US" sz="5400" dirty="0"/>
              <a:t>Analysis of factors affecting the GDP per capita. Of several countries</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5" y="1"/>
            <a:ext cx="4635315" cy="6857999"/>
          </a:xfrm>
          <a:prstGeom prst="rect">
            <a:avLst/>
          </a:prstGeom>
        </p:spPr>
      </p:pic>
      <p:sp>
        <p:nvSpPr>
          <p:cNvPr id="7" name="TextBox 6">
            <a:extLst>
              <a:ext uri="{FF2B5EF4-FFF2-40B4-BE49-F238E27FC236}">
                <a16:creationId xmlns:a16="http://schemas.microsoft.com/office/drawing/2014/main" id="{8AB76885-FA57-AC01-66A4-BC2934C2586F}"/>
              </a:ext>
            </a:extLst>
          </p:cNvPr>
          <p:cNvSpPr txBox="1"/>
          <p:nvPr/>
        </p:nvSpPr>
        <p:spPr>
          <a:xfrm>
            <a:off x="744179" y="3795254"/>
            <a:ext cx="5945870" cy="2215991"/>
          </a:xfrm>
          <a:prstGeom prst="rect">
            <a:avLst/>
          </a:prstGeom>
          <a:solidFill>
            <a:schemeClr val="bg1"/>
          </a:solidFill>
        </p:spPr>
        <p:txBody>
          <a:bodyPr wrap="square" rtlCol="0">
            <a:spAutoFit/>
          </a:bodyPr>
          <a:lstStyle/>
          <a:p>
            <a:r>
              <a:rPr lang="en-US" sz="2000" dirty="0">
                <a:solidFill>
                  <a:schemeClr val="tx1">
                    <a:lumMod val="85000"/>
                    <a:lumOff val="15000"/>
                  </a:schemeClr>
                </a:solidFill>
              </a:rPr>
              <a:t>Presented by </a:t>
            </a:r>
          </a:p>
          <a:p>
            <a:pPr marL="342900" indent="-342900">
              <a:buFont typeface="Arial" panose="020B0604020202020204" pitchFamily="34" charset="0"/>
              <a:buChar char="•"/>
            </a:pPr>
            <a:r>
              <a:rPr lang="en-IN" sz="2000" b="0" i="0" dirty="0">
                <a:solidFill>
                  <a:srgbClr val="000000"/>
                </a:solidFill>
                <a:effectLst/>
              </a:rPr>
              <a:t>Aishwarya Awasthi - 22125010</a:t>
            </a:r>
            <a:endParaRPr lang="en-US" sz="2000" dirty="0">
              <a:solidFill>
                <a:schemeClr val="tx1">
                  <a:lumMod val="85000"/>
                  <a:lumOff val="15000"/>
                </a:schemeClr>
              </a:solidFill>
            </a:endParaRPr>
          </a:p>
          <a:p>
            <a:pPr marL="342900" indent="-342900">
              <a:buFont typeface="Arial" panose="020B0604020202020204" pitchFamily="34" charset="0"/>
              <a:buChar char="•"/>
            </a:pPr>
            <a:r>
              <a:rPr lang="en-US" sz="2000" dirty="0" err="1">
                <a:solidFill>
                  <a:schemeClr val="tx1">
                    <a:lumMod val="85000"/>
                    <a:lumOff val="15000"/>
                  </a:schemeClr>
                </a:solidFill>
              </a:rPr>
              <a:t>Amogh</a:t>
            </a:r>
            <a:r>
              <a:rPr lang="en-US" sz="2000" dirty="0">
                <a:solidFill>
                  <a:schemeClr val="tx1">
                    <a:lumMod val="85000"/>
                    <a:lumOff val="15000"/>
                  </a:schemeClr>
                </a:solidFill>
              </a:rPr>
              <a:t> </a:t>
            </a:r>
            <a:r>
              <a:rPr lang="en-US" sz="2000" dirty="0" err="1">
                <a:solidFill>
                  <a:schemeClr val="tx1">
                    <a:lumMod val="85000"/>
                    <a:lumOff val="15000"/>
                  </a:schemeClr>
                </a:solidFill>
              </a:rPr>
              <a:t>gupta</a:t>
            </a:r>
            <a:r>
              <a:rPr lang="en-US" sz="2000" dirty="0">
                <a:solidFill>
                  <a:schemeClr val="tx1">
                    <a:lumMod val="85000"/>
                    <a:lumOff val="15000"/>
                  </a:schemeClr>
                </a:solidFill>
              </a:rPr>
              <a:t> - 231140005</a:t>
            </a:r>
          </a:p>
          <a:p>
            <a:pPr marL="342900" indent="-342900">
              <a:buFont typeface="Arial" panose="020B0604020202020204" pitchFamily="34" charset="0"/>
              <a:buChar char="•"/>
            </a:pPr>
            <a:r>
              <a:rPr lang="en-US" sz="2000" dirty="0" err="1">
                <a:solidFill>
                  <a:schemeClr val="tx1">
                    <a:lumMod val="85000"/>
                    <a:lumOff val="15000"/>
                  </a:schemeClr>
                </a:solidFill>
              </a:rPr>
              <a:t>Devansh</a:t>
            </a:r>
            <a:r>
              <a:rPr lang="en-US" sz="2000" dirty="0">
                <a:solidFill>
                  <a:schemeClr val="tx1">
                    <a:lumMod val="85000"/>
                    <a:lumOff val="15000"/>
                  </a:schemeClr>
                </a:solidFill>
              </a:rPr>
              <a:t> Jindal - 231140007</a:t>
            </a:r>
          </a:p>
          <a:p>
            <a:pPr marL="342900" indent="-342900">
              <a:buFont typeface="Arial" panose="020B0604020202020204" pitchFamily="34" charset="0"/>
              <a:buChar char="•"/>
            </a:pPr>
            <a:r>
              <a:rPr lang="en-US" sz="2000" dirty="0">
                <a:solidFill>
                  <a:schemeClr val="tx1">
                    <a:lumMod val="85000"/>
                    <a:lumOff val="15000"/>
                  </a:schemeClr>
                </a:solidFill>
              </a:rPr>
              <a:t>Suraj </a:t>
            </a:r>
            <a:r>
              <a:rPr lang="en-US" sz="2000" dirty="0" err="1">
                <a:solidFill>
                  <a:schemeClr val="tx1">
                    <a:lumMod val="85000"/>
                    <a:lumOff val="15000"/>
                  </a:schemeClr>
                </a:solidFill>
              </a:rPr>
              <a:t>choduary</a:t>
            </a:r>
            <a:r>
              <a:rPr lang="en-US" sz="2000" dirty="0">
                <a:solidFill>
                  <a:schemeClr val="tx1">
                    <a:lumMod val="85000"/>
                    <a:lumOff val="15000"/>
                  </a:schemeClr>
                </a:solidFill>
              </a:rPr>
              <a:t> - 231140025</a:t>
            </a:r>
          </a:p>
          <a:p>
            <a:pPr marL="342900" indent="-342900">
              <a:buFont typeface="Arial" panose="020B0604020202020204" pitchFamily="34" charset="0"/>
              <a:buChar char="•"/>
            </a:pPr>
            <a:r>
              <a:rPr lang="en-US" sz="2000" dirty="0" err="1">
                <a:solidFill>
                  <a:schemeClr val="tx1">
                    <a:lumMod val="85000"/>
                    <a:lumOff val="15000"/>
                  </a:schemeClr>
                </a:solidFill>
              </a:rPr>
              <a:t>Saransh</a:t>
            </a:r>
            <a:r>
              <a:rPr lang="en-US" sz="2000" dirty="0">
                <a:solidFill>
                  <a:schemeClr val="tx1">
                    <a:lumMod val="85000"/>
                    <a:lumOff val="15000"/>
                  </a:schemeClr>
                </a:solidFill>
              </a:rPr>
              <a:t> </a:t>
            </a:r>
            <a:r>
              <a:rPr lang="en-US" sz="2000" dirty="0" err="1">
                <a:solidFill>
                  <a:schemeClr val="tx1">
                    <a:lumMod val="85000"/>
                    <a:lumOff val="15000"/>
                  </a:schemeClr>
                </a:solidFill>
              </a:rPr>
              <a:t>sharma</a:t>
            </a:r>
            <a:r>
              <a:rPr lang="en-US" sz="2000" dirty="0">
                <a:solidFill>
                  <a:schemeClr val="tx1">
                    <a:lumMod val="85000"/>
                    <a:lumOff val="15000"/>
                  </a:schemeClr>
                </a:solidFill>
              </a:rPr>
              <a:t> - 231290012</a:t>
            </a:r>
          </a:p>
          <a:p>
            <a:r>
              <a:rPr lang="en-US" sz="1800" dirty="0">
                <a:solidFill>
                  <a:schemeClr val="tx1">
                    <a:lumMod val="85000"/>
                    <a:lumOff val="15000"/>
                  </a:schemeClr>
                </a:solidFill>
              </a:rPr>
              <a:t> </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900EA46-F6FD-CF80-4991-8D91D232BD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686" y="1371600"/>
            <a:ext cx="5815835" cy="4114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7C69CE-85E0-7969-D45C-15F9638C7EA7}"/>
              </a:ext>
            </a:extLst>
          </p:cNvPr>
          <p:cNvSpPr txBox="1"/>
          <p:nvPr/>
        </p:nvSpPr>
        <p:spPr>
          <a:xfrm>
            <a:off x="249686" y="636103"/>
            <a:ext cx="6288820" cy="523220"/>
          </a:xfrm>
          <a:prstGeom prst="rect">
            <a:avLst/>
          </a:prstGeom>
          <a:noFill/>
        </p:spPr>
        <p:txBody>
          <a:bodyPr wrap="square" rtlCol="0">
            <a:spAutoFit/>
          </a:bodyPr>
          <a:lstStyle/>
          <a:p>
            <a:r>
              <a:rPr lang="en-IN" sz="2800" i="1" dirty="0">
                <a:effectLst/>
                <a:latin typeface="Times New Roman" panose="02020603050405020304" pitchFamily="18" charset="0"/>
                <a:ea typeface="Calibri" panose="020F0502020204030204" pitchFamily="34" charset="0"/>
              </a:rPr>
              <a:t>Boxplots after removing outliers:</a:t>
            </a:r>
            <a:endParaRPr lang="en-IN" sz="2800" dirty="0"/>
          </a:p>
        </p:txBody>
      </p:sp>
      <p:pic>
        <p:nvPicPr>
          <p:cNvPr id="2054" name="Picture 6">
            <a:extLst>
              <a:ext uri="{FF2B5EF4-FFF2-40B4-BE49-F238E27FC236}">
                <a16:creationId xmlns:a16="http://schemas.microsoft.com/office/drawing/2014/main" id="{F1EA4424-2D8E-AD55-708F-C9153A271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1" y="1371600"/>
            <a:ext cx="565785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391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9CD3AFD-6B3D-EF68-EB39-8C3A30161297}"/>
              </a:ext>
            </a:extLst>
          </p:cNvPr>
          <p:cNvGraphicFramePr>
            <a:graphicFrameLocks noGrp="1"/>
          </p:cNvGraphicFramePr>
          <p:nvPr>
            <p:extLst>
              <p:ext uri="{D42A27DB-BD31-4B8C-83A1-F6EECF244321}">
                <p14:modId xmlns:p14="http://schemas.microsoft.com/office/powerpoint/2010/main" val="2419344865"/>
              </p:ext>
            </p:extLst>
          </p:nvPr>
        </p:nvGraphicFramePr>
        <p:xfrm>
          <a:off x="1097280" y="1216573"/>
          <a:ext cx="10058400" cy="3722547"/>
        </p:xfrm>
        <a:graphic>
          <a:graphicData uri="http://schemas.openxmlformats.org/drawingml/2006/table">
            <a:tbl>
              <a:tblPr firstRow="1" firstCol="1" bandRow="1">
                <a:tableStyleId>{5C22544A-7EE6-4342-B048-85BDC9FD1C3A}</a:tableStyleId>
              </a:tblPr>
              <a:tblGrid>
                <a:gridCol w="1224870">
                  <a:extLst>
                    <a:ext uri="{9D8B030D-6E8A-4147-A177-3AD203B41FA5}">
                      <a16:colId xmlns:a16="http://schemas.microsoft.com/office/drawing/2014/main" val="2998628583"/>
                    </a:ext>
                  </a:extLst>
                </a:gridCol>
                <a:gridCol w="2942873">
                  <a:extLst>
                    <a:ext uri="{9D8B030D-6E8A-4147-A177-3AD203B41FA5}">
                      <a16:colId xmlns:a16="http://schemas.microsoft.com/office/drawing/2014/main" val="2077086897"/>
                    </a:ext>
                  </a:extLst>
                </a:gridCol>
                <a:gridCol w="905311">
                  <a:extLst>
                    <a:ext uri="{9D8B030D-6E8A-4147-A177-3AD203B41FA5}">
                      <a16:colId xmlns:a16="http://schemas.microsoft.com/office/drawing/2014/main" val="246873196"/>
                    </a:ext>
                  </a:extLst>
                </a:gridCol>
                <a:gridCol w="1519892">
                  <a:extLst>
                    <a:ext uri="{9D8B030D-6E8A-4147-A177-3AD203B41FA5}">
                      <a16:colId xmlns:a16="http://schemas.microsoft.com/office/drawing/2014/main" val="1160362802"/>
                    </a:ext>
                  </a:extLst>
                </a:gridCol>
                <a:gridCol w="2448512">
                  <a:extLst>
                    <a:ext uri="{9D8B030D-6E8A-4147-A177-3AD203B41FA5}">
                      <a16:colId xmlns:a16="http://schemas.microsoft.com/office/drawing/2014/main" val="1979787049"/>
                    </a:ext>
                  </a:extLst>
                </a:gridCol>
                <a:gridCol w="1016942">
                  <a:extLst>
                    <a:ext uri="{9D8B030D-6E8A-4147-A177-3AD203B41FA5}">
                      <a16:colId xmlns:a16="http://schemas.microsoft.com/office/drawing/2014/main" val="2448623249"/>
                    </a:ext>
                  </a:extLst>
                </a:gridCol>
              </a:tblGrid>
              <a:tr h="965608">
                <a:tc>
                  <a:txBody>
                    <a:bodyPr/>
                    <a:lstStyle/>
                    <a:p>
                      <a:pPr>
                        <a:lnSpc>
                          <a:spcPct val="107000"/>
                        </a:lnSpc>
                        <a:spcAft>
                          <a:spcPts val="800"/>
                        </a:spcAft>
                      </a:pPr>
                      <a:r>
                        <a:rPr lang="en-IN" sz="2000" kern="10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ph_infrastructure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ict</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business</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border_transp</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GDP</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6801145"/>
                  </a:ext>
                </a:extLst>
              </a:tr>
              <a:tr h="683746">
                <a:tc>
                  <a:txBody>
                    <a:bodyPr/>
                    <a:lstStyle/>
                    <a:p>
                      <a:pPr>
                        <a:lnSpc>
                          <a:spcPct val="107000"/>
                        </a:lnSpc>
                        <a:spcAft>
                          <a:spcPts val="800"/>
                        </a:spcAft>
                      </a:pPr>
                      <a:r>
                        <a:rPr lang="en-IN" sz="2000" kern="100" dirty="0" err="1">
                          <a:effectLst/>
                        </a:rPr>
                        <a:t>ph_infrastructure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solidFill>
                            <a:srgbClr val="FF0000"/>
                          </a:solidFill>
                          <a:effectLst/>
                          <a:highlight>
                            <a:srgbClr val="00FF00"/>
                          </a:highlight>
                        </a:rPr>
                        <a:t>0.875</a:t>
                      </a:r>
                      <a:endParaRPr lang="en-IN" sz="2000" kern="100" dirty="0">
                        <a:solidFill>
                          <a:srgbClr val="FF0000"/>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solidFill>
                            <a:srgbClr val="FF0000"/>
                          </a:solidFill>
                          <a:effectLst/>
                          <a:highlight>
                            <a:srgbClr val="FFFF00"/>
                          </a:highlight>
                        </a:rPr>
                        <a:t>0.859</a:t>
                      </a:r>
                      <a:endParaRPr lang="en-IN" sz="20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0.684</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0.706</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4571"/>
                  </a:ext>
                </a:extLst>
              </a:tr>
              <a:tr h="491492">
                <a:tc>
                  <a:txBody>
                    <a:bodyPr/>
                    <a:lstStyle/>
                    <a:p>
                      <a:pPr algn="ctr">
                        <a:lnSpc>
                          <a:spcPct val="107000"/>
                        </a:lnSpc>
                        <a:spcAft>
                          <a:spcPts val="800"/>
                        </a:spcAft>
                      </a:pPr>
                      <a:r>
                        <a:rPr lang="en-IN" sz="2000" kern="100">
                          <a:effectLst/>
                        </a:rPr>
                        <a:t>Ict</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solidFill>
                            <a:srgbClr val="FF0000"/>
                          </a:solidFill>
                          <a:effectLst/>
                          <a:highlight>
                            <a:srgbClr val="FFFF00"/>
                          </a:highlight>
                        </a:rPr>
                        <a:t>0.836</a:t>
                      </a:r>
                      <a:endParaRPr lang="en-IN" sz="20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0.683</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0.665</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066555"/>
                  </a:ext>
                </a:extLst>
              </a:tr>
              <a:tr h="472874">
                <a:tc>
                  <a:txBody>
                    <a:bodyPr/>
                    <a:lstStyle/>
                    <a:p>
                      <a:pPr algn="ctr">
                        <a:lnSpc>
                          <a:spcPct val="107000"/>
                        </a:lnSpc>
                        <a:spcAft>
                          <a:spcPts val="800"/>
                        </a:spcAft>
                      </a:pPr>
                      <a:r>
                        <a:rPr lang="en-IN" sz="2000" kern="100">
                          <a:effectLst/>
                        </a:rPr>
                        <a:t>business</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0.681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0.774</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4665026"/>
                  </a:ext>
                </a:extLst>
              </a:tr>
              <a:tr h="491492">
                <a:tc>
                  <a:txBody>
                    <a:bodyPr/>
                    <a:lstStyle/>
                    <a:p>
                      <a:pPr algn="ctr">
                        <a:lnSpc>
                          <a:spcPct val="107000"/>
                        </a:lnSpc>
                        <a:spcAft>
                          <a:spcPts val="800"/>
                        </a:spcAft>
                      </a:pPr>
                      <a:r>
                        <a:rPr lang="en-IN" sz="2000" kern="100">
                          <a:effectLst/>
                        </a:rPr>
                        <a:t>border_transp</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0.611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5312158"/>
                  </a:ext>
                </a:extLst>
              </a:tr>
              <a:tr h="472874">
                <a:tc>
                  <a:txBody>
                    <a:bodyPr/>
                    <a:lstStyle/>
                    <a:p>
                      <a:pPr algn="ctr">
                        <a:lnSpc>
                          <a:spcPct val="107000"/>
                        </a:lnSpc>
                        <a:spcAft>
                          <a:spcPts val="800"/>
                        </a:spcAft>
                      </a:pPr>
                      <a:r>
                        <a:rPr lang="en-IN" sz="2000" kern="100">
                          <a:effectLst/>
                        </a:rPr>
                        <a:t>GDP</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3007655"/>
                  </a:ext>
                </a:extLst>
              </a:tr>
            </a:tbl>
          </a:graphicData>
        </a:graphic>
      </p:graphicFrame>
      <p:sp>
        <p:nvSpPr>
          <p:cNvPr id="5" name="TextBox 4">
            <a:extLst>
              <a:ext uri="{FF2B5EF4-FFF2-40B4-BE49-F238E27FC236}">
                <a16:creationId xmlns:a16="http://schemas.microsoft.com/office/drawing/2014/main" id="{E0818656-FBCF-5445-8BFD-FA6AF9206377}"/>
              </a:ext>
            </a:extLst>
          </p:cNvPr>
          <p:cNvSpPr txBox="1"/>
          <p:nvPr/>
        </p:nvSpPr>
        <p:spPr>
          <a:xfrm>
            <a:off x="1036319" y="5167033"/>
            <a:ext cx="9997440" cy="1200329"/>
          </a:xfrm>
          <a:prstGeom prst="rect">
            <a:avLst/>
          </a:prstGeom>
          <a:noFill/>
        </p:spPr>
        <p:txBody>
          <a:bodyPr wrap="square" rtlCol="0">
            <a:spAutoFit/>
          </a:bodyPr>
          <a:lstStyle/>
          <a:p>
            <a:r>
              <a:rPr lang="en-IN" sz="2400" dirty="0">
                <a:latin typeface="Times New Roman" panose="02020603050405020304" pitchFamily="18" charset="0"/>
                <a:ea typeface="Calibri" panose="020F0502020204030204" pitchFamily="34" charset="0"/>
              </a:rPr>
              <a:t>I</a:t>
            </a:r>
            <a:r>
              <a:rPr lang="en-IN" sz="2400" dirty="0">
                <a:effectLst/>
                <a:latin typeface="Times New Roman" panose="02020603050405020304" pitchFamily="18" charset="0"/>
                <a:ea typeface="Calibri" panose="020F0502020204030204" pitchFamily="34" charset="0"/>
              </a:rPr>
              <a:t>t is clear that there is a strong correlation between all pair of independent variables but some values are really high. However, correlation does not necessarily mean causality.</a:t>
            </a:r>
            <a:endParaRPr lang="en-IN" sz="2400" dirty="0"/>
          </a:p>
        </p:txBody>
      </p:sp>
      <p:sp>
        <p:nvSpPr>
          <p:cNvPr id="6" name="Title 1">
            <a:extLst>
              <a:ext uri="{FF2B5EF4-FFF2-40B4-BE49-F238E27FC236}">
                <a16:creationId xmlns:a16="http://schemas.microsoft.com/office/drawing/2014/main" id="{9CAA9D05-2DB0-748E-14BC-541B4AC6E869}"/>
              </a:ext>
            </a:extLst>
          </p:cNvPr>
          <p:cNvSpPr>
            <a:spLocks noGrp="1"/>
          </p:cNvSpPr>
          <p:nvPr>
            <p:ph type="title"/>
          </p:nvPr>
        </p:nvSpPr>
        <p:spPr>
          <a:xfrm>
            <a:off x="1097280" y="233139"/>
            <a:ext cx="11001955" cy="1511042"/>
          </a:xfrm>
        </p:spPr>
        <p:txBody>
          <a:bodyPr>
            <a:normAutofit fontScale="90000"/>
          </a:bodyPr>
          <a:lstStyle/>
          <a:p>
            <a:r>
              <a:rPr lang="en-IN" dirty="0"/>
              <a:t>Step 3: Generation of Correlation matrix:-</a:t>
            </a:r>
            <a:br>
              <a:rPr lang="en-IN" dirty="0"/>
            </a:br>
            <a:endParaRPr lang="en-IN" dirty="0"/>
          </a:p>
        </p:txBody>
      </p:sp>
    </p:spTree>
    <p:extLst>
      <p:ext uri="{BB962C8B-B14F-4D97-AF65-F5344CB8AC3E}">
        <p14:creationId xmlns:p14="http://schemas.microsoft.com/office/powerpoint/2010/main" val="936440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096AB-25A3-32FD-7335-477920B5AA7D}"/>
              </a:ext>
            </a:extLst>
          </p:cNvPr>
          <p:cNvSpPr>
            <a:spLocks noGrp="1"/>
          </p:cNvSpPr>
          <p:nvPr>
            <p:ph idx="1"/>
          </p:nvPr>
        </p:nvSpPr>
        <p:spPr>
          <a:xfrm>
            <a:off x="1097280" y="2093843"/>
            <a:ext cx="10058400" cy="3775249"/>
          </a:xfrm>
        </p:spPr>
        <p:txBody>
          <a:bodyPr/>
          <a:lstStyle/>
          <a:p>
            <a:pPr>
              <a:lnSpc>
                <a:spcPct val="107000"/>
              </a:lnSpc>
              <a:spcAft>
                <a:spcPts val="800"/>
              </a:spcAft>
            </a:pPr>
            <a:r>
              <a:rPr lang="en-IN" sz="2400" i="1" kern="100" dirty="0">
                <a:effectLst/>
                <a:latin typeface="Times New Roman" panose="02020603050405020304" pitchFamily="18" charset="0"/>
                <a:ea typeface="Calibri" panose="020F0502020204030204" pitchFamily="34" charset="0"/>
                <a:cs typeface="Times New Roman" panose="02020603050405020304" pitchFamily="18" charset="0"/>
              </a:rPr>
              <a:t>Null Hypothesis H0: Homoscedasticity. </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i="1" kern="100" dirty="0">
                <a:effectLst/>
                <a:latin typeface="Times New Roman" panose="02020603050405020304" pitchFamily="18" charset="0"/>
                <a:ea typeface="Calibri" panose="020F0502020204030204" pitchFamily="34" charset="0"/>
                <a:cs typeface="Times New Roman" panose="02020603050405020304" pitchFamily="18" charset="0"/>
              </a:rPr>
              <a:t>Alternative hypothesis H1: Heteroskedasticity</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
        <p:nvSpPr>
          <p:cNvPr id="5" name="Title 1">
            <a:extLst>
              <a:ext uri="{FF2B5EF4-FFF2-40B4-BE49-F238E27FC236}">
                <a16:creationId xmlns:a16="http://schemas.microsoft.com/office/drawing/2014/main" id="{522D69C3-FDC4-6AFE-C7B7-EC0590D9BF6F}"/>
              </a:ext>
            </a:extLst>
          </p:cNvPr>
          <p:cNvSpPr>
            <a:spLocks noGrp="1"/>
          </p:cNvSpPr>
          <p:nvPr>
            <p:ph type="title"/>
          </p:nvPr>
        </p:nvSpPr>
        <p:spPr>
          <a:xfrm>
            <a:off x="1036320" y="582801"/>
            <a:ext cx="11001955" cy="1511042"/>
          </a:xfrm>
        </p:spPr>
        <p:txBody>
          <a:bodyPr>
            <a:normAutofit fontScale="90000"/>
          </a:bodyPr>
          <a:lstStyle/>
          <a:p>
            <a:r>
              <a:rPr lang="en-IN" dirty="0"/>
              <a:t>Step 4:White’s Test to check for the heteroskedasticity. </a:t>
            </a:r>
            <a:br>
              <a:rPr lang="en-IN" dirty="0"/>
            </a:br>
            <a:endParaRPr lang="en-IN" dirty="0"/>
          </a:p>
        </p:txBody>
      </p:sp>
      <p:graphicFrame>
        <p:nvGraphicFramePr>
          <p:cNvPr id="6" name="Table 5">
            <a:extLst>
              <a:ext uri="{FF2B5EF4-FFF2-40B4-BE49-F238E27FC236}">
                <a16:creationId xmlns:a16="http://schemas.microsoft.com/office/drawing/2014/main" id="{677C84A4-35DC-5980-7668-FBB58BA804A1}"/>
              </a:ext>
            </a:extLst>
          </p:cNvPr>
          <p:cNvGraphicFramePr>
            <a:graphicFrameLocks noGrp="1"/>
          </p:cNvGraphicFramePr>
          <p:nvPr>
            <p:extLst>
              <p:ext uri="{D42A27DB-BD31-4B8C-83A1-F6EECF244321}">
                <p14:modId xmlns:p14="http://schemas.microsoft.com/office/powerpoint/2010/main" val="1929446779"/>
              </p:ext>
            </p:extLst>
          </p:nvPr>
        </p:nvGraphicFramePr>
        <p:xfrm>
          <a:off x="1097280" y="3231769"/>
          <a:ext cx="10167067" cy="2927040"/>
        </p:xfrm>
        <a:graphic>
          <a:graphicData uri="http://schemas.openxmlformats.org/drawingml/2006/table">
            <a:tbl>
              <a:tblPr firstRow="1" firstCol="1" bandRow="1">
                <a:tableStyleId>{5C22544A-7EE6-4342-B048-85BDC9FD1C3A}</a:tableStyleId>
              </a:tblPr>
              <a:tblGrid>
                <a:gridCol w="3122421">
                  <a:extLst>
                    <a:ext uri="{9D8B030D-6E8A-4147-A177-3AD203B41FA5}">
                      <a16:colId xmlns:a16="http://schemas.microsoft.com/office/drawing/2014/main" val="1258209189"/>
                    </a:ext>
                  </a:extLst>
                </a:gridCol>
                <a:gridCol w="2353071">
                  <a:extLst>
                    <a:ext uri="{9D8B030D-6E8A-4147-A177-3AD203B41FA5}">
                      <a16:colId xmlns:a16="http://schemas.microsoft.com/office/drawing/2014/main" val="3379916834"/>
                    </a:ext>
                  </a:extLst>
                </a:gridCol>
                <a:gridCol w="2039239">
                  <a:extLst>
                    <a:ext uri="{9D8B030D-6E8A-4147-A177-3AD203B41FA5}">
                      <a16:colId xmlns:a16="http://schemas.microsoft.com/office/drawing/2014/main" val="2627388793"/>
                    </a:ext>
                  </a:extLst>
                </a:gridCol>
                <a:gridCol w="2652336">
                  <a:extLst>
                    <a:ext uri="{9D8B030D-6E8A-4147-A177-3AD203B41FA5}">
                      <a16:colId xmlns:a16="http://schemas.microsoft.com/office/drawing/2014/main" val="1442006196"/>
                    </a:ext>
                  </a:extLst>
                </a:gridCol>
              </a:tblGrid>
              <a:tr h="688792">
                <a:tc>
                  <a:txBody>
                    <a:bodyPr/>
                    <a:lstStyle/>
                    <a:p>
                      <a:pPr algn="l">
                        <a:lnSpc>
                          <a:spcPct val="107000"/>
                        </a:lnSpc>
                        <a:spcAft>
                          <a:spcPts val="800"/>
                        </a:spcAft>
                      </a:pPr>
                      <a:r>
                        <a:rPr lang="en-IN" sz="1600" kern="100" dirty="0">
                          <a:effectLst/>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dirty="0">
                          <a:effectLst/>
                        </a:rPr>
                        <a:t>Test Statistic</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P value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comments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5771096"/>
                  </a:ext>
                </a:extLst>
              </a:tr>
              <a:tr h="492228">
                <a:tc>
                  <a:txBody>
                    <a:bodyPr/>
                    <a:lstStyle/>
                    <a:p>
                      <a:pPr algn="l">
                        <a:lnSpc>
                          <a:spcPct val="107000"/>
                        </a:lnSpc>
                        <a:spcAft>
                          <a:spcPts val="800"/>
                        </a:spcAft>
                      </a:pPr>
                      <a:r>
                        <a:rPr lang="en-IN" sz="1600" kern="100" dirty="0" err="1">
                          <a:effectLst/>
                        </a:rPr>
                        <a:t>ph_infrastructure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dirty="0">
                          <a:effectLst/>
                        </a:rPr>
                        <a:t>15.952437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2.087693e-07</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Reject the null hypothesis: Heteroskedasticity is present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8013473"/>
                  </a:ext>
                </a:extLst>
              </a:tr>
              <a:tr h="492228">
                <a:tc>
                  <a:txBody>
                    <a:bodyPr/>
                    <a:lstStyle/>
                    <a:p>
                      <a:pPr algn="l">
                        <a:lnSpc>
                          <a:spcPct val="107000"/>
                        </a:lnSpc>
                        <a:spcAft>
                          <a:spcPts val="800"/>
                        </a:spcAft>
                      </a:pPr>
                      <a:r>
                        <a:rPr lang="en-IN" sz="1600" kern="100">
                          <a:effectLst/>
                        </a:rPr>
                        <a:t>ict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dirty="0">
                          <a:effectLst/>
                        </a:rPr>
                        <a:t>9.813778</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dirty="0">
                          <a:effectLst/>
                        </a:rPr>
                        <a:t>6.814245e-05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Reject the null hypothesis: Heteroskedasticity is present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6339188"/>
                  </a:ext>
                </a:extLst>
              </a:tr>
              <a:tr h="582239">
                <a:tc>
                  <a:txBody>
                    <a:bodyPr/>
                    <a:lstStyle/>
                    <a:p>
                      <a:pPr algn="l">
                        <a:lnSpc>
                          <a:spcPct val="107000"/>
                        </a:lnSpc>
                        <a:spcAft>
                          <a:spcPts val="800"/>
                        </a:spcAft>
                      </a:pPr>
                      <a:r>
                        <a:rPr lang="en-IN" sz="1600" kern="100">
                          <a:effectLst/>
                        </a:rPr>
                        <a:t>business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12.124404</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dirty="0">
                          <a:effectLst/>
                        </a:rPr>
                        <a:t>7.571364e-06</a:t>
                      </a:r>
                    </a:p>
                    <a:p>
                      <a:pPr algn="l">
                        <a:lnSpc>
                          <a:spcPct val="107000"/>
                        </a:lnSpc>
                        <a:spcAft>
                          <a:spcPts val="800"/>
                        </a:spcAft>
                      </a:pPr>
                      <a:r>
                        <a:rPr lang="en-IN" sz="1600" kern="100" dirty="0">
                          <a:effectLst/>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dirty="0">
                          <a:effectLst/>
                        </a:rPr>
                        <a:t>Reject the null hypothesis: Heteroskedasticity is present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1594345"/>
                  </a:ext>
                </a:extLst>
              </a:tr>
              <a:tr h="582239">
                <a:tc>
                  <a:txBody>
                    <a:bodyPr/>
                    <a:lstStyle/>
                    <a:p>
                      <a:pPr algn="l">
                        <a:lnSpc>
                          <a:spcPct val="107000"/>
                        </a:lnSpc>
                        <a:spcAft>
                          <a:spcPts val="800"/>
                        </a:spcAft>
                      </a:pPr>
                      <a:r>
                        <a:rPr lang="en-IN" sz="1600" kern="100">
                          <a:effectLst/>
                        </a:rPr>
                        <a:t>border_transp</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12.245451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6.752348e-06</a:t>
                      </a:r>
                    </a:p>
                    <a:p>
                      <a:pPr algn="l">
                        <a:lnSpc>
                          <a:spcPct val="107000"/>
                        </a:lnSpc>
                        <a:spcAft>
                          <a:spcPts val="800"/>
                        </a:spcAft>
                      </a:pPr>
                      <a:r>
                        <a:rPr lang="en-IN" sz="1600" kern="100">
                          <a:effectLst/>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dirty="0">
                          <a:effectLst/>
                        </a:rPr>
                        <a:t>Reject the null hypothesis: Heteroskedasticity is present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6503965"/>
                  </a:ext>
                </a:extLst>
              </a:tr>
            </a:tbl>
          </a:graphicData>
        </a:graphic>
      </p:graphicFrame>
      <p:sp>
        <p:nvSpPr>
          <p:cNvPr id="7" name="Rectangle 1">
            <a:extLst>
              <a:ext uri="{FF2B5EF4-FFF2-40B4-BE49-F238E27FC236}">
                <a16:creationId xmlns:a16="http://schemas.microsoft.com/office/drawing/2014/main" id="{7597787B-F938-684E-92EB-FAAEDD1A19C6}"/>
              </a:ext>
            </a:extLst>
          </p:cNvPr>
          <p:cNvSpPr>
            <a:spLocks noChangeArrowheads="1"/>
          </p:cNvSpPr>
          <p:nvPr/>
        </p:nvSpPr>
        <p:spPr bwMode="auto">
          <a:xfrm>
            <a:off x="3263694" y="32317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0351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07B5-493B-4C65-21DF-656940D578E3}"/>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7C7060F1-7512-8159-7B07-B3BC69E6CA9B}"/>
              </a:ext>
            </a:extLst>
          </p:cNvPr>
          <p:cNvGraphicFramePr>
            <a:graphicFrameLocks noGrp="1"/>
          </p:cNvGraphicFramePr>
          <p:nvPr>
            <p:ph idx="1"/>
            <p:extLst>
              <p:ext uri="{D42A27DB-BD31-4B8C-83A1-F6EECF244321}">
                <p14:modId xmlns:p14="http://schemas.microsoft.com/office/powerpoint/2010/main" val="964685209"/>
              </p:ext>
            </p:extLst>
          </p:nvPr>
        </p:nvGraphicFramePr>
        <p:xfrm>
          <a:off x="1036320" y="398670"/>
          <a:ext cx="10058400" cy="5390615"/>
        </p:xfrm>
        <a:graphic>
          <a:graphicData uri="http://schemas.openxmlformats.org/drawingml/2006/table">
            <a:tbl>
              <a:tblPr firstRow="1" firstCol="1" bandRow="1">
                <a:tableStyleId>{5C22544A-7EE6-4342-B048-85BDC9FD1C3A}</a:tableStyleId>
              </a:tblPr>
              <a:tblGrid>
                <a:gridCol w="2346551">
                  <a:extLst>
                    <a:ext uri="{9D8B030D-6E8A-4147-A177-3AD203B41FA5}">
                      <a16:colId xmlns:a16="http://schemas.microsoft.com/office/drawing/2014/main" val="908266363"/>
                    </a:ext>
                  </a:extLst>
                </a:gridCol>
                <a:gridCol w="2826497">
                  <a:extLst>
                    <a:ext uri="{9D8B030D-6E8A-4147-A177-3AD203B41FA5}">
                      <a16:colId xmlns:a16="http://schemas.microsoft.com/office/drawing/2014/main" val="1345287817"/>
                    </a:ext>
                  </a:extLst>
                </a:gridCol>
                <a:gridCol w="2322008">
                  <a:extLst>
                    <a:ext uri="{9D8B030D-6E8A-4147-A177-3AD203B41FA5}">
                      <a16:colId xmlns:a16="http://schemas.microsoft.com/office/drawing/2014/main" val="1874648720"/>
                    </a:ext>
                  </a:extLst>
                </a:gridCol>
                <a:gridCol w="2563344">
                  <a:extLst>
                    <a:ext uri="{9D8B030D-6E8A-4147-A177-3AD203B41FA5}">
                      <a16:colId xmlns:a16="http://schemas.microsoft.com/office/drawing/2014/main" val="959735967"/>
                    </a:ext>
                  </a:extLst>
                </a:gridCol>
              </a:tblGrid>
              <a:tr h="753335">
                <a:tc>
                  <a:txBody>
                    <a:bodyPr/>
                    <a:lstStyle/>
                    <a:p>
                      <a:pPr algn="l">
                        <a:lnSpc>
                          <a:spcPct val="107000"/>
                        </a:lnSpc>
                        <a:spcAft>
                          <a:spcPts val="800"/>
                        </a:spcAft>
                      </a:pPr>
                      <a:r>
                        <a:rPr lang="en-IN" sz="1800" kern="100" dirty="0">
                          <a:effectLst/>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Test Statistic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P value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a:effectLst/>
                        </a:rPr>
                        <a:t>comments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0309860"/>
                  </a:ext>
                </a:extLst>
              </a:tr>
              <a:tr h="0">
                <a:tc>
                  <a:txBody>
                    <a:bodyPr/>
                    <a:lstStyle/>
                    <a:p>
                      <a:pPr algn="l">
                        <a:lnSpc>
                          <a:spcPct val="107000"/>
                        </a:lnSpc>
                        <a:spcAft>
                          <a:spcPts val="800"/>
                        </a:spcAft>
                      </a:pPr>
                      <a:r>
                        <a:rPr lang="en-IN" sz="1800" kern="100">
                          <a:effectLst/>
                        </a:rPr>
                        <a:t>ph_infrastructure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15.952437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2.087693e-07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Reject the null hypothesis: Heteroskedasticity is present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5991615"/>
                  </a:ext>
                </a:extLst>
              </a:tr>
              <a:tr h="1090501">
                <a:tc>
                  <a:txBody>
                    <a:bodyPr/>
                    <a:lstStyle/>
                    <a:p>
                      <a:pPr algn="l">
                        <a:lnSpc>
                          <a:spcPct val="107000"/>
                        </a:lnSpc>
                        <a:spcAft>
                          <a:spcPts val="800"/>
                        </a:spcAft>
                      </a:pPr>
                      <a:r>
                        <a:rPr lang="en-IN" sz="1800" kern="100">
                          <a:effectLst/>
                        </a:rPr>
                        <a:t>ict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9.813778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6.814245e-05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Reject the null hypothesis: Heteroskedasticity is present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6336002"/>
                  </a:ext>
                </a:extLst>
              </a:tr>
              <a:tr h="1090501">
                <a:tc>
                  <a:txBody>
                    <a:bodyPr/>
                    <a:lstStyle/>
                    <a:p>
                      <a:pPr algn="l">
                        <a:lnSpc>
                          <a:spcPct val="107000"/>
                        </a:lnSpc>
                        <a:spcAft>
                          <a:spcPts val="800"/>
                        </a:spcAft>
                      </a:pPr>
                      <a:r>
                        <a:rPr lang="en-IN" sz="1800" kern="100">
                          <a:effectLst/>
                        </a:rPr>
                        <a:t>business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12.124404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7.571364e-06</a:t>
                      </a:r>
                    </a:p>
                    <a:p>
                      <a:pPr algn="l">
                        <a:lnSpc>
                          <a:spcPct val="107000"/>
                        </a:lnSpc>
                        <a:spcAft>
                          <a:spcPts val="800"/>
                        </a:spcAft>
                      </a:pPr>
                      <a:r>
                        <a:rPr lang="en-IN" sz="1800" kern="100" dirty="0">
                          <a:effectLst/>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Reject the null hypothesis: Heteroskedasticity is present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8863205"/>
                  </a:ext>
                </a:extLst>
              </a:tr>
              <a:tr h="1090501">
                <a:tc>
                  <a:txBody>
                    <a:bodyPr/>
                    <a:lstStyle/>
                    <a:p>
                      <a:pPr algn="l">
                        <a:lnSpc>
                          <a:spcPct val="107000"/>
                        </a:lnSpc>
                        <a:spcAft>
                          <a:spcPts val="800"/>
                        </a:spcAft>
                      </a:pPr>
                      <a:r>
                        <a:rPr lang="en-IN" sz="1800" kern="100">
                          <a:effectLst/>
                        </a:rPr>
                        <a:t>border_transp</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12.245451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6.752348e-06</a:t>
                      </a:r>
                    </a:p>
                    <a:p>
                      <a:pPr algn="l">
                        <a:lnSpc>
                          <a:spcPct val="107000"/>
                        </a:lnSpc>
                        <a:spcAft>
                          <a:spcPts val="800"/>
                        </a:spcAft>
                      </a:pPr>
                      <a:r>
                        <a:rPr lang="en-IN" sz="1800" kern="100" dirty="0">
                          <a:effectLst/>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800" kern="100" dirty="0">
                          <a:effectLst/>
                        </a:rPr>
                        <a:t>Reject the null hypothesis: Heteroskedasticity is present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2195553"/>
                  </a:ext>
                </a:extLst>
              </a:tr>
            </a:tbl>
          </a:graphicData>
        </a:graphic>
      </p:graphicFrame>
    </p:spTree>
    <p:extLst>
      <p:ext uri="{BB962C8B-B14F-4D97-AF65-F5344CB8AC3E}">
        <p14:creationId xmlns:p14="http://schemas.microsoft.com/office/powerpoint/2010/main" val="289540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9BFC-2E6C-320F-942E-7F432D316F5B}"/>
              </a:ext>
            </a:extLst>
          </p:cNvPr>
          <p:cNvSpPr>
            <a:spLocks noGrp="1"/>
          </p:cNvSpPr>
          <p:nvPr>
            <p:ph type="title"/>
          </p:nvPr>
        </p:nvSpPr>
        <p:spPr>
          <a:xfrm>
            <a:off x="1097280" y="-347400"/>
            <a:ext cx="10418859" cy="1450757"/>
          </a:xfrm>
        </p:spPr>
        <p:txBody>
          <a:bodyPr/>
          <a:lstStyle/>
          <a:p>
            <a:r>
              <a:rPr lang="en-IN" dirty="0"/>
              <a:t>Step 5: Analysis of possible models:</a:t>
            </a:r>
          </a:p>
        </p:txBody>
      </p:sp>
      <p:sp>
        <p:nvSpPr>
          <p:cNvPr id="3" name="Content Placeholder 2">
            <a:extLst>
              <a:ext uri="{FF2B5EF4-FFF2-40B4-BE49-F238E27FC236}">
                <a16:creationId xmlns:a16="http://schemas.microsoft.com/office/drawing/2014/main" id="{89984617-E301-C2C4-6EA7-D8284B3FCCDC}"/>
              </a:ext>
            </a:extLst>
          </p:cNvPr>
          <p:cNvSpPr>
            <a:spLocks noGrp="1"/>
          </p:cNvSpPr>
          <p:nvPr>
            <p:ph idx="1"/>
          </p:nvPr>
        </p:nvSpPr>
        <p:spPr>
          <a:xfrm>
            <a:off x="1097280" y="1325217"/>
            <a:ext cx="10058400" cy="4543875"/>
          </a:xfrm>
        </p:spPr>
        <p:txBody>
          <a:bodyPr>
            <a:normAutofit/>
          </a:bodyPr>
          <a:lstStyle/>
          <a:p>
            <a:r>
              <a:rPr lang="en-IN" sz="2400" dirty="0"/>
              <a:t>Forward stepwise regression analysis considering all different combinations:</a:t>
            </a:r>
          </a:p>
          <a:p>
            <a:endParaRPr lang="en-IN" sz="2400" dirty="0"/>
          </a:p>
          <a:p>
            <a:endParaRPr lang="en-IN" sz="2400" dirty="0"/>
          </a:p>
        </p:txBody>
      </p:sp>
      <p:graphicFrame>
        <p:nvGraphicFramePr>
          <p:cNvPr id="9" name="Table 8">
            <a:extLst>
              <a:ext uri="{FF2B5EF4-FFF2-40B4-BE49-F238E27FC236}">
                <a16:creationId xmlns:a16="http://schemas.microsoft.com/office/drawing/2014/main" id="{1C5BE0E1-364C-3E87-4352-3A19241460C1}"/>
              </a:ext>
            </a:extLst>
          </p:cNvPr>
          <p:cNvGraphicFramePr>
            <a:graphicFrameLocks noGrp="1"/>
          </p:cNvGraphicFramePr>
          <p:nvPr>
            <p:extLst>
              <p:ext uri="{D42A27DB-BD31-4B8C-83A1-F6EECF244321}">
                <p14:modId xmlns:p14="http://schemas.microsoft.com/office/powerpoint/2010/main" val="1254007104"/>
              </p:ext>
            </p:extLst>
          </p:nvPr>
        </p:nvGraphicFramePr>
        <p:xfrm>
          <a:off x="1097280" y="2083882"/>
          <a:ext cx="10058400" cy="837582"/>
        </p:xfrm>
        <a:graphic>
          <a:graphicData uri="http://schemas.openxmlformats.org/drawingml/2006/table">
            <a:tbl>
              <a:tblPr firstRow="1" firstCol="1" bandRow="1">
                <a:tableStyleId>{5C22544A-7EE6-4342-B048-85BDC9FD1C3A}</a:tableStyleId>
              </a:tblPr>
              <a:tblGrid>
                <a:gridCol w="2011457">
                  <a:extLst>
                    <a:ext uri="{9D8B030D-6E8A-4147-A177-3AD203B41FA5}">
                      <a16:colId xmlns:a16="http://schemas.microsoft.com/office/drawing/2014/main" val="966591924"/>
                    </a:ext>
                  </a:extLst>
                </a:gridCol>
                <a:gridCol w="2011457">
                  <a:extLst>
                    <a:ext uri="{9D8B030D-6E8A-4147-A177-3AD203B41FA5}">
                      <a16:colId xmlns:a16="http://schemas.microsoft.com/office/drawing/2014/main" val="3761468390"/>
                    </a:ext>
                  </a:extLst>
                </a:gridCol>
                <a:gridCol w="2011457">
                  <a:extLst>
                    <a:ext uri="{9D8B030D-6E8A-4147-A177-3AD203B41FA5}">
                      <a16:colId xmlns:a16="http://schemas.microsoft.com/office/drawing/2014/main" val="818704755"/>
                    </a:ext>
                  </a:extLst>
                </a:gridCol>
                <a:gridCol w="2011457">
                  <a:extLst>
                    <a:ext uri="{9D8B030D-6E8A-4147-A177-3AD203B41FA5}">
                      <a16:colId xmlns:a16="http://schemas.microsoft.com/office/drawing/2014/main" val="3740115432"/>
                    </a:ext>
                  </a:extLst>
                </a:gridCol>
                <a:gridCol w="2012572">
                  <a:extLst>
                    <a:ext uri="{9D8B030D-6E8A-4147-A177-3AD203B41FA5}">
                      <a16:colId xmlns:a16="http://schemas.microsoft.com/office/drawing/2014/main" val="1408536373"/>
                    </a:ext>
                  </a:extLst>
                </a:gridCol>
              </a:tblGrid>
              <a:tr h="279194">
                <a:tc>
                  <a:txBody>
                    <a:bodyPr/>
                    <a:lstStyle/>
                    <a:p>
                      <a:pPr>
                        <a:lnSpc>
                          <a:spcPct val="107000"/>
                        </a:lnSpc>
                        <a:spcAft>
                          <a:spcPts val="800"/>
                        </a:spcAft>
                      </a:pPr>
                      <a:r>
                        <a:rPr lang="en-IN" sz="1800" kern="100" dirty="0">
                          <a:effectLst/>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a:effectLst/>
                        </a:rPr>
                        <a:t>ph_infrastructure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err="1">
                          <a:effectLst/>
                        </a:rPr>
                        <a:t>ict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a:effectLst/>
                        </a:rPr>
                        <a:t>business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a:effectLst/>
                        </a:rPr>
                        <a:t>border_transp</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5932036"/>
                  </a:ext>
                </a:extLst>
              </a:tr>
              <a:tr h="279194">
                <a:tc>
                  <a:txBody>
                    <a:bodyPr/>
                    <a:lstStyle/>
                    <a:p>
                      <a:pPr>
                        <a:lnSpc>
                          <a:spcPct val="107000"/>
                        </a:lnSpc>
                        <a:spcAft>
                          <a:spcPts val="800"/>
                        </a:spcAft>
                      </a:pPr>
                      <a:r>
                        <a:rPr lang="en-IN" sz="1800" kern="100" dirty="0">
                          <a:effectLst/>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Model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Model 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Model 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a:effectLst/>
                        </a:rPr>
                        <a:t>Model 4</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1661773"/>
                  </a:ext>
                </a:extLst>
              </a:tr>
              <a:tr h="279194">
                <a:tc>
                  <a:txBody>
                    <a:bodyPr/>
                    <a:lstStyle/>
                    <a:p>
                      <a:pPr>
                        <a:lnSpc>
                          <a:spcPct val="107000"/>
                        </a:lnSpc>
                        <a:spcAft>
                          <a:spcPts val="800"/>
                        </a:spcAft>
                      </a:pPr>
                      <a:r>
                        <a:rPr lang="en-IN" sz="1800" kern="100">
                          <a:effectLst/>
                        </a:rPr>
                        <a:t>Adjusted R</a:t>
                      </a:r>
                      <a:r>
                        <a:rPr lang="en-IN" sz="1800" kern="100" baseline="30000">
                          <a:effectLst/>
                        </a:rPr>
                        <a:t>2</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a:effectLst/>
                        </a:rPr>
                        <a:t>0.490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a:effectLst/>
                        </a:rPr>
                        <a:t>0.433</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0.592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0.423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5804146"/>
                  </a:ext>
                </a:extLst>
              </a:tr>
            </a:tbl>
          </a:graphicData>
        </a:graphic>
      </p:graphicFrame>
      <p:graphicFrame>
        <p:nvGraphicFramePr>
          <p:cNvPr id="10" name="Table 9">
            <a:extLst>
              <a:ext uri="{FF2B5EF4-FFF2-40B4-BE49-F238E27FC236}">
                <a16:creationId xmlns:a16="http://schemas.microsoft.com/office/drawing/2014/main" id="{134E5877-F60D-7698-EE72-B57DFCD54696}"/>
              </a:ext>
            </a:extLst>
          </p:cNvPr>
          <p:cNvGraphicFramePr>
            <a:graphicFrameLocks noGrp="1"/>
          </p:cNvGraphicFramePr>
          <p:nvPr>
            <p:extLst>
              <p:ext uri="{D42A27DB-BD31-4B8C-83A1-F6EECF244321}">
                <p14:modId xmlns:p14="http://schemas.microsoft.com/office/powerpoint/2010/main" val="921813405"/>
              </p:ext>
            </p:extLst>
          </p:nvPr>
        </p:nvGraphicFramePr>
        <p:xfrm>
          <a:off x="1083774" y="3056617"/>
          <a:ext cx="10058402" cy="1669773"/>
        </p:xfrm>
        <a:graphic>
          <a:graphicData uri="http://schemas.openxmlformats.org/drawingml/2006/table">
            <a:tbl>
              <a:tblPr firstRow="1" firstCol="1" bandRow="1">
                <a:tableStyleId>{5C22544A-7EE6-4342-B048-85BDC9FD1C3A}</a:tableStyleId>
              </a:tblPr>
              <a:tblGrid>
                <a:gridCol w="1341374">
                  <a:extLst>
                    <a:ext uri="{9D8B030D-6E8A-4147-A177-3AD203B41FA5}">
                      <a16:colId xmlns:a16="http://schemas.microsoft.com/office/drawing/2014/main" val="213885643"/>
                    </a:ext>
                  </a:extLst>
                </a:gridCol>
                <a:gridCol w="1378500">
                  <a:extLst>
                    <a:ext uri="{9D8B030D-6E8A-4147-A177-3AD203B41FA5}">
                      <a16:colId xmlns:a16="http://schemas.microsoft.com/office/drawing/2014/main" val="347206267"/>
                    </a:ext>
                  </a:extLst>
                </a:gridCol>
                <a:gridCol w="1725859">
                  <a:extLst>
                    <a:ext uri="{9D8B030D-6E8A-4147-A177-3AD203B41FA5}">
                      <a16:colId xmlns:a16="http://schemas.microsoft.com/office/drawing/2014/main" val="2905881224"/>
                    </a:ext>
                  </a:extLst>
                </a:gridCol>
                <a:gridCol w="1725859">
                  <a:extLst>
                    <a:ext uri="{9D8B030D-6E8A-4147-A177-3AD203B41FA5}">
                      <a16:colId xmlns:a16="http://schemas.microsoft.com/office/drawing/2014/main" val="1861502644"/>
                    </a:ext>
                  </a:extLst>
                </a:gridCol>
                <a:gridCol w="966124">
                  <a:extLst>
                    <a:ext uri="{9D8B030D-6E8A-4147-A177-3AD203B41FA5}">
                      <a16:colId xmlns:a16="http://schemas.microsoft.com/office/drawing/2014/main" val="2519205335"/>
                    </a:ext>
                  </a:extLst>
                </a:gridCol>
                <a:gridCol w="1460343">
                  <a:extLst>
                    <a:ext uri="{9D8B030D-6E8A-4147-A177-3AD203B41FA5}">
                      <a16:colId xmlns:a16="http://schemas.microsoft.com/office/drawing/2014/main" val="3029288525"/>
                    </a:ext>
                  </a:extLst>
                </a:gridCol>
                <a:gridCol w="1460343">
                  <a:extLst>
                    <a:ext uri="{9D8B030D-6E8A-4147-A177-3AD203B41FA5}">
                      <a16:colId xmlns:a16="http://schemas.microsoft.com/office/drawing/2014/main" val="2245710765"/>
                    </a:ext>
                  </a:extLst>
                </a:gridCol>
              </a:tblGrid>
              <a:tr h="902825">
                <a:tc>
                  <a:txBody>
                    <a:bodyPr/>
                    <a:lstStyle/>
                    <a:p>
                      <a:pPr>
                        <a:lnSpc>
                          <a:spcPct val="107000"/>
                        </a:lnSpc>
                        <a:spcAft>
                          <a:spcPts val="800"/>
                        </a:spcAft>
                      </a:pPr>
                      <a:r>
                        <a:rPr lang="en-IN" sz="1800" kern="100" dirty="0">
                          <a:effectLst/>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err="1">
                          <a:effectLst/>
                        </a:rPr>
                        <a:t>ph_infrastructure</a:t>
                      </a:r>
                      <a:r>
                        <a:rPr lang="en-IN" sz="1800" kern="100" dirty="0">
                          <a:effectLst/>
                        </a:rPr>
                        <a:t> + </a:t>
                      </a:r>
                      <a:r>
                        <a:rPr lang="en-IN" sz="1800" kern="100" dirty="0" err="1">
                          <a:effectLst/>
                        </a:rPr>
                        <a:t>ict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err="1">
                          <a:effectLst/>
                        </a:rPr>
                        <a:t>ph_infrastructure</a:t>
                      </a:r>
                      <a:r>
                        <a:rPr lang="en-IN" sz="1800" kern="100" dirty="0">
                          <a:effectLst/>
                        </a:rPr>
                        <a:t> + business</a:t>
                      </a:r>
                    </a:p>
                    <a:p>
                      <a:pPr>
                        <a:lnSpc>
                          <a:spcPct val="107000"/>
                        </a:lnSpc>
                        <a:spcAft>
                          <a:spcPts val="800"/>
                        </a:spcAft>
                      </a:pPr>
                      <a:r>
                        <a:rPr lang="en-IN" sz="1800" kern="100" dirty="0">
                          <a:effectLst/>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err="1">
                          <a:effectLst/>
                        </a:rPr>
                        <a:t>ph_infrastructure</a:t>
                      </a:r>
                      <a:r>
                        <a:rPr lang="en-IN" sz="1800" kern="100" dirty="0">
                          <a:effectLst/>
                        </a:rPr>
                        <a:t> + </a:t>
                      </a:r>
                      <a:r>
                        <a:rPr lang="en-IN" sz="1800" kern="100" dirty="0" err="1">
                          <a:effectLst/>
                        </a:rPr>
                        <a:t>border_transp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a:effectLst/>
                        </a:rPr>
                        <a:t>ict + business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err="1">
                          <a:effectLst/>
                        </a:rPr>
                        <a:t>ict</a:t>
                      </a:r>
                      <a:r>
                        <a:rPr lang="en-IN" sz="1800" kern="100" dirty="0">
                          <a:effectLst/>
                        </a:rPr>
                        <a:t> + </a:t>
                      </a:r>
                      <a:r>
                        <a:rPr lang="en-IN" sz="1800" kern="100" dirty="0" err="1">
                          <a:effectLst/>
                        </a:rPr>
                        <a:t>border_transp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business + </a:t>
                      </a:r>
                      <a:r>
                        <a:rPr lang="en-IN" sz="1800" kern="100" dirty="0" err="1">
                          <a:effectLst/>
                        </a:rPr>
                        <a:t>border_transp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1437353"/>
                  </a:ext>
                </a:extLst>
              </a:tr>
              <a:tr h="260211">
                <a:tc>
                  <a:txBody>
                    <a:bodyPr/>
                    <a:lstStyle/>
                    <a:p>
                      <a:pPr>
                        <a:lnSpc>
                          <a:spcPct val="107000"/>
                        </a:lnSpc>
                        <a:spcAft>
                          <a:spcPts val="800"/>
                        </a:spcAft>
                      </a:pPr>
                      <a:r>
                        <a:rPr lang="en-IN" sz="1800" kern="100">
                          <a:effectLst/>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a:effectLst/>
                        </a:rPr>
                        <a:t>Model 5</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Model 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Model 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Model 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a:effectLst/>
                        </a:rPr>
                        <a:t>Model 9</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solidFill>
                            <a:srgbClr val="00B050"/>
                          </a:solidFill>
                          <a:effectLst/>
                        </a:rPr>
                        <a:t>Model 10</a:t>
                      </a:r>
                      <a:endParaRPr lang="en-IN" sz="1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5722225"/>
                  </a:ext>
                </a:extLst>
              </a:tr>
              <a:tr h="423521">
                <a:tc>
                  <a:txBody>
                    <a:bodyPr/>
                    <a:lstStyle/>
                    <a:p>
                      <a:pPr>
                        <a:lnSpc>
                          <a:spcPct val="107000"/>
                        </a:lnSpc>
                        <a:spcAft>
                          <a:spcPts val="800"/>
                        </a:spcAft>
                      </a:pPr>
                      <a:r>
                        <a:rPr lang="en-IN" sz="1800" kern="100">
                          <a:effectLst/>
                        </a:rPr>
                        <a:t>Adjusted R</a:t>
                      </a:r>
                      <a:r>
                        <a:rPr lang="en-IN" sz="1800" kern="100" baseline="30000">
                          <a:effectLst/>
                        </a:rPr>
                        <a:t>2</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a:effectLst/>
                        </a:rPr>
                        <a:t>0.499</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a:effectLst/>
                        </a:rPr>
                        <a:t>0.598</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0.540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0.593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0.502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0.617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2243561"/>
                  </a:ext>
                </a:extLst>
              </a:tr>
            </a:tbl>
          </a:graphicData>
        </a:graphic>
      </p:graphicFrame>
      <p:graphicFrame>
        <p:nvGraphicFramePr>
          <p:cNvPr id="11" name="Table 10">
            <a:extLst>
              <a:ext uri="{FF2B5EF4-FFF2-40B4-BE49-F238E27FC236}">
                <a16:creationId xmlns:a16="http://schemas.microsoft.com/office/drawing/2014/main" id="{C87829D4-D0AC-EFD8-C4CA-ED1802D90F97}"/>
              </a:ext>
            </a:extLst>
          </p:cNvPr>
          <p:cNvGraphicFramePr>
            <a:graphicFrameLocks noGrp="1"/>
          </p:cNvGraphicFramePr>
          <p:nvPr>
            <p:extLst>
              <p:ext uri="{D42A27DB-BD31-4B8C-83A1-F6EECF244321}">
                <p14:modId xmlns:p14="http://schemas.microsoft.com/office/powerpoint/2010/main" val="2859295632"/>
              </p:ext>
            </p:extLst>
          </p:nvPr>
        </p:nvGraphicFramePr>
        <p:xfrm>
          <a:off x="1097278" y="4861543"/>
          <a:ext cx="10058401" cy="1473138"/>
        </p:xfrm>
        <a:graphic>
          <a:graphicData uri="http://schemas.openxmlformats.org/drawingml/2006/table">
            <a:tbl>
              <a:tblPr firstRow="1" firstCol="1" bandRow="1">
                <a:tableStyleId>{5C22544A-7EE6-4342-B048-85BDC9FD1C3A}</a:tableStyleId>
              </a:tblPr>
              <a:tblGrid>
                <a:gridCol w="1429106">
                  <a:extLst>
                    <a:ext uri="{9D8B030D-6E8A-4147-A177-3AD203B41FA5}">
                      <a16:colId xmlns:a16="http://schemas.microsoft.com/office/drawing/2014/main" val="1489202001"/>
                    </a:ext>
                  </a:extLst>
                </a:gridCol>
                <a:gridCol w="1995838">
                  <a:extLst>
                    <a:ext uri="{9D8B030D-6E8A-4147-A177-3AD203B41FA5}">
                      <a16:colId xmlns:a16="http://schemas.microsoft.com/office/drawing/2014/main" val="951638347"/>
                    </a:ext>
                  </a:extLst>
                </a:gridCol>
                <a:gridCol w="1995838">
                  <a:extLst>
                    <a:ext uri="{9D8B030D-6E8A-4147-A177-3AD203B41FA5}">
                      <a16:colId xmlns:a16="http://schemas.microsoft.com/office/drawing/2014/main" val="4084044657"/>
                    </a:ext>
                  </a:extLst>
                </a:gridCol>
                <a:gridCol w="1618775">
                  <a:extLst>
                    <a:ext uri="{9D8B030D-6E8A-4147-A177-3AD203B41FA5}">
                      <a16:colId xmlns:a16="http://schemas.microsoft.com/office/drawing/2014/main" val="4145365721"/>
                    </a:ext>
                  </a:extLst>
                </a:gridCol>
                <a:gridCol w="1378226">
                  <a:extLst>
                    <a:ext uri="{9D8B030D-6E8A-4147-A177-3AD203B41FA5}">
                      <a16:colId xmlns:a16="http://schemas.microsoft.com/office/drawing/2014/main" val="1716457848"/>
                    </a:ext>
                  </a:extLst>
                </a:gridCol>
                <a:gridCol w="1640618">
                  <a:extLst>
                    <a:ext uri="{9D8B030D-6E8A-4147-A177-3AD203B41FA5}">
                      <a16:colId xmlns:a16="http://schemas.microsoft.com/office/drawing/2014/main" val="1123638170"/>
                    </a:ext>
                  </a:extLst>
                </a:gridCol>
              </a:tblGrid>
              <a:tr h="850144">
                <a:tc>
                  <a:txBody>
                    <a:bodyPr/>
                    <a:lstStyle/>
                    <a:p>
                      <a:pPr>
                        <a:lnSpc>
                          <a:spcPct val="107000"/>
                        </a:lnSpc>
                        <a:spcAft>
                          <a:spcPts val="800"/>
                        </a:spcAft>
                      </a:pPr>
                      <a:r>
                        <a:rPr lang="en-IN" sz="1400" kern="100" dirty="0">
                          <a:effectLst/>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a:effectLst/>
                        </a:rPr>
                        <a:t>ph_infrastructure + ict + business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dirty="0" err="1">
                          <a:effectLst/>
                        </a:rPr>
                        <a:t>ph_infrastructure</a:t>
                      </a:r>
                      <a:r>
                        <a:rPr lang="en-IN" sz="1400" kern="100" dirty="0">
                          <a:effectLst/>
                        </a:rPr>
                        <a:t> + </a:t>
                      </a:r>
                      <a:r>
                        <a:rPr lang="en-IN" sz="1400" kern="100" dirty="0" err="1">
                          <a:effectLst/>
                        </a:rPr>
                        <a:t>ict</a:t>
                      </a:r>
                      <a:r>
                        <a:rPr lang="en-IN" sz="1400" kern="100" dirty="0">
                          <a:effectLst/>
                        </a:rPr>
                        <a:t> + </a:t>
                      </a:r>
                      <a:r>
                        <a:rPr lang="en-IN" sz="1400" kern="100" dirty="0" err="1">
                          <a:effectLst/>
                        </a:rPr>
                        <a:t>border_transp</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dirty="0" err="1">
                          <a:effectLst/>
                        </a:rPr>
                        <a:t>ph_infrastructure</a:t>
                      </a:r>
                      <a:r>
                        <a:rPr lang="en-IN" sz="1400" kern="100" dirty="0">
                          <a:effectLst/>
                        </a:rPr>
                        <a:t> + business + </a:t>
                      </a:r>
                      <a:r>
                        <a:rPr lang="en-IN" sz="1400" kern="100" dirty="0" err="1">
                          <a:effectLst/>
                        </a:rPr>
                        <a:t>border_transp</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dirty="0" err="1">
                          <a:effectLst/>
                        </a:rPr>
                        <a:t>ict</a:t>
                      </a:r>
                      <a:r>
                        <a:rPr lang="en-IN" sz="1400" kern="100" dirty="0">
                          <a:effectLst/>
                        </a:rPr>
                        <a:t> + business + </a:t>
                      </a:r>
                      <a:r>
                        <a:rPr lang="en-IN" sz="1400" kern="100" dirty="0" err="1">
                          <a:effectLst/>
                        </a:rPr>
                        <a:t>border_transp</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a:effectLst/>
                        </a:rPr>
                        <a:t>ph_infrastructure + ict + business + border_transp</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extLst>
                  <a:ext uri="{0D108BD9-81ED-4DB2-BD59-A6C34878D82A}">
                    <a16:rowId xmlns:a16="http://schemas.microsoft.com/office/drawing/2014/main" val="1598821878"/>
                  </a:ext>
                </a:extLst>
              </a:tr>
              <a:tr h="344556">
                <a:tc>
                  <a:txBody>
                    <a:bodyPr/>
                    <a:lstStyle/>
                    <a:p>
                      <a:pPr>
                        <a:lnSpc>
                          <a:spcPct val="107000"/>
                        </a:lnSpc>
                        <a:spcAft>
                          <a:spcPts val="800"/>
                        </a:spcAft>
                      </a:pPr>
                      <a:r>
                        <a:rPr lang="en-IN" sz="1400" kern="100">
                          <a:effectLst/>
                        </a:rPr>
                        <a:t> </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a:effectLst/>
                        </a:rPr>
                        <a:t>Model 11</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a:effectLst/>
                        </a:rPr>
                        <a:t>Model 12</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dirty="0">
                          <a:solidFill>
                            <a:srgbClr val="00B050"/>
                          </a:solidFill>
                          <a:effectLst/>
                        </a:rPr>
                        <a:t>Model 13</a:t>
                      </a:r>
                      <a:endParaRPr lang="en-IN" sz="14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dirty="0">
                          <a:solidFill>
                            <a:srgbClr val="00B050"/>
                          </a:solidFill>
                          <a:effectLst/>
                        </a:rPr>
                        <a:t>Model 14</a:t>
                      </a:r>
                      <a:endParaRPr lang="en-IN" sz="14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dirty="0">
                          <a:solidFill>
                            <a:srgbClr val="00B050"/>
                          </a:solidFill>
                          <a:effectLst/>
                        </a:rPr>
                        <a:t>Model 15</a:t>
                      </a:r>
                      <a:endParaRPr lang="en-IN" sz="14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extLst>
                  <a:ext uri="{0D108BD9-81ED-4DB2-BD59-A6C34878D82A}">
                    <a16:rowId xmlns:a16="http://schemas.microsoft.com/office/drawing/2014/main" val="1822787969"/>
                  </a:ext>
                </a:extLst>
              </a:tr>
              <a:tr h="278438">
                <a:tc>
                  <a:txBody>
                    <a:bodyPr/>
                    <a:lstStyle/>
                    <a:p>
                      <a:pPr>
                        <a:lnSpc>
                          <a:spcPct val="107000"/>
                        </a:lnSpc>
                        <a:spcAft>
                          <a:spcPts val="800"/>
                        </a:spcAft>
                      </a:pPr>
                      <a:r>
                        <a:rPr lang="en-IN" sz="1400" kern="100">
                          <a:effectLst/>
                        </a:rPr>
                        <a:t>Adjusted R</a:t>
                      </a:r>
                      <a:r>
                        <a:rPr lang="en-IN" sz="1400" kern="100" baseline="30000">
                          <a:effectLst/>
                        </a:rPr>
                        <a:t>2</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a:effectLst/>
                        </a:rPr>
                        <a:t>0.598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a:effectLst/>
                        </a:rPr>
                        <a:t>0.541</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a:effectLst/>
                        </a:rPr>
                        <a:t>0.617</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a:effectLst/>
                        </a:rPr>
                        <a:t>0.616</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tc>
                  <a:txBody>
                    <a:bodyPr/>
                    <a:lstStyle/>
                    <a:p>
                      <a:pPr>
                        <a:lnSpc>
                          <a:spcPct val="107000"/>
                        </a:lnSpc>
                        <a:spcAft>
                          <a:spcPts val="800"/>
                        </a:spcAft>
                      </a:pPr>
                      <a:r>
                        <a:rPr lang="en-IN" sz="1400" kern="100" dirty="0">
                          <a:effectLst/>
                        </a:rPr>
                        <a:t>0.618</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286" marR="63286" marT="0" marB="0"/>
                </a:tc>
                <a:extLst>
                  <a:ext uri="{0D108BD9-81ED-4DB2-BD59-A6C34878D82A}">
                    <a16:rowId xmlns:a16="http://schemas.microsoft.com/office/drawing/2014/main" val="434076752"/>
                  </a:ext>
                </a:extLst>
              </a:tr>
            </a:tbl>
          </a:graphicData>
        </a:graphic>
      </p:graphicFrame>
      <p:sp>
        <p:nvSpPr>
          <p:cNvPr id="12" name="Rectangle 2">
            <a:extLst>
              <a:ext uri="{FF2B5EF4-FFF2-40B4-BE49-F238E27FC236}">
                <a16:creationId xmlns:a16="http://schemas.microsoft.com/office/drawing/2014/main" id="{F6E3496D-958B-1D9F-CA71-3580E2B287D8}"/>
              </a:ext>
            </a:extLst>
          </p:cNvPr>
          <p:cNvSpPr>
            <a:spLocks noChangeArrowheads="1"/>
          </p:cNvSpPr>
          <p:nvPr/>
        </p:nvSpPr>
        <p:spPr bwMode="auto">
          <a:xfrm>
            <a:off x="-2024488" y="2097088"/>
            <a:ext cx="23211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9078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1EB4-662D-CFA6-51B8-E283F4384A1F}"/>
              </a:ext>
            </a:extLst>
          </p:cNvPr>
          <p:cNvSpPr>
            <a:spLocks noGrp="1"/>
          </p:cNvSpPr>
          <p:nvPr>
            <p:ph type="title"/>
          </p:nvPr>
        </p:nvSpPr>
        <p:spPr/>
        <p:txBody>
          <a:bodyPr/>
          <a:lstStyle/>
          <a:p>
            <a:r>
              <a:rPr lang="en-IN" dirty="0"/>
              <a:t>Step 6: test for multicollinearity</a:t>
            </a:r>
          </a:p>
        </p:txBody>
      </p:sp>
      <p:graphicFrame>
        <p:nvGraphicFramePr>
          <p:cNvPr id="4" name="Content Placeholder 3">
            <a:extLst>
              <a:ext uri="{FF2B5EF4-FFF2-40B4-BE49-F238E27FC236}">
                <a16:creationId xmlns:a16="http://schemas.microsoft.com/office/drawing/2014/main" id="{5491C2E0-5884-B384-04FE-AC596B508B4E}"/>
              </a:ext>
            </a:extLst>
          </p:cNvPr>
          <p:cNvGraphicFramePr>
            <a:graphicFrameLocks noGrp="1"/>
          </p:cNvGraphicFramePr>
          <p:nvPr>
            <p:ph idx="1"/>
            <p:extLst>
              <p:ext uri="{D42A27DB-BD31-4B8C-83A1-F6EECF244321}">
                <p14:modId xmlns:p14="http://schemas.microsoft.com/office/powerpoint/2010/main" val="2695909456"/>
              </p:ext>
            </p:extLst>
          </p:nvPr>
        </p:nvGraphicFramePr>
        <p:xfrm>
          <a:off x="1097280" y="2682394"/>
          <a:ext cx="3680556" cy="1273100"/>
        </p:xfrm>
        <a:graphic>
          <a:graphicData uri="http://schemas.openxmlformats.org/drawingml/2006/table">
            <a:tbl>
              <a:tblPr firstRow="1" firstCol="1" bandRow="1">
                <a:tableStyleId>{5C22544A-7EE6-4342-B048-85BDC9FD1C3A}</a:tableStyleId>
              </a:tblPr>
              <a:tblGrid>
                <a:gridCol w="1840278">
                  <a:extLst>
                    <a:ext uri="{9D8B030D-6E8A-4147-A177-3AD203B41FA5}">
                      <a16:colId xmlns:a16="http://schemas.microsoft.com/office/drawing/2014/main" val="1472181454"/>
                    </a:ext>
                  </a:extLst>
                </a:gridCol>
                <a:gridCol w="1840278">
                  <a:extLst>
                    <a:ext uri="{9D8B030D-6E8A-4147-A177-3AD203B41FA5}">
                      <a16:colId xmlns:a16="http://schemas.microsoft.com/office/drawing/2014/main" val="711122883"/>
                    </a:ext>
                  </a:extLst>
                </a:gridCol>
              </a:tblGrid>
              <a:tr h="382169">
                <a:tc>
                  <a:txBody>
                    <a:bodyPr/>
                    <a:lstStyle/>
                    <a:p>
                      <a:pPr>
                        <a:lnSpc>
                          <a:spcPct val="107000"/>
                        </a:lnSpc>
                        <a:spcAft>
                          <a:spcPts val="800"/>
                        </a:spcAft>
                      </a:pPr>
                      <a:r>
                        <a:rPr lang="en-IN" sz="1600" kern="100" dirty="0">
                          <a:effectLst/>
                        </a:rPr>
                        <a:t>Independent Variable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VIF (value)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0236156"/>
                  </a:ext>
                </a:extLst>
              </a:tr>
              <a:tr h="382169">
                <a:tc>
                  <a:txBody>
                    <a:bodyPr/>
                    <a:lstStyle/>
                    <a:p>
                      <a:pPr algn="ctr">
                        <a:lnSpc>
                          <a:spcPct val="107000"/>
                        </a:lnSpc>
                        <a:spcAft>
                          <a:spcPts val="800"/>
                        </a:spcAft>
                      </a:pPr>
                      <a:r>
                        <a:rPr lang="en-IN" sz="1600" kern="100" dirty="0">
                          <a:effectLst/>
                        </a:rPr>
                        <a:t>business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1.95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9427879"/>
                  </a:ext>
                </a:extLst>
              </a:tr>
              <a:tr h="382169">
                <a:tc>
                  <a:txBody>
                    <a:bodyPr/>
                    <a:lstStyle/>
                    <a:p>
                      <a:pPr algn="ctr">
                        <a:lnSpc>
                          <a:spcPct val="107000"/>
                        </a:lnSpc>
                        <a:spcAft>
                          <a:spcPts val="800"/>
                        </a:spcAft>
                      </a:pPr>
                      <a:r>
                        <a:rPr lang="en-IN" sz="1600" kern="100">
                          <a:effectLst/>
                        </a:rPr>
                        <a:t>border_transp</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1.95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79121"/>
                  </a:ext>
                </a:extLst>
              </a:tr>
            </a:tbl>
          </a:graphicData>
        </a:graphic>
      </p:graphicFrame>
      <p:graphicFrame>
        <p:nvGraphicFramePr>
          <p:cNvPr id="5" name="Table 4">
            <a:extLst>
              <a:ext uri="{FF2B5EF4-FFF2-40B4-BE49-F238E27FC236}">
                <a16:creationId xmlns:a16="http://schemas.microsoft.com/office/drawing/2014/main" id="{E885D681-711E-457C-C77D-3113AD458677}"/>
              </a:ext>
            </a:extLst>
          </p:cNvPr>
          <p:cNvGraphicFramePr>
            <a:graphicFrameLocks noGrp="1"/>
          </p:cNvGraphicFramePr>
          <p:nvPr>
            <p:extLst>
              <p:ext uri="{D42A27DB-BD31-4B8C-83A1-F6EECF244321}">
                <p14:modId xmlns:p14="http://schemas.microsoft.com/office/powerpoint/2010/main" val="2240521671"/>
              </p:ext>
            </p:extLst>
          </p:nvPr>
        </p:nvGraphicFramePr>
        <p:xfrm>
          <a:off x="6126480" y="2682394"/>
          <a:ext cx="3680556" cy="1368643"/>
        </p:xfrm>
        <a:graphic>
          <a:graphicData uri="http://schemas.openxmlformats.org/drawingml/2006/table">
            <a:tbl>
              <a:tblPr firstRow="1" firstCol="1" bandRow="1">
                <a:tableStyleId>{5C22544A-7EE6-4342-B048-85BDC9FD1C3A}</a:tableStyleId>
              </a:tblPr>
              <a:tblGrid>
                <a:gridCol w="1840278">
                  <a:extLst>
                    <a:ext uri="{9D8B030D-6E8A-4147-A177-3AD203B41FA5}">
                      <a16:colId xmlns:a16="http://schemas.microsoft.com/office/drawing/2014/main" val="1553998489"/>
                    </a:ext>
                  </a:extLst>
                </a:gridCol>
                <a:gridCol w="1840278">
                  <a:extLst>
                    <a:ext uri="{9D8B030D-6E8A-4147-A177-3AD203B41FA5}">
                      <a16:colId xmlns:a16="http://schemas.microsoft.com/office/drawing/2014/main" val="2714689815"/>
                    </a:ext>
                  </a:extLst>
                </a:gridCol>
              </a:tblGrid>
              <a:tr h="286627">
                <a:tc>
                  <a:txBody>
                    <a:bodyPr/>
                    <a:lstStyle/>
                    <a:p>
                      <a:pPr>
                        <a:lnSpc>
                          <a:spcPct val="107000"/>
                        </a:lnSpc>
                        <a:spcAft>
                          <a:spcPts val="800"/>
                        </a:spcAft>
                      </a:pPr>
                      <a:r>
                        <a:rPr lang="en-IN" sz="1600" kern="100" dirty="0">
                          <a:effectLst/>
                        </a:rPr>
                        <a:t>Independent Variable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VIF (value)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6068026"/>
                  </a:ext>
                </a:extLst>
              </a:tr>
              <a:tr h="286627">
                <a:tc>
                  <a:txBody>
                    <a:bodyPr/>
                    <a:lstStyle/>
                    <a:p>
                      <a:pPr algn="ctr">
                        <a:lnSpc>
                          <a:spcPct val="107000"/>
                        </a:lnSpc>
                        <a:spcAft>
                          <a:spcPts val="800"/>
                        </a:spcAft>
                      </a:pPr>
                      <a:r>
                        <a:rPr lang="en-IN" sz="1600" kern="100" dirty="0" err="1">
                          <a:effectLst/>
                        </a:rPr>
                        <a:t>border_transp</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2.105</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6927409"/>
                  </a:ext>
                </a:extLst>
              </a:tr>
              <a:tr h="286627">
                <a:tc>
                  <a:txBody>
                    <a:bodyPr/>
                    <a:lstStyle/>
                    <a:p>
                      <a:pPr algn="ctr">
                        <a:lnSpc>
                          <a:spcPct val="107000"/>
                        </a:lnSpc>
                        <a:spcAft>
                          <a:spcPts val="800"/>
                        </a:spcAft>
                      </a:pPr>
                      <a:r>
                        <a:rPr lang="en-IN" sz="1600" kern="100">
                          <a:effectLst/>
                        </a:rPr>
                        <a:t>ph_infrastructure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3.957</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3631528"/>
                  </a:ext>
                </a:extLst>
              </a:tr>
              <a:tr h="286627">
                <a:tc>
                  <a:txBody>
                    <a:bodyPr/>
                    <a:lstStyle/>
                    <a:p>
                      <a:pPr algn="ctr">
                        <a:lnSpc>
                          <a:spcPct val="107000"/>
                        </a:lnSpc>
                        <a:spcAft>
                          <a:spcPts val="800"/>
                        </a:spcAft>
                      </a:pPr>
                      <a:r>
                        <a:rPr lang="en-IN" sz="1600" kern="100">
                          <a:effectLst/>
                        </a:rPr>
                        <a:t>business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3.975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5364659"/>
                  </a:ext>
                </a:extLst>
              </a:tr>
            </a:tbl>
          </a:graphicData>
        </a:graphic>
      </p:graphicFrame>
      <p:graphicFrame>
        <p:nvGraphicFramePr>
          <p:cNvPr id="6" name="Table 5">
            <a:extLst>
              <a:ext uri="{FF2B5EF4-FFF2-40B4-BE49-F238E27FC236}">
                <a16:creationId xmlns:a16="http://schemas.microsoft.com/office/drawing/2014/main" id="{5D524C9E-701F-FE2E-0C1B-2293A70D83D3}"/>
              </a:ext>
            </a:extLst>
          </p:cNvPr>
          <p:cNvGraphicFramePr>
            <a:graphicFrameLocks noGrp="1"/>
          </p:cNvGraphicFramePr>
          <p:nvPr>
            <p:extLst>
              <p:ext uri="{D42A27DB-BD31-4B8C-83A1-F6EECF244321}">
                <p14:modId xmlns:p14="http://schemas.microsoft.com/office/powerpoint/2010/main" val="2184908919"/>
              </p:ext>
            </p:extLst>
          </p:nvPr>
        </p:nvGraphicFramePr>
        <p:xfrm>
          <a:off x="1097280" y="4445092"/>
          <a:ext cx="3680556" cy="1398713"/>
        </p:xfrm>
        <a:graphic>
          <a:graphicData uri="http://schemas.openxmlformats.org/drawingml/2006/table">
            <a:tbl>
              <a:tblPr firstRow="1" firstCol="1" bandRow="1">
                <a:tableStyleId>{5C22544A-7EE6-4342-B048-85BDC9FD1C3A}</a:tableStyleId>
              </a:tblPr>
              <a:tblGrid>
                <a:gridCol w="1840278">
                  <a:extLst>
                    <a:ext uri="{9D8B030D-6E8A-4147-A177-3AD203B41FA5}">
                      <a16:colId xmlns:a16="http://schemas.microsoft.com/office/drawing/2014/main" val="2394146442"/>
                    </a:ext>
                  </a:extLst>
                </a:gridCol>
                <a:gridCol w="1840278">
                  <a:extLst>
                    <a:ext uri="{9D8B030D-6E8A-4147-A177-3AD203B41FA5}">
                      <a16:colId xmlns:a16="http://schemas.microsoft.com/office/drawing/2014/main" val="4134159935"/>
                    </a:ext>
                  </a:extLst>
                </a:gridCol>
              </a:tblGrid>
              <a:tr h="256555">
                <a:tc>
                  <a:txBody>
                    <a:bodyPr/>
                    <a:lstStyle/>
                    <a:p>
                      <a:pPr>
                        <a:lnSpc>
                          <a:spcPct val="107000"/>
                        </a:lnSpc>
                        <a:spcAft>
                          <a:spcPts val="800"/>
                        </a:spcAft>
                      </a:pPr>
                      <a:r>
                        <a:rPr lang="en-IN" sz="1600" kern="100">
                          <a:effectLst/>
                        </a:rPr>
                        <a:t>Independent Variable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VIF (value)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048414"/>
                  </a:ext>
                </a:extLst>
              </a:tr>
              <a:tr h="376841">
                <a:tc>
                  <a:txBody>
                    <a:bodyPr/>
                    <a:lstStyle/>
                    <a:p>
                      <a:pPr algn="ctr">
                        <a:lnSpc>
                          <a:spcPct val="107000"/>
                        </a:lnSpc>
                        <a:spcAft>
                          <a:spcPts val="800"/>
                        </a:spcAft>
                      </a:pPr>
                      <a:r>
                        <a:rPr lang="en-IN" sz="1600" kern="100" dirty="0" err="1">
                          <a:effectLst/>
                        </a:rPr>
                        <a:t>border_transp</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2.148</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210904"/>
                  </a:ext>
                </a:extLst>
              </a:tr>
              <a:tr h="256555">
                <a:tc>
                  <a:txBody>
                    <a:bodyPr/>
                    <a:lstStyle/>
                    <a:p>
                      <a:pPr algn="ctr">
                        <a:lnSpc>
                          <a:spcPct val="107000"/>
                        </a:lnSpc>
                        <a:spcAft>
                          <a:spcPts val="800"/>
                        </a:spcAft>
                      </a:pPr>
                      <a:r>
                        <a:rPr lang="en-IN" sz="1600" kern="100">
                          <a:effectLst/>
                        </a:rPr>
                        <a:t>business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3.506</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4761291"/>
                  </a:ext>
                </a:extLst>
              </a:tr>
              <a:tr h="256555">
                <a:tc>
                  <a:txBody>
                    <a:bodyPr/>
                    <a:lstStyle/>
                    <a:p>
                      <a:pPr algn="ctr">
                        <a:lnSpc>
                          <a:spcPct val="107000"/>
                        </a:lnSpc>
                        <a:spcAft>
                          <a:spcPts val="800"/>
                        </a:spcAft>
                      </a:pPr>
                      <a:r>
                        <a:rPr lang="en-IN" sz="1600" kern="100">
                          <a:effectLst/>
                        </a:rPr>
                        <a:t>ict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3.525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7739563"/>
                  </a:ext>
                </a:extLst>
              </a:tr>
            </a:tbl>
          </a:graphicData>
        </a:graphic>
      </p:graphicFrame>
      <p:graphicFrame>
        <p:nvGraphicFramePr>
          <p:cNvPr id="7" name="Table 6">
            <a:extLst>
              <a:ext uri="{FF2B5EF4-FFF2-40B4-BE49-F238E27FC236}">
                <a16:creationId xmlns:a16="http://schemas.microsoft.com/office/drawing/2014/main" id="{9C0E3B67-364E-498B-C483-58CB6A138530}"/>
              </a:ext>
            </a:extLst>
          </p:cNvPr>
          <p:cNvGraphicFramePr>
            <a:graphicFrameLocks noGrp="1"/>
          </p:cNvGraphicFramePr>
          <p:nvPr>
            <p:extLst>
              <p:ext uri="{D42A27DB-BD31-4B8C-83A1-F6EECF244321}">
                <p14:modId xmlns:p14="http://schemas.microsoft.com/office/powerpoint/2010/main" val="4113272161"/>
              </p:ext>
            </p:extLst>
          </p:nvPr>
        </p:nvGraphicFramePr>
        <p:xfrm>
          <a:off x="6126480" y="4445092"/>
          <a:ext cx="3680556" cy="1525622"/>
        </p:xfrm>
        <a:graphic>
          <a:graphicData uri="http://schemas.openxmlformats.org/drawingml/2006/table">
            <a:tbl>
              <a:tblPr firstRow="1" firstCol="1" bandRow="1">
                <a:tableStyleId>{5C22544A-7EE6-4342-B048-85BDC9FD1C3A}</a:tableStyleId>
              </a:tblPr>
              <a:tblGrid>
                <a:gridCol w="1840278">
                  <a:extLst>
                    <a:ext uri="{9D8B030D-6E8A-4147-A177-3AD203B41FA5}">
                      <a16:colId xmlns:a16="http://schemas.microsoft.com/office/drawing/2014/main" val="3094640519"/>
                    </a:ext>
                  </a:extLst>
                </a:gridCol>
                <a:gridCol w="1840278">
                  <a:extLst>
                    <a:ext uri="{9D8B030D-6E8A-4147-A177-3AD203B41FA5}">
                      <a16:colId xmlns:a16="http://schemas.microsoft.com/office/drawing/2014/main" val="3835110543"/>
                    </a:ext>
                  </a:extLst>
                </a:gridCol>
              </a:tblGrid>
              <a:tr h="254215">
                <a:tc>
                  <a:txBody>
                    <a:bodyPr/>
                    <a:lstStyle/>
                    <a:p>
                      <a:pPr>
                        <a:lnSpc>
                          <a:spcPct val="107000"/>
                        </a:lnSpc>
                        <a:spcAft>
                          <a:spcPts val="800"/>
                        </a:spcAft>
                      </a:pPr>
                      <a:r>
                        <a:rPr lang="en-IN" sz="1600" kern="100" dirty="0">
                          <a:effectLst/>
                        </a:rPr>
                        <a:t>Independent Variable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VIF (value)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0735197"/>
                  </a:ext>
                </a:extLst>
              </a:tr>
              <a:tr h="254215">
                <a:tc>
                  <a:txBody>
                    <a:bodyPr/>
                    <a:lstStyle/>
                    <a:p>
                      <a:pPr algn="ctr">
                        <a:lnSpc>
                          <a:spcPct val="107000"/>
                        </a:lnSpc>
                        <a:spcAft>
                          <a:spcPts val="800"/>
                        </a:spcAft>
                      </a:pPr>
                      <a:r>
                        <a:rPr lang="en-IN" sz="1600" kern="100" dirty="0" err="1">
                          <a:effectLst/>
                        </a:rPr>
                        <a:t>border_transp</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2.184</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5487589"/>
                  </a:ext>
                </a:extLst>
              </a:tr>
              <a:tr h="254215">
                <a:tc>
                  <a:txBody>
                    <a:bodyPr/>
                    <a:lstStyle/>
                    <a:p>
                      <a:pPr algn="ctr">
                        <a:lnSpc>
                          <a:spcPct val="107000"/>
                        </a:lnSpc>
                        <a:spcAft>
                          <a:spcPts val="800"/>
                        </a:spcAft>
                      </a:pPr>
                      <a:r>
                        <a:rPr lang="en-IN" sz="1600" kern="100">
                          <a:effectLst/>
                        </a:rPr>
                        <a:t>business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4.335</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4890810"/>
                  </a:ext>
                </a:extLst>
              </a:tr>
              <a:tr h="254215">
                <a:tc>
                  <a:txBody>
                    <a:bodyPr/>
                    <a:lstStyle/>
                    <a:p>
                      <a:pPr algn="ctr">
                        <a:lnSpc>
                          <a:spcPct val="107000"/>
                        </a:lnSpc>
                        <a:spcAft>
                          <a:spcPts val="800"/>
                        </a:spcAft>
                      </a:pPr>
                      <a:r>
                        <a:rPr lang="en-IN" sz="1600" kern="100">
                          <a:effectLst/>
                        </a:rPr>
                        <a:t>ict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4.800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313716"/>
                  </a:ext>
                </a:extLst>
              </a:tr>
              <a:tr h="254215">
                <a:tc>
                  <a:txBody>
                    <a:bodyPr/>
                    <a:lstStyle/>
                    <a:p>
                      <a:pPr algn="ctr">
                        <a:lnSpc>
                          <a:spcPct val="107000"/>
                        </a:lnSpc>
                        <a:spcAft>
                          <a:spcPts val="800"/>
                        </a:spcAft>
                      </a:pPr>
                      <a:r>
                        <a:rPr lang="en-IN" sz="1600" kern="100">
                          <a:effectLst/>
                        </a:rPr>
                        <a:t>ph_infrastructure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5.386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4884027"/>
                  </a:ext>
                </a:extLst>
              </a:tr>
            </a:tbl>
          </a:graphicData>
        </a:graphic>
      </p:graphicFrame>
      <p:sp>
        <p:nvSpPr>
          <p:cNvPr id="8" name="TextBox 7">
            <a:extLst>
              <a:ext uri="{FF2B5EF4-FFF2-40B4-BE49-F238E27FC236}">
                <a16:creationId xmlns:a16="http://schemas.microsoft.com/office/drawing/2014/main" id="{AAF44971-CF29-1D75-6CA0-C235A25554D0}"/>
              </a:ext>
            </a:extLst>
          </p:cNvPr>
          <p:cNvSpPr txBox="1"/>
          <p:nvPr/>
        </p:nvSpPr>
        <p:spPr>
          <a:xfrm>
            <a:off x="1036320" y="1945107"/>
            <a:ext cx="10119360" cy="830997"/>
          </a:xfrm>
          <a:prstGeom prst="rect">
            <a:avLst/>
          </a:prstGeom>
          <a:noFill/>
        </p:spPr>
        <p:txBody>
          <a:bodyPr wrap="square" rtlCol="0">
            <a:spAutoFit/>
          </a:bodyPr>
          <a:lstStyle/>
          <a:p>
            <a:r>
              <a:rPr lang="en-IN" sz="2400" kern="100" dirty="0">
                <a:effectLst/>
                <a:ea typeface="Calibri" panose="020F0502020204030204" pitchFamily="34" charset="0"/>
                <a:cs typeface="Times New Roman" panose="02020603050405020304" pitchFamily="18" charset="0"/>
              </a:rPr>
              <a:t>Test to check for multicollinearity was performed on model 10, 13,14 and 15:</a:t>
            </a:r>
          </a:p>
          <a:p>
            <a:endParaRPr lang="en-IN" sz="2400" dirty="0"/>
          </a:p>
        </p:txBody>
      </p:sp>
    </p:spTree>
    <p:extLst>
      <p:ext uri="{BB962C8B-B14F-4D97-AF65-F5344CB8AC3E}">
        <p14:creationId xmlns:p14="http://schemas.microsoft.com/office/powerpoint/2010/main" val="204711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EA76-55A9-868D-C7C6-8FFC3A62BEE9}"/>
              </a:ext>
            </a:extLst>
          </p:cNvPr>
          <p:cNvSpPr>
            <a:spLocks noGrp="1"/>
          </p:cNvSpPr>
          <p:nvPr>
            <p:ph type="title"/>
          </p:nvPr>
        </p:nvSpPr>
        <p:spPr/>
        <p:txBody>
          <a:bodyPr/>
          <a:lstStyle/>
          <a:p>
            <a:r>
              <a:rPr lang="en-IN" sz="4200" dirty="0"/>
              <a:t>Regression Analysis:</a:t>
            </a:r>
          </a:p>
        </p:txBody>
      </p:sp>
      <p:graphicFrame>
        <p:nvGraphicFramePr>
          <p:cNvPr id="4" name="Content Placeholder 3">
            <a:extLst>
              <a:ext uri="{FF2B5EF4-FFF2-40B4-BE49-F238E27FC236}">
                <a16:creationId xmlns:a16="http://schemas.microsoft.com/office/drawing/2014/main" id="{E95ADFF6-BF4B-EFD5-1D42-EB7CEF204284}"/>
              </a:ext>
            </a:extLst>
          </p:cNvPr>
          <p:cNvGraphicFramePr>
            <a:graphicFrameLocks noGrp="1"/>
          </p:cNvGraphicFramePr>
          <p:nvPr>
            <p:ph idx="1"/>
            <p:extLst>
              <p:ext uri="{D42A27DB-BD31-4B8C-83A1-F6EECF244321}">
                <p14:modId xmlns:p14="http://schemas.microsoft.com/office/powerpoint/2010/main" val="2151987293"/>
              </p:ext>
            </p:extLst>
          </p:nvPr>
        </p:nvGraphicFramePr>
        <p:xfrm>
          <a:off x="1066800" y="2278931"/>
          <a:ext cx="10058400" cy="2527493"/>
        </p:xfrm>
        <a:graphic>
          <a:graphicData uri="http://schemas.openxmlformats.org/drawingml/2006/table">
            <a:tbl>
              <a:tblPr firstRow="1" firstCol="1" bandRow="1">
                <a:tableStyleId>{5C22544A-7EE6-4342-B048-85BDC9FD1C3A}</a:tableStyleId>
              </a:tblPr>
              <a:tblGrid>
                <a:gridCol w="1400099">
                  <a:extLst>
                    <a:ext uri="{9D8B030D-6E8A-4147-A177-3AD203B41FA5}">
                      <a16:colId xmlns:a16="http://schemas.microsoft.com/office/drawing/2014/main" val="3757531833"/>
                    </a:ext>
                  </a:extLst>
                </a:gridCol>
                <a:gridCol w="1464805">
                  <a:extLst>
                    <a:ext uri="{9D8B030D-6E8A-4147-A177-3AD203B41FA5}">
                      <a16:colId xmlns:a16="http://schemas.microsoft.com/office/drawing/2014/main" val="3212038778"/>
                    </a:ext>
                  </a:extLst>
                </a:gridCol>
                <a:gridCol w="1464805">
                  <a:extLst>
                    <a:ext uri="{9D8B030D-6E8A-4147-A177-3AD203B41FA5}">
                      <a16:colId xmlns:a16="http://schemas.microsoft.com/office/drawing/2014/main" val="64738650"/>
                    </a:ext>
                  </a:extLst>
                </a:gridCol>
                <a:gridCol w="1464805">
                  <a:extLst>
                    <a:ext uri="{9D8B030D-6E8A-4147-A177-3AD203B41FA5}">
                      <a16:colId xmlns:a16="http://schemas.microsoft.com/office/drawing/2014/main" val="2178025842"/>
                    </a:ext>
                  </a:extLst>
                </a:gridCol>
                <a:gridCol w="1443608">
                  <a:extLst>
                    <a:ext uri="{9D8B030D-6E8A-4147-A177-3AD203B41FA5}">
                      <a16:colId xmlns:a16="http://schemas.microsoft.com/office/drawing/2014/main" val="709894823"/>
                    </a:ext>
                  </a:extLst>
                </a:gridCol>
                <a:gridCol w="1422411">
                  <a:extLst>
                    <a:ext uri="{9D8B030D-6E8A-4147-A177-3AD203B41FA5}">
                      <a16:colId xmlns:a16="http://schemas.microsoft.com/office/drawing/2014/main" val="1671049165"/>
                    </a:ext>
                  </a:extLst>
                </a:gridCol>
                <a:gridCol w="1397867">
                  <a:extLst>
                    <a:ext uri="{9D8B030D-6E8A-4147-A177-3AD203B41FA5}">
                      <a16:colId xmlns:a16="http://schemas.microsoft.com/office/drawing/2014/main" val="201757315"/>
                    </a:ext>
                  </a:extLst>
                </a:gridCol>
              </a:tblGrid>
              <a:tr h="0">
                <a:tc>
                  <a:txBody>
                    <a:bodyPr/>
                    <a:lstStyle/>
                    <a:p>
                      <a:pPr>
                        <a:lnSpc>
                          <a:spcPct val="107000"/>
                        </a:lnSpc>
                        <a:spcAft>
                          <a:spcPts val="800"/>
                        </a:spcAft>
                      </a:pPr>
                      <a:r>
                        <a:rPr lang="en-IN" sz="2000" kern="10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coef.</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Robust std err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P&gt;|t|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IN" sz="2000" kern="100">
                          <a:effectLst/>
                        </a:rPr>
                        <a:t>95% confidence interval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5362400"/>
                  </a:ext>
                </a:extLst>
              </a:tr>
              <a:tr h="0">
                <a:tc>
                  <a:txBody>
                    <a:bodyPr/>
                    <a:lstStyle/>
                    <a:p>
                      <a:pPr>
                        <a:lnSpc>
                          <a:spcPct val="107000"/>
                        </a:lnSpc>
                        <a:spcAft>
                          <a:spcPts val="800"/>
                        </a:spcAft>
                      </a:pPr>
                      <a:r>
                        <a:rPr lang="en-IN" sz="2000" kern="100" dirty="0">
                          <a:effectLst/>
                        </a:rPr>
                        <a:t>intercept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-2.240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0.177</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-7.286</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0.000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-2.845</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-1.636</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5911567"/>
                  </a:ext>
                </a:extLst>
              </a:tr>
              <a:tr h="0">
                <a:tc>
                  <a:txBody>
                    <a:bodyPr/>
                    <a:lstStyle/>
                    <a:p>
                      <a:pPr>
                        <a:lnSpc>
                          <a:spcPct val="107000"/>
                        </a:lnSpc>
                        <a:spcAft>
                          <a:spcPts val="800"/>
                        </a:spcAft>
                      </a:pPr>
                      <a:r>
                        <a:rPr lang="en-IN" sz="2000" kern="100">
                          <a:effectLst/>
                        </a:rPr>
                        <a:t>ph_infrastructure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0.801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0.384</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1.420</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0.156</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-0.308</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1.911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1205612"/>
                  </a:ext>
                </a:extLst>
              </a:tr>
              <a:tr h="0">
                <a:tc>
                  <a:txBody>
                    <a:bodyPr/>
                    <a:lstStyle/>
                    <a:p>
                      <a:pPr>
                        <a:lnSpc>
                          <a:spcPct val="107000"/>
                        </a:lnSpc>
                        <a:spcAft>
                          <a:spcPts val="800"/>
                        </a:spcAft>
                      </a:pPr>
                      <a:r>
                        <a:rPr lang="en-IN" sz="2000" kern="100">
                          <a:effectLst/>
                        </a:rPr>
                        <a:t>business</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5.011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0.349</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9.282</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0.000</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3.950</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6.072</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9065309"/>
                  </a:ext>
                </a:extLst>
              </a:tr>
              <a:tr h="0">
                <a:tc>
                  <a:txBody>
                    <a:bodyPr/>
                    <a:lstStyle/>
                    <a:p>
                      <a:pPr>
                        <a:lnSpc>
                          <a:spcPct val="107000"/>
                        </a:lnSpc>
                        <a:spcAft>
                          <a:spcPts val="800"/>
                        </a:spcAft>
                      </a:pPr>
                      <a:r>
                        <a:rPr lang="en-IN" sz="2000" kern="100">
                          <a:effectLst/>
                        </a:rPr>
                        <a:t>border_transp</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2.700</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0.357</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4.696</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0.000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1.570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3.831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8748908"/>
                  </a:ext>
                </a:extLst>
              </a:tr>
            </a:tbl>
          </a:graphicData>
        </a:graphic>
      </p:graphicFrame>
      <p:sp>
        <p:nvSpPr>
          <p:cNvPr id="5" name="TextBox 4">
            <a:extLst>
              <a:ext uri="{FF2B5EF4-FFF2-40B4-BE49-F238E27FC236}">
                <a16:creationId xmlns:a16="http://schemas.microsoft.com/office/drawing/2014/main" id="{CF8F7639-7831-7E2A-C547-97F1A854D019}"/>
              </a:ext>
            </a:extLst>
          </p:cNvPr>
          <p:cNvSpPr txBox="1"/>
          <p:nvPr/>
        </p:nvSpPr>
        <p:spPr>
          <a:xfrm>
            <a:off x="1066800" y="4815561"/>
            <a:ext cx="10489095" cy="2257798"/>
          </a:xfrm>
          <a:prstGeom prst="rect">
            <a:avLst/>
          </a:prstGeom>
          <a:noFill/>
        </p:spPr>
        <p:txBody>
          <a:bodyPr wrap="square" rtlCol="0">
            <a:spAutoFit/>
          </a:bodyPr>
          <a:lstStyle/>
          <a:p>
            <a:pPr>
              <a:lnSpc>
                <a:spcPct val="107000"/>
              </a:lnSpc>
              <a:spcAft>
                <a:spcPts val="800"/>
              </a:spcAft>
            </a:pPr>
            <a:r>
              <a:rPr lang="en-IN" sz="2400" kern="100" dirty="0">
                <a:effectLst/>
                <a:ea typeface="Calibri" panose="020F0502020204030204" pitchFamily="34" charset="0"/>
                <a:cs typeface="Times New Roman" panose="02020603050405020304" pitchFamily="18" charset="0"/>
              </a:rPr>
              <a:t>Adjusted R</a:t>
            </a:r>
            <a:r>
              <a:rPr lang="en-IN" sz="2400" kern="100" baseline="30000" dirty="0">
                <a:effectLst/>
                <a:ea typeface="Calibri" panose="020F0502020204030204" pitchFamily="34" charset="0"/>
                <a:cs typeface="Times New Roman" panose="02020603050405020304" pitchFamily="18" charset="0"/>
              </a:rPr>
              <a:t>2</a:t>
            </a:r>
            <a:r>
              <a:rPr lang="en-IN" sz="2400" kern="100" dirty="0">
                <a:effectLst/>
                <a:ea typeface="Calibri" panose="020F0502020204030204" pitchFamily="34" charset="0"/>
                <a:cs typeface="Times New Roman" panose="02020603050405020304" pitchFamily="18" charset="0"/>
              </a:rPr>
              <a:t> = 0.617                                               R</a:t>
            </a:r>
            <a:r>
              <a:rPr lang="en-IN" sz="2400" kern="100" baseline="30000" dirty="0">
                <a:effectLst/>
                <a:ea typeface="Calibri" panose="020F0502020204030204" pitchFamily="34" charset="0"/>
                <a:cs typeface="Times New Roman" panose="02020603050405020304" pitchFamily="18" charset="0"/>
              </a:rPr>
              <a:t>2</a:t>
            </a:r>
            <a:r>
              <a:rPr lang="en-IN" sz="2400" kern="100" dirty="0">
                <a:effectLst/>
                <a:ea typeface="Calibri" panose="020F0502020204030204" pitchFamily="34" charset="0"/>
                <a:cs typeface="Times New Roman" panose="02020603050405020304" pitchFamily="18" charset="0"/>
              </a:rPr>
              <a:t> = 0.620</a:t>
            </a:r>
          </a:p>
          <a:p>
            <a:pPr>
              <a:lnSpc>
                <a:spcPct val="107000"/>
              </a:lnSpc>
              <a:spcAft>
                <a:spcPts val="800"/>
              </a:spcAft>
            </a:pPr>
            <a:r>
              <a:rPr lang="en-IN" sz="2400" b="1" kern="100" dirty="0">
                <a:ea typeface="Calibri" panose="020F0502020204030204" pitchFamily="34" charset="0"/>
                <a:cs typeface="Times New Roman" panose="02020603050405020304" pitchFamily="18" charset="0"/>
              </a:rPr>
              <a:t>GDP = -2.240 + 5.011 (business) + 2.700 (</a:t>
            </a:r>
            <a:r>
              <a:rPr lang="en-IN" sz="2400" b="1" kern="100" dirty="0" err="1">
                <a:ea typeface="Calibri" panose="020F0502020204030204" pitchFamily="34" charset="0"/>
                <a:cs typeface="Times New Roman" panose="02020603050405020304" pitchFamily="18" charset="0"/>
              </a:rPr>
              <a:t>border_transp</a:t>
            </a:r>
            <a:r>
              <a:rPr lang="en-IN" sz="2400" b="1" kern="100" dirty="0">
                <a:ea typeface="Calibri" panose="020F0502020204030204" pitchFamily="34" charset="0"/>
                <a:cs typeface="Times New Roman" panose="02020603050405020304" pitchFamily="18" charset="0"/>
              </a:rPr>
              <a:t>) + 0.801(</a:t>
            </a:r>
            <a:r>
              <a:rPr lang="en-IN" sz="2400" b="1" kern="100" dirty="0" err="1">
                <a:ea typeface="Calibri" panose="020F0502020204030204" pitchFamily="34" charset="0"/>
                <a:cs typeface="Times New Roman" panose="02020603050405020304" pitchFamily="18" charset="0"/>
              </a:rPr>
              <a:t>ph_infrastructure</a:t>
            </a:r>
            <a:r>
              <a:rPr lang="en-IN" sz="2400" b="1" kern="100" dirty="0">
                <a:ea typeface="Calibri" panose="020F0502020204030204" pitchFamily="34" charset="0"/>
                <a:cs typeface="Times New Roman" panose="02020603050405020304" pitchFamily="18" charset="0"/>
              </a:rPr>
              <a:t>)</a:t>
            </a:r>
          </a:p>
          <a:p>
            <a:pPr>
              <a:lnSpc>
                <a:spcPct val="107000"/>
              </a:lnSpc>
              <a:spcAft>
                <a:spcPts val="800"/>
              </a:spcAft>
            </a:pPr>
            <a:endParaRPr lang="en-IN" sz="2400"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6185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37FD-5EA4-94C9-9EEF-257A27E5044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7D93203-7722-5328-EA2E-417111A5A39B}"/>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2400" kern="100" dirty="0">
                <a:solidFill>
                  <a:schemeClr val="tx1"/>
                </a:solidFill>
                <a:ea typeface="Calibri" panose="020F0502020204030204" pitchFamily="34" charset="0"/>
                <a:cs typeface="Times New Roman" panose="02020603050405020304" pitchFamily="18" charset="0"/>
              </a:rPr>
              <a:t>“business” and “</a:t>
            </a:r>
            <a:r>
              <a:rPr lang="en-IN" sz="2400" kern="100" dirty="0" err="1">
                <a:solidFill>
                  <a:schemeClr val="tx1"/>
                </a:solidFill>
                <a:ea typeface="Calibri" panose="020F0502020204030204" pitchFamily="34" charset="0"/>
                <a:cs typeface="Times New Roman" panose="02020603050405020304" pitchFamily="18" charset="0"/>
              </a:rPr>
              <a:t>border_transp</a:t>
            </a:r>
            <a:r>
              <a:rPr lang="en-IN" sz="2400" kern="100" dirty="0">
                <a:solidFill>
                  <a:schemeClr val="tx1"/>
                </a:solidFill>
                <a:ea typeface="Calibri" panose="020F0502020204030204" pitchFamily="34" charset="0"/>
                <a:cs typeface="Times New Roman" panose="02020603050405020304" pitchFamily="18" charset="0"/>
              </a:rPr>
              <a:t>” are significantly contributing towards GDP.</a:t>
            </a:r>
          </a:p>
          <a:p>
            <a:pPr marL="342900" lvl="0" indent="-342900">
              <a:lnSpc>
                <a:spcPct val="107000"/>
              </a:lnSpc>
              <a:buFont typeface="Symbol" panose="05050102010706020507" pitchFamily="18" charset="2"/>
              <a:buChar char=""/>
            </a:pPr>
            <a:r>
              <a:rPr lang="en-IN" sz="2400" kern="100" dirty="0">
                <a:solidFill>
                  <a:schemeClr val="tx1"/>
                </a:solidFill>
                <a:ea typeface="Calibri" panose="020F0502020204030204" pitchFamily="34" charset="0"/>
                <a:cs typeface="Times New Roman" panose="02020603050405020304" pitchFamily="18" charset="0"/>
              </a:rPr>
              <a:t>“</a:t>
            </a:r>
            <a:r>
              <a:rPr lang="en-IN" sz="2400" kern="100" dirty="0" err="1">
                <a:solidFill>
                  <a:schemeClr val="tx1"/>
                </a:solidFill>
                <a:ea typeface="Calibri" panose="020F0502020204030204" pitchFamily="34" charset="0"/>
                <a:cs typeface="Times New Roman" panose="02020603050405020304" pitchFamily="18" charset="0"/>
              </a:rPr>
              <a:t>ict</a:t>
            </a:r>
            <a:r>
              <a:rPr lang="en-IN" sz="2400" kern="100" dirty="0">
                <a:solidFill>
                  <a:schemeClr val="tx1"/>
                </a:solidFill>
                <a:ea typeface="Calibri" panose="020F0502020204030204" pitchFamily="34" charset="0"/>
                <a:cs typeface="Times New Roman" panose="02020603050405020304" pitchFamily="18" charset="0"/>
              </a:rPr>
              <a:t>” and “</a:t>
            </a:r>
            <a:r>
              <a:rPr lang="en-IN" sz="2400" kern="100" dirty="0" err="1">
                <a:solidFill>
                  <a:schemeClr val="tx1"/>
                </a:solidFill>
                <a:ea typeface="Calibri" panose="020F0502020204030204" pitchFamily="34" charset="0"/>
                <a:cs typeface="Times New Roman" panose="02020603050405020304" pitchFamily="18" charset="0"/>
              </a:rPr>
              <a:t>ph_infrastructure</a:t>
            </a:r>
            <a:r>
              <a:rPr lang="en-IN" sz="2400" kern="100" dirty="0">
                <a:solidFill>
                  <a:schemeClr val="tx1"/>
                </a:solidFill>
                <a:ea typeface="Calibri" panose="020F0502020204030204" pitchFamily="34" charset="0"/>
                <a:cs typeface="Times New Roman" panose="02020603050405020304" pitchFamily="18" charset="0"/>
              </a:rPr>
              <a:t>” is highly correlated with each other as well as with the other two variables. So, we have omitted </a:t>
            </a:r>
            <a:r>
              <a:rPr lang="en-IN" sz="2400" kern="100" dirty="0" err="1">
                <a:solidFill>
                  <a:schemeClr val="tx1"/>
                </a:solidFill>
                <a:ea typeface="Calibri" panose="020F0502020204030204" pitchFamily="34" charset="0"/>
                <a:cs typeface="Times New Roman" panose="02020603050405020304" pitchFamily="18" charset="0"/>
              </a:rPr>
              <a:t>ict</a:t>
            </a:r>
            <a:r>
              <a:rPr lang="en-IN" sz="2400" kern="100" dirty="0">
                <a:solidFill>
                  <a:schemeClr val="tx1"/>
                </a:solidFill>
                <a:ea typeface="Calibri" panose="020F0502020204030204" pitchFamily="34" charset="0"/>
                <a:cs typeface="Times New Roman" panose="02020603050405020304" pitchFamily="18" charset="0"/>
              </a:rPr>
              <a:t> because adjusted R2 was not getting significantly affected.</a:t>
            </a:r>
          </a:p>
          <a:p>
            <a:pPr marL="342900" lvl="0" indent="-342900">
              <a:lnSpc>
                <a:spcPct val="107000"/>
              </a:lnSpc>
              <a:spcAft>
                <a:spcPts val="800"/>
              </a:spcAft>
              <a:buFont typeface="Symbol" panose="05050102010706020507" pitchFamily="18" charset="2"/>
              <a:buChar char=""/>
            </a:pPr>
            <a:r>
              <a:rPr lang="en-IN" sz="2400" kern="100" dirty="0">
                <a:solidFill>
                  <a:schemeClr val="tx1"/>
                </a:solidFill>
                <a:ea typeface="Calibri" panose="020F0502020204030204" pitchFamily="34" charset="0"/>
                <a:cs typeface="Times New Roman" panose="02020603050405020304" pitchFamily="18" charset="0"/>
              </a:rPr>
              <a:t>“</a:t>
            </a:r>
            <a:r>
              <a:rPr lang="en-IN" sz="2400" kern="100" dirty="0" err="1">
                <a:solidFill>
                  <a:schemeClr val="tx1"/>
                </a:solidFill>
                <a:ea typeface="Calibri" panose="020F0502020204030204" pitchFamily="34" charset="0"/>
                <a:cs typeface="Times New Roman" panose="02020603050405020304" pitchFamily="18" charset="0"/>
              </a:rPr>
              <a:t>ph_infrastructure</a:t>
            </a:r>
            <a:r>
              <a:rPr lang="en-IN" sz="2400" kern="100" dirty="0">
                <a:solidFill>
                  <a:schemeClr val="tx1"/>
                </a:solidFill>
                <a:ea typeface="Calibri" panose="020F0502020204030204" pitchFamily="34" charset="0"/>
                <a:cs typeface="Times New Roman" panose="02020603050405020304" pitchFamily="18" charset="0"/>
              </a:rPr>
              <a:t>” can also be omitted as it is also not affecting adjusted R2. But it is an important indicator of Hard Infrastructure. </a:t>
            </a:r>
          </a:p>
          <a:p>
            <a:r>
              <a:rPr lang="en-IN" sz="2400" kern="100" dirty="0">
                <a:solidFill>
                  <a:schemeClr val="tx1"/>
                </a:solidFill>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3712395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C8EE-B668-8621-9F1A-750CAD6D39FC}"/>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A80CAAC5-A508-F5F3-6CB6-64CB676555A1}"/>
              </a:ext>
            </a:extLst>
          </p:cNvPr>
          <p:cNvSpPr>
            <a:spLocks noGrp="1"/>
          </p:cNvSpPr>
          <p:nvPr>
            <p:ph idx="1"/>
          </p:nvPr>
        </p:nvSpPr>
        <p:spPr/>
        <p:txBody>
          <a:bodyPr/>
          <a:lstStyle/>
          <a:p>
            <a:r>
              <a:rPr lang="en-IN" dirty="0"/>
              <a:t>Last time  we did linear regression and we found out that the influence of physical infrastructure on GDP per capita was very less or we can say that it is coming out to be negligible in comparison to factors like business and border transport. But from our inference we know that </a:t>
            </a:r>
            <a:r>
              <a:rPr lang="en-IN" dirty="0" err="1"/>
              <a:t>ph</a:t>
            </a:r>
            <a:r>
              <a:rPr lang="en-IN" dirty="0"/>
              <a:t> infra plays a very significant role in a country's growth and development so with help of panel data this time we tried to solve this issue.</a:t>
            </a:r>
          </a:p>
          <a:p>
            <a:r>
              <a:rPr lang="en-IN" dirty="0"/>
              <a:t>This time want to know ‘Does </a:t>
            </a:r>
            <a:r>
              <a:rPr lang="en-IN" dirty="0" err="1"/>
              <a:t>ph_infra</a:t>
            </a:r>
            <a:r>
              <a:rPr lang="en-IN" dirty="0"/>
              <a:t> really have a significance in trade and GDP?’ </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722966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D4CA-8A49-0201-8BD3-DD7FEE71F3E2}"/>
              </a:ext>
            </a:extLst>
          </p:cNvPr>
          <p:cNvSpPr>
            <a:spLocks noGrp="1"/>
          </p:cNvSpPr>
          <p:nvPr>
            <p:ph type="title"/>
          </p:nvPr>
        </p:nvSpPr>
        <p:spPr/>
        <p:txBody>
          <a:bodyPr/>
          <a:lstStyle/>
          <a:p>
            <a:r>
              <a:rPr lang="en-IN" dirty="0"/>
              <a:t>Panel Data</a:t>
            </a:r>
          </a:p>
        </p:txBody>
      </p:sp>
      <p:sp>
        <p:nvSpPr>
          <p:cNvPr id="3" name="Content Placeholder 2">
            <a:extLst>
              <a:ext uri="{FF2B5EF4-FFF2-40B4-BE49-F238E27FC236}">
                <a16:creationId xmlns:a16="http://schemas.microsoft.com/office/drawing/2014/main" id="{EF88D29A-53CE-E361-96CB-8F5912AC0856}"/>
              </a:ext>
            </a:extLst>
          </p:cNvPr>
          <p:cNvSpPr>
            <a:spLocks noGrp="1"/>
          </p:cNvSpPr>
          <p:nvPr>
            <p:ph idx="1"/>
          </p:nvPr>
        </p:nvSpPr>
        <p:spPr/>
        <p:txBody>
          <a:bodyPr/>
          <a:lstStyle/>
          <a:p>
            <a:r>
              <a:rPr lang="en-US" dirty="0"/>
              <a:t>Panel data (also called longitudinal data) refers to data for n different entities observed at T different time periods.</a:t>
            </a:r>
          </a:p>
          <a:p>
            <a:pPr>
              <a:buFontTx/>
              <a:buNone/>
            </a:pPr>
            <a:r>
              <a:rPr lang="en-US" sz="1800" dirty="0">
                <a:ea typeface="ＭＳ Ｐゴシック" pitchFamily="34" charset="-128"/>
              </a:rPr>
              <a:t> We can control factors that:</a:t>
            </a:r>
          </a:p>
          <a:p>
            <a:pPr marL="342900" indent="-342900">
              <a:buAutoNum type="arabicPeriod"/>
            </a:pPr>
            <a:r>
              <a:rPr lang="en-US" sz="1800" dirty="0">
                <a:ea typeface="ＭＳ Ｐゴシック" pitchFamily="34" charset="-128"/>
              </a:rPr>
              <a:t>Vary across entities but do not vary over time – Entity fixed effects</a:t>
            </a:r>
          </a:p>
          <a:p>
            <a:pPr marL="342900" indent="-342900">
              <a:buAutoNum type="arabicPeriod"/>
            </a:pPr>
            <a:r>
              <a:rPr lang="en-US" sz="1800" dirty="0">
                <a:ea typeface="ＭＳ Ｐゴシック" pitchFamily="34" charset="-128"/>
              </a:rPr>
              <a:t> Vary across time but not across entities – Time fixed effects</a:t>
            </a:r>
          </a:p>
          <a:p>
            <a:pPr marL="342900" indent="-342900">
              <a:buAutoNum type="arabicPeriod"/>
            </a:pPr>
            <a:r>
              <a:rPr lang="en-US" sz="1800" dirty="0">
                <a:ea typeface="ＭＳ Ｐゴシック" pitchFamily="34" charset="-128"/>
              </a:rPr>
              <a:t> Could cause omitted variable bias if they are omitted.</a:t>
            </a:r>
          </a:p>
          <a:p>
            <a:pPr marL="342900" indent="-342900">
              <a:buAutoNum type="arabicPeriod"/>
            </a:pPr>
            <a:r>
              <a:rPr lang="en-US" sz="1800" dirty="0">
                <a:ea typeface="ＭＳ Ｐゴシック" pitchFamily="34" charset="-128"/>
              </a:rPr>
              <a:t>cannot be included in the regression using multiple regression</a:t>
            </a:r>
          </a:p>
          <a:p>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173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E15D-59D5-7622-3E58-A3E7DAA485D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3C4A2F3-CB8F-35DF-8682-593B16538F08}"/>
              </a:ext>
            </a:extLst>
          </p:cNvPr>
          <p:cNvSpPr>
            <a:spLocks noGrp="1"/>
          </p:cNvSpPr>
          <p:nvPr>
            <p:ph idx="1"/>
          </p:nvPr>
        </p:nvSpPr>
        <p:spPr/>
        <p:txBody>
          <a:bodyPr>
            <a:normAutofit/>
          </a:bodyPr>
          <a:lstStyle/>
          <a:p>
            <a:pPr>
              <a:buFont typeface="Arial" panose="020B0604020202020204" pitchFamily="34" charset="0"/>
              <a:buChar char="•"/>
            </a:pPr>
            <a:r>
              <a:rPr lang="en-US" sz="2800" b="0" i="0" dirty="0">
                <a:solidFill>
                  <a:srgbClr val="111111"/>
                </a:solidFill>
                <a:effectLst/>
                <a:latin typeface="SourceSansPro"/>
              </a:rPr>
              <a:t>Gross domestic product (GDP) per capita is an economic metric that breaks down a country's economic output per person.</a:t>
            </a:r>
            <a:endParaRPr lang="en-US" sz="2800" b="0" i="0" dirty="0">
              <a:solidFill>
                <a:srgbClr val="000000"/>
              </a:solidFill>
              <a:effectLst/>
            </a:endParaRPr>
          </a:p>
          <a:p>
            <a:pPr>
              <a:buFont typeface="Arial" panose="020B0604020202020204" pitchFamily="34" charset="0"/>
              <a:buChar char="•"/>
            </a:pPr>
            <a:r>
              <a:rPr lang="en-US" sz="2800" b="0" i="0" dirty="0">
                <a:solidFill>
                  <a:srgbClr val="000000"/>
                </a:solidFill>
                <a:effectLst/>
              </a:rPr>
              <a:t>Though the numbers of factors which cause a skewed ratio are many, we have limited our study to just </a:t>
            </a:r>
            <a:r>
              <a:rPr lang="en-US" sz="2800" b="1" i="0" dirty="0">
                <a:solidFill>
                  <a:srgbClr val="000000"/>
                </a:solidFill>
                <a:effectLst/>
              </a:rPr>
              <a:t>four</a:t>
            </a:r>
            <a:r>
              <a:rPr lang="en-US" sz="2800" b="0" i="0" dirty="0">
                <a:solidFill>
                  <a:srgbClr val="000000"/>
                </a:solidFill>
                <a:effectLst/>
              </a:rPr>
              <a:t> factors that are </a:t>
            </a:r>
            <a:r>
              <a:rPr lang="en-US" sz="2800" b="1" i="0" dirty="0">
                <a:solidFill>
                  <a:srgbClr val="000000"/>
                </a:solidFill>
                <a:effectLst/>
              </a:rPr>
              <a:t>Information and Communication Technology, Physical Infrastructure, Business Environment </a:t>
            </a:r>
            <a:r>
              <a:rPr lang="en-US" sz="2800" i="0" dirty="0">
                <a:solidFill>
                  <a:srgbClr val="000000"/>
                </a:solidFill>
                <a:effectLst/>
              </a:rPr>
              <a:t>and</a:t>
            </a:r>
            <a:r>
              <a:rPr lang="en-US" sz="2800" b="1" i="0" dirty="0">
                <a:solidFill>
                  <a:srgbClr val="000000"/>
                </a:solidFill>
                <a:effectLst/>
              </a:rPr>
              <a:t> Border and transport efficiency</a:t>
            </a:r>
            <a:r>
              <a:rPr lang="en-US" sz="2800" b="0" i="0" dirty="0">
                <a:solidFill>
                  <a:srgbClr val="000000"/>
                </a:solidFill>
                <a:effectLst/>
              </a:rPr>
              <a:t>. </a:t>
            </a:r>
            <a:endParaRPr lang="en-US" sz="2800" dirty="0"/>
          </a:p>
          <a:p>
            <a:endParaRPr lang="en-IN" dirty="0"/>
          </a:p>
        </p:txBody>
      </p:sp>
    </p:spTree>
    <p:extLst>
      <p:ext uri="{BB962C8B-B14F-4D97-AF65-F5344CB8AC3E}">
        <p14:creationId xmlns:p14="http://schemas.microsoft.com/office/powerpoint/2010/main" val="3525916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7808-9654-F8F7-0EB6-BE45873B2D5C}"/>
              </a:ext>
            </a:extLst>
          </p:cNvPr>
          <p:cNvSpPr>
            <a:spLocks noGrp="1"/>
          </p:cNvSpPr>
          <p:nvPr>
            <p:ph type="title"/>
          </p:nvPr>
        </p:nvSpPr>
        <p:spPr>
          <a:xfrm>
            <a:off x="1097280" y="-13151"/>
            <a:ext cx="10058400" cy="907715"/>
          </a:xfrm>
        </p:spPr>
        <p:txBody>
          <a:bodyPr/>
          <a:lstStyle/>
          <a:p>
            <a:r>
              <a:rPr lang="en-IN" dirty="0"/>
              <a:t>Different models</a:t>
            </a:r>
          </a:p>
        </p:txBody>
      </p:sp>
      <p:graphicFrame>
        <p:nvGraphicFramePr>
          <p:cNvPr id="4" name="Content Placeholder 3">
            <a:extLst>
              <a:ext uri="{FF2B5EF4-FFF2-40B4-BE49-F238E27FC236}">
                <a16:creationId xmlns:a16="http://schemas.microsoft.com/office/drawing/2014/main" id="{53AE7A32-A0D2-86D8-069E-066FFCD61CA0}"/>
              </a:ext>
            </a:extLst>
          </p:cNvPr>
          <p:cNvGraphicFramePr>
            <a:graphicFrameLocks noGrp="1"/>
          </p:cNvGraphicFramePr>
          <p:nvPr>
            <p:ph idx="1"/>
            <p:extLst>
              <p:ext uri="{D42A27DB-BD31-4B8C-83A1-F6EECF244321}">
                <p14:modId xmlns:p14="http://schemas.microsoft.com/office/powerpoint/2010/main" val="119782585"/>
              </p:ext>
            </p:extLst>
          </p:nvPr>
        </p:nvGraphicFramePr>
        <p:xfrm>
          <a:off x="1097280" y="951721"/>
          <a:ext cx="9924039" cy="5465572"/>
        </p:xfrm>
        <a:graphic>
          <a:graphicData uri="http://schemas.openxmlformats.org/drawingml/2006/table">
            <a:tbl>
              <a:tblPr firstRow="1" firstCol="1" bandRow="1">
                <a:tableStyleId>{5C22544A-7EE6-4342-B048-85BDC9FD1C3A}</a:tableStyleId>
              </a:tblPr>
              <a:tblGrid>
                <a:gridCol w="2444177">
                  <a:extLst>
                    <a:ext uri="{9D8B030D-6E8A-4147-A177-3AD203B41FA5}">
                      <a16:colId xmlns:a16="http://schemas.microsoft.com/office/drawing/2014/main" val="1719162127"/>
                    </a:ext>
                  </a:extLst>
                </a:gridCol>
                <a:gridCol w="1067608">
                  <a:extLst>
                    <a:ext uri="{9D8B030D-6E8A-4147-A177-3AD203B41FA5}">
                      <a16:colId xmlns:a16="http://schemas.microsoft.com/office/drawing/2014/main" val="1605005352"/>
                    </a:ext>
                  </a:extLst>
                </a:gridCol>
                <a:gridCol w="1068709">
                  <a:extLst>
                    <a:ext uri="{9D8B030D-6E8A-4147-A177-3AD203B41FA5}">
                      <a16:colId xmlns:a16="http://schemas.microsoft.com/office/drawing/2014/main" val="3596610196"/>
                    </a:ext>
                  </a:extLst>
                </a:gridCol>
                <a:gridCol w="1068709">
                  <a:extLst>
                    <a:ext uri="{9D8B030D-6E8A-4147-A177-3AD203B41FA5}">
                      <a16:colId xmlns:a16="http://schemas.microsoft.com/office/drawing/2014/main" val="1077520464"/>
                    </a:ext>
                  </a:extLst>
                </a:gridCol>
                <a:gridCol w="1068709">
                  <a:extLst>
                    <a:ext uri="{9D8B030D-6E8A-4147-A177-3AD203B41FA5}">
                      <a16:colId xmlns:a16="http://schemas.microsoft.com/office/drawing/2014/main" val="123960608"/>
                    </a:ext>
                  </a:extLst>
                </a:gridCol>
                <a:gridCol w="1068709">
                  <a:extLst>
                    <a:ext uri="{9D8B030D-6E8A-4147-A177-3AD203B41FA5}">
                      <a16:colId xmlns:a16="http://schemas.microsoft.com/office/drawing/2014/main" val="1818629461"/>
                    </a:ext>
                  </a:extLst>
                </a:gridCol>
                <a:gridCol w="1068709">
                  <a:extLst>
                    <a:ext uri="{9D8B030D-6E8A-4147-A177-3AD203B41FA5}">
                      <a16:colId xmlns:a16="http://schemas.microsoft.com/office/drawing/2014/main" val="3901595546"/>
                    </a:ext>
                  </a:extLst>
                </a:gridCol>
                <a:gridCol w="1068709">
                  <a:extLst>
                    <a:ext uri="{9D8B030D-6E8A-4147-A177-3AD203B41FA5}">
                      <a16:colId xmlns:a16="http://schemas.microsoft.com/office/drawing/2014/main" val="3579603404"/>
                    </a:ext>
                  </a:extLst>
                </a:gridCol>
              </a:tblGrid>
              <a:tr h="168788">
                <a:tc>
                  <a:txBody>
                    <a:bodyPr/>
                    <a:lstStyle/>
                    <a:p>
                      <a:pPr>
                        <a:lnSpc>
                          <a:spcPct val="107000"/>
                        </a:lnSpc>
                        <a:spcAft>
                          <a:spcPts val="800"/>
                        </a:spcAft>
                      </a:pPr>
                      <a:r>
                        <a:rPr lang="en-IN" sz="1200" kern="100" cap="all">
                          <a:effectLst/>
                        </a:rPr>
                        <a:t>Regressor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cap="all">
                          <a:effectLst/>
                        </a:rPr>
                        <a:t>      (1)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cap="all">
                          <a:effectLst/>
                        </a:rPr>
                        <a:t>     (2)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cap="all">
                          <a:effectLst/>
                        </a:rPr>
                        <a:t>      (3)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cap="all">
                          <a:effectLst/>
                        </a:rPr>
                        <a:t>    (4)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cap="all" dirty="0">
                          <a:effectLst/>
                        </a:rPr>
                        <a:t>     (5)</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cap="all">
                          <a:effectLst/>
                        </a:rPr>
                        <a:t>    (6)</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cap="all">
                          <a:effectLst/>
                        </a:rPr>
                        <a:t>  (7)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3268650450"/>
                  </a:ext>
                </a:extLst>
              </a:tr>
              <a:tr h="67521">
                <a:tc>
                  <a:txBody>
                    <a:bodyPr/>
                    <a:lstStyle/>
                    <a:p>
                      <a:pPr>
                        <a:lnSpc>
                          <a:spcPct val="107000"/>
                        </a:lnSpc>
                        <a:spcAft>
                          <a:spcPts val="800"/>
                        </a:spcAft>
                      </a:pPr>
                      <a:r>
                        <a:rPr lang="en-IN" sz="1200" kern="100" cap="all">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330803064"/>
                  </a:ext>
                </a:extLst>
              </a:tr>
              <a:tr h="438687">
                <a:tc>
                  <a:txBody>
                    <a:bodyPr/>
                    <a:lstStyle/>
                    <a:p>
                      <a:pPr>
                        <a:lnSpc>
                          <a:spcPct val="107000"/>
                        </a:lnSpc>
                        <a:spcAft>
                          <a:spcPts val="800"/>
                        </a:spcAft>
                      </a:pPr>
                      <a:r>
                        <a:rPr lang="en-IN" sz="1200" kern="100" dirty="0" err="1">
                          <a:effectLst/>
                        </a:rPr>
                        <a:t>ph_infrastructure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effectLst/>
                        </a:rPr>
                        <a:t>4.9899 (0.1447)</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6.5526</a:t>
                      </a:r>
                    </a:p>
                    <a:p>
                      <a:pPr algn="ctr">
                        <a:lnSpc>
                          <a:spcPct val="107000"/>
                        </a:lnSpc>
                        <a:spcAft>
                          <a:spcPts val="800"/>
                        </a:spcAft>
                      </a:pPr>
                      <a:r>
                        <a:rPr lang="en-IN" sz="1200" kern="100">
                          <a:effectLst/>
                        </a:rPr>
                        <a:t>(0.3150)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-0.1292</a:t>
                      </a:r>
                    </a:p>
                    <a:p>
                      <a:pPr algn="ctr">
                        <a:lnSpc>
                          <a:spcPct val="107000"/>
                        </a:lnSpc>
                        <a:spcAft>
                          <a:spcPts val="800"/>
                        </a:spcAft>
                      </a:pPr>
                      <a:r>
                        <a:rPr lang="en-IN" sz="1200" kern="100">
                          <a:effectLst/>
                        </a:rPr>
                        <a:t>(0.2634)</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0.5309</a:t>
                      </a:r>
                    </a:p>
                    <a:p>
                      <a:pPr algn="ctr">
                        <a:lnSpc>
                          <a:spcPct val="107000"/>
                        </a:lnSpc>
                        <a:spcAft>
                          <a:spcPts val="800"/>
                        </a:spcAft>
                      </a:pPr>
                      <a:r>
                        <a:rPr lang="en-IN" sz="1200" kern="100">
                          <a:effectLst/>
                        </a:rPr>
                        <a:t>(0.3075)</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1.4165</a:t>
                      </a:r>
                    </a:p>
                    <a:p>
                      <a:pPr algn="ctr">
                        <a:lnSpc>
                          <a:spcPct val="107000"/>
                        </a:lnSpc>
                        <a:spcAft>
                          <a:spcPts val="800"/>
                        </a:spcAft>
                      </a:pPr>
                      <a:r>
                        <a:rPr lang="en-IN" sz="1200" kern="100" dirty="0">
                          <a:solidFill>
                            <a:srgbClr val="00B050"/>
                          </a:solidFill>
                          <a:effectLst/>
                        </a:rPr>
                        <a:t>(0.5473)</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0.9274</a:t>
                      </a:r>
                    </a:p>
                    <a:p>
                      <a:pPr algn="ctr">
                        <a:lnSpc>
                          <a:spcPct val="107000"/>
                        </a:lnSpc>
                        <a:spcAft>
                          <a:spcPts val="800"/>
                        </a:spcAft>
                      </a:pPr>
                      <a:r>
                        <a:rPr lang="en-IN" sz="1200" kern="100">
                          <a:effectLst/>
                        </a:rPr>
                        <a:t>(0.5619)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1.4703</a:t>
                      </a:r>
                    </a:p>
                    <a:p>
                      <a:pPr algn="ctr">
                        <a:lnSpc>
                          <a:spcPct val="107000"/>
                        </a:lnSpc>
                        <a:spcAft>
                          <a:spcPts val="800"/>
                        </a:spcAft>
                      </a:pPr>
                      <a:r>
                        <a:rPr lang="en-IN" sz="1200" kern="100">
                          <a:effectLst/>
                        </a:rPr>
                        <a:t>(0.6708)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3204881135"/>
                  </a:ext>
                </a:extLst>
              </a:tr>
              <a:tr h="168788">
                <a:tc>
                  <a:txBody>
                    <a:bodyPr/>
                    <a:lstStyle/>
                    <a:p>
                      <a:pPr>
                        <a:lnSpc>
                          <a:spcPct val="107000"/>
                        </a:lnSpc>
                        <a:spcAft>
                          <a:spcPts val="800"/>
                        </a:spcAft>
                      </a:pPr>
                      <a:r>
                        <a:rPr lang="en-IN" sz="1200" kern="100" cap="all">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dirty="0">
                          <a:solidFill>
                            <a:srgbClr val="00B050"/>
                          </a:solidFill>
                          <a:effectLst/>
                        </a:rPr>
                        <a:t> </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632235677"/>
                  </a:ext>
                </a:extLst>
              </a:tr>
              <a:tr h="438687">
                <a:tc>
                  <a:txBody>
                    <a:bodyPr/>
                    <a:lstStyle/>
                    <a:p>
                      <a:pPr>
                        <a:lnSpc>
                          <a:spcPct val="107000"/>
                        </a:lnSpc>
                        <a:spcAft>
                          <a:spcPts val="800"/>
                        </a:spcAft>
                      </a:pPr>
                      <a:r>
                        <a:rPr lang="en-IN" sz="1200" kern="100" dirty="0">
                          <a:effectLst/>
                        </a:rPr>
                        <a:t>business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5.7338</a:t>
                      </a:r>
                    </a:p>
                    <a:p>
                      <a:pPr algn="ctr">
                        <a:lnSpc>
                          <a:spcPct val="107000"/>
                        </a:lnSpc>
                        <a:spcAft>
                          <a:spcPts val="800"/>
                        </a:spcAft>
                      </a:pPr>
                      <a:r>
                        <a:rPr lang="en-IN" sz="1200" kern="100" dirty="0">
                          <a:solidFill>
                            <a:srgbClr val="00B050"/>
                          </a:solidFill>
                          <a:effectLst/>
                        </a:rPr>
                        <a:t>(0.5254)</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5.3017</a:t>
                      </a:r>
                    </a:p>
                    <a:p>
                      <a:pPr>
                        <a:lnSpc>
                          <a:spcPct val="107000"/>
                        </a:lnSpc>
                        <a:spcAft>
                          <a:spcPts val="800"/>
                        </a:spcAft>
                      </a:pPr>
                      <a:r>
                        <a:rPr lang="en-IN" sz="1200" kern="100">
                          <a:effectLst/>
                        </a:rPr>
                        <a:t>0.5365)</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5.5798</a:t>
                      </a:r>
                    </a:p>
                    <a:p>
                      <a:pPr algn="ctr">
                        <a:lnSpc>
                          <a:spcPct val="107000"/>
                        </a:lnSpc>
                        <a:spcAft>
                          <a:spcPts val="800"/>
                        </a:spcAft>
                      </a:pPr>
                      <a:r>
                        <a:rPr lang="en-IN" sz="1200" kern="100">
                          <a:effectLst/>
                        </a:rPr>
                        <a:t>(0.5678)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1712122107"/>
                  </a:ext>
                </a:extLst>
              </a:tr>
              <a:tr h="168788">
                <a:tc>
                  <a:txBody>
                    <a:bodyPr/>
                    <a:lstStyle/>
                    <a:p>
                      <a:pPr>
                        <a:lnSpc>
                          <a:spcPct val="107000"/>
                        </a:lnSpc>
                        <a:spcAft>
                          <a:spcPts val="800"/>
                        </a:spcAft>
                      </a:pPr>
                      <a:r>
                        <a:rPr lang="en-IN" sz="1200" kern="100" cap="all">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dirty="0">
                          <a:effectLst/>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dirty="0">
                          <a:solidFill>
                            <a:srgbClr val="00B050"/>
                          </a:solidFill>
                          <a:effectLst/>
                        </a:rPr>
                        <a:t> </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1210642975"/>
                  </a:ext>
                </a:extLst>
              </a:tr>
              <a:tr h="438687">
                <a:tc>
                  <a:txBody>
                    <a:bodyPr/>
                    <a:lstStyle/>
                    <a:p>
                      <a:pPr>
                        <a:lnSpc>
                          <a:spcPct val="107000"/>
                        </a:lnSpc>
                        <a:spcAft>
                          <a:spcPts val="800"/>
                        </a:spcAft>
                      </a:pPr>
                      <a:r>
                        <a:rPr lang="en-IN" sz="1200" kern="100">
                          <a:effectLst/>
                        </a:rPr>
                        <a:t>border_transp</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dirty="0">
                          <a:effectLst/>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dirty="0">
                          <a:effectLst/>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dirty="0">
                          <a:solidFill>
                            <a:srgbClr val="00B050"/>
                          </a:solidFill>
                          <a:effectLst/>
                        </a:rPr>
                        <a:t> </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1.5672</a:t>
                      </a:r>
                    </a:p>
                    <a:p>
                      <a:pPr algn="ctr">
                        <a:lnSpc>
                          <a:spcPct val="107000"/>
                        </a:lnSpc>
                        <a:spcAft>
                          <a:spcPts val="800"/>
                        </a:spcAft>
                      </a:pPr>
                      <a:r>
                        <a:rPr lang="en-IN" sz="1200" kern="100">
                          <a:effectLst/>
                        </a:rPr>
                        <a:t>(0.4821)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1.6859</a:t>
                      </a:r>
                    </a:p>
                    <a:p>
                      <a:pPr algn="ctr">
                        <a:lnSpc>
                          <a:spcPct val="107000"/>
                        </a:lnSpc>
                        <a:spcAft>
                          <a:spcPts val="800"/>
                        </a:spcAft>
                      </a:pPr>
                      <a:r>
                        <a:rPr lang="en-IN" sz="1200" kern="100">
                          <a:effectLst/>
                        </a:rPr>
                        <a:t>(0.488)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1470656573"/>
                  </a:ext>
                </a:extLst>
              </a:tr>
              <a:tr h="168788">
                <a:tc>
                  <a:txBody>
                    <a:bodyPr/>
                    <a:lstStyle/>
                    <a:p>
                      <a:pPr>
                        <a:lnSpc>
                          <a:spcPct val="107000"/>
                        </a:lnSpc>
                        <a:spcAft>
                          <a:spcPts val="800"/>
                        </a:spcAft>
                      </a:pPr>
                      <a:r>
                        <a:rPr lang="en-IN" sz="1200" kern="100" cap="all">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dirty="0">
                          <a:effectLst/>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dirty="0">
                          <a:solidFill>
                            <a:srgbClr val="00B050"/>
                          </a:solidFill>
                          <a:effectLst/>
                        </a:rPr>
                        <a:t> </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dirty="0">
                          <a:effectLst/>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1091399249"/>
                  </a:ext>
                </a:extLst>
              </a:tr>
              <a:tr h="438687">
                <a:tc>
                  <a:txBody>
                    <a:bodyPr/>
                    <a:lstStyle/>
                    <a:p>
                      <a:pPr>
                        <a:lnSpc>
                          <a:spcPct val="107000"/>
                        </a:lnSpc>
                        <a:spcAft>
                          <a:spcPts val="800"/>
                        </a:spcAft>
                      </a:pPr>
                      <a:r>
                        <a:rPr lang="en-IN" sz="1200" kern="100">
                          <a:effectLst/>
                        </a:rPr>
                        <a:t>ict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dirty="0">
                          <a:effectLst/>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dirty="0">
                          <a:solidFill>
                            <a:srgbClr val="00B050"/>
                          </a:solidFill>
                          <a:effectLst/>
                        </a:rPr>
                        <a:t> </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0.6574</a:t>
                      </a:r>
                    </a:p>
                    <a:p>
                      <a:pPr algn="ctr">
                        <a:lnSpc>
                          <a:spcPct val="107000"/>
                        </a:lnSpc>
                        <a:spcAft>
                          <a:spcPts val="800"/>
                        </a:spcAft>
                      </a:pPr>
                      <a:r>
                        <a:rPr lang="en-IN" sz="1200" kern="100">
                          <a:effectLst/>
                        </a:rPr>
                        <a:t>(0.6574)</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1098473438"/>
                  </a:ext>
                </a:extLst>
              </a:tr>
              <a:tr h="168788">
                <a:tc>
                  <a:txBody>
                    <a:bodyPr/>
                    <a:lstStyle/>
                    <a:p>
                      <a:pPr>
                        <a:lnSpc>
                          <a:spcPct val="107000"/>
                        </a:lnSpc>
                        <a:spcAft>
                          <a:spcPts val="800"/>
                        </a:spcAft>
                      </a:pPr>
                      <a:r>
                        <a:rPr lang="en-IN" sz="1200" kern="100">
                          <a:effectLst/>
                        </a:rPr>
                        <a:t>Year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2004-07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2004-07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2004-07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2004-07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2004-07</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2004-07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2004-07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772631742"/>
                  </a:ext>
                </a:extLst>
              </a:tr>
              <a:tr h="168788">
                <a:tc>
                  <a:txBody>
                    <a:bodyPr/>
                    <a:lstStyle/>
                    <a:p>
                      <a:pPr>
                        <a:lnSpc>
                          <a:spcPct val="107000"/>
                        </a:lnSpc>
                        <a:spcAft>
                          <a:spcPts val="800"/>
                        </a:spcAft>
                      </a:pPr>
                      <a:r>
                        <a:rPr lang="en-IN" sz="1200" kern="100" cap="all">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 </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1016440982"/>
                  </a:ext>
                </a:extLst>
              </a:tr>
              <a:tr h="168788">
                <a:tc>
                  <a:txBody>
                    <a:bodyPr/>
                    <a:lstStyle/>
                    <a:p>
                      <a:pPr>
                        <a:lnSpc>
                          <a:spcPct val="107000"/>
                        </a:lnSpc>
                        <a:spcAft>
                          <a:spcPts val="800"/>
                        </a:spcAft>
                      </a:pPr>
                      <a:r>
                        <a:rPr lang="en-IN" sz="1200" kern="100">
                          <a:effectLst/>
                        </a:rPr>
                        <a:t>State Effects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No</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No</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Yes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Yes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No</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No</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No</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2862986435"/>
                  </a:ext>
                </a:extLst>
              </a:tr>
              <a:tr h="168788">
                <a:tc>
                  <a:txBody>
                    <a:bodyPr/>
                    <a:lstStyle/>
                    <a:p>
                      <a:pPr>
                        <a:lnSpc>
                          <a:spcPct val="107000"/>
                        </a:lnSpc>
                        <a:spcAft>
                          <a:spcPts val="800"/>
                        </a:spcAft>
                      </a:pPr>
                      <a:r>
                        <a:rPr lang="en-IN" sz="1200" kern="100" cap="all">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 </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3724004601"/>
                  </a:ext>
                </a:extLst>
              </a:tr>
              <a:tr h="168788">
                <a:tc>
                  <a:txBody>
                    <a:bodyPr/>
                    <a:lstStyle/>
                    <a:p>
                      <a:pPr>
                        <a:lnSpc>
                          <a:spcPct val="107000"/>
                        </a:lnSpc>
                        <a:spcAft>
                          <a:spcPts val="800"/>
                        </a:spcAft>
                      </a:pPr>
                      <a:r>
                        <a:rPr lang="en-IN" sz="1200" kern="100">
                          <a:effectLst/>
                        </a:rPr>
                        <a:t>Time Effects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No</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Yes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Yes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No</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Yes</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Yes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Yes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3330920767"/>
                  </a:ext>
                </a:extLst>
              </a:tr>
              <a:tr h="168788">
                <a:tc>
                  <a:txBody>
                    <a:bodyPr/>
                    <a:lstStyle/>
                    <a:p>
                      <a:pPr>
                        <a:lnSpc>
                          <a:spcPct val="107000"/>
                        </a:lnSpc>
                        <a:spcAft>
                          <a:spcPts val="800"/>
                        </a:spcAft>
                      </a:pPr>
                      <a:r>
                        <a:rPr lang="en-IN" sz="1200" kern="100" cap="all">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 </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3859756007"/>
                  </a:ext>
                </a:extLst>
              </a:tr>
              <a:tr h="168788">
                <a:tc>
                  <a:txBody>
                    <a:bodyPr/>
                    <a:lstStyle/>
                    <a:p>
                      <a:pPr>
                        <a:lnSpc>
                          <a:spcPct val="107000"/>
                        </a:lnSpc>
                        <a:spcAft>
                          <a:spcPts val="800"/>
                        </a:spcAft>
                      </a:pPr>
                      <a:r>
                        <a:rPr lang="en-IN" sz="1200" kern="100" dirty="0">
                          <a:effectLst/>
                        </a:rPr>
                        <a:t>P Values of variables:-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 </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1676864773"/>
                  </a:ext>
                </a:extLst>
              </a:tr>
              <a:tr h="168788">
                <a:tc>
                  <a:txBody>
                    <a:bodyPr/>
                    <a:lstStyle/>
                    <a:p>
                      <a:pPr>
                        <a:lnSpc>
                          <a:spcPct val="107000"/>
                        </a:lnSpc>
                        <a:spcAft>
                          <a:spcPts val="800"/>
                        </a:spcAft>
                      </a:pPr>
                      <a:r>
                        <a:rPr lang="en-IN" sz="1200" kern="100" cap="all">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 </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1452188413"/>
                  </a:ext>
                </a:extLst>
              </a:tr>
              <a:tr h="168788">
                <a:tc>
                  <a:txBody>
                    <a:bodyPr/>
                    <a:lstStyle/>
                    <a:p>
                      <a:pPr>
                        <a:lnSpc>
                          <a:spcPct val="107000"/>
                        </a:lnSpc>
                        <a:spcAft>
                          <a:spcPts val="800"/>
                        </a:spcAft>
                      </a:pPr>
                      <a:r>
                        <a:rPr lang="en-IN" sz="1200" kern="100">
                          <a:effectLst/>
                        </a:rPr>
                        <a:t>ph_infrastructure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0.000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0.000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effectLst/>
                        </a:rPr>
                        <a:t>0.6240</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0.0852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0.01</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0.0996</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0.0289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370626049"/>
                  </a:ext>
                </a:extLst>
              </a:tr>
              <a:tr h="168788">
                <a:tc>
                  <a:txBody>
                    <a:bodyPr/>
                    <a:lstStyle/>
                    <a:p>
                      <a:pPr>
                        <a:lnSpc>
                          <a:spcPct val="107000"/>
                        </a:lnSpc>
                        <a:spcAft>
                          <a:spcPts val="800"/>
                        </a:spcAft>
                      </a:pPr>
                      <a:r>
                        <a:rPr lang="en-IN" sz="1200" kern="100">
                          <a:effectLst/>
                        </a:rPr>
                        <a:t>business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0.000</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0.000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0.000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928410851"/>
                  </a:ext>
                </a:extLst>
              </a:tr>
              <a:tr h="168788">
                <a:tc>
                  <a:txBody>
                    <a:bodyPr/>
                    <a:lstStyle/>
                    <a:p>
                      <a:pPr>
                        <a:lnSpc>
                          <a:spcPct val="107000"/>
                        </a:lnSpc>
                        <a:spcAft>
                          <a:spcPts val="800"/>
                        </a:spcAft>
                      </a:pPr>
                      <a:r>
                        <a:rPr lang="en-IN" sz="1200" kern="100">
                          <a:effectLst/>
                        </a:rPr>
                        <a:t>border_transp</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 </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0.0012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0.006</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3747868591"/>
                  </a:ext>
                </a:extLst>
              </a:tr>
              <a:tr h="168788">
                <a:tc>
                  <a:txBody>
                    <a:bodyPr/>
                    <a:lstStyle/>
                    <a:p>
                      <a:pPr>
                        <a:lnSpc>
                          <a:spcPct val="107000"/>
                        </a:lnSpc>
                        <a:spcAft>
                          <a:spcPts val="800"/>
                        </a:spcAft>
                      </a:pPr>
                      <a:r>
                        <a:rPr lang="en-IN" sz="1200" kern="100">
                          <a:effectLst/>
                        </a:rPr>
                        <a:t>ict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 </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effectLst/>
                        </a:rPr>
                        <a:t>0.1402</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1784436379"/>
                  </a:ext>
                </a:extLst>
              </a:tr>
              <a:tr h="168788">
                <a:tc>
                  <a:txBody>
                    <a:bodyPr/>
                    <a:lstStyle/>
                    <a:p>
                      <a:pPr>
                        <a:lnSpc>
                          <a:spcPct val="107000"/>
                        </a:lnSpc>
                        <a:spcAft>
                          <a:spcPts val="800"/>
                        </a:spcAft>
                      </a:pPr>
                      <a:r>
                        <a:rPr lang="en-IN" sz="1200" kern="100" cap="all">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 </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1447053790"/>
                  </a:ext>
                </a:extLst>
              </a:tr>
              <a:tr h="168788">
                <a:tc>
                  <a:txBody>
                    <a:bodyPr/>
                    <a:lstStyle/>
                    <a:p>
                      <a:pPr>
                        <a:lnSpc>
                          <a:spcPct val="107000"/>
                        </a:lnSpc>
                        <a:spcAft>
                          <a:spcPts val="800"/>
                        </a:spcAft>
                      </a:pPr>
                      <a:r>
                        <a:rPr lang="en-IN" sz="1200" kern="100" cap="all">
                          <a:effectLst/>
                        </a:rPr>
                        <a:t>R2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0.7303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0.4986</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0.0007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0.0090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solidFill>
                            <a:srgbClr val="00B050"/>
                          </a:solidFill>
                          <a:effectLst/>
                        </a:rPr>
                        <a:t>0.6066</a:t>
                      </a:r>
                      <a:endParaRPr lang="en-IN" sz="12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a:effectLst/>
                        </a:rPr>
                        <a:t>0.6160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tc>
                  <a:txBody>
                    <a:bodyPr/>
                    <a:lstStyle/>
                    <a:p>
                      <a:pPr algn="ctr">
                        <a:lnSpc>
                          <a:spcPct val="107000"/>
                        </a:lnSpc>
                        <a:spcAft>
                          <a:spcPts val="800"/>
                        </a:spcAft>
                      </a:pPr>
                      <a:r>
                        <a:rPr lang="en-IN" sz="1200" kern="100" dirty="0">
                          <a:effectLst/>
                        </a:rPr>
                        <a:t>0.6179</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0898" marR="50898" marT="0" marB="0"/>
                </a:tc>
                <a:extLst>
                  <a:ext uri="{0D108BD9-81ED-4DB2-BD59-A6C34878D82A}">
                    <a16:rowId xmlns:a16="http://schemas.microsoft.com/office/drawing/2014/main" val="4194542947"/>
                  </a:ext>
                </a:extLst>
              </a:tr>
            </a:tbl>
          </a:graphicData>
        </a:graphic>
      </p:graphicFrame>
    </p:spTree>
    <p:extLst>
      <p:ext uri="{BB962C8B-B14F-4D97-AF65-F5344CB8AC3E}">
        <p14:creationId xmlns:p14="http://schemas.microsoft.com/office/powerpoint/2010/main" val="888193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AA4B-A6A5-583E-4665-BE9C0D2F8EFF}"/>
              </a:ext>
            </a:extLst>
          </p:cNvPr>
          <p:cNvSpPr>
            <a:spLocks noGrp="1"/>
          </p:cNvSpPr>
          <p:nvPr>
            <p:ph type="title"/>
          </p:nvPr>
        </p:nvSpPr>
        <p:spPr>
          <a:xfrm>
            <a:off x="1097280" y="837109"/>
            <a:ext cx="10058400" cy="926377"/>
          </a:xfrm>
        </p:spPr>
        <p:txBody>
          <a:bodyPr/>
          <a:lstStyle/>
          <a:p>
            <a:r>
              <a:rPr lang="en-IN" dirty="0"/>
              <a:t>Removing variables</a:t>
            </a:r>
          </a:p>
        </p:txBody>
      </p:sp>
      <p:sp>
        <p:nvSpPr>
          <p:cNvPr id="3" name="Content Placeholder 2">
            <a:extLst>
              <a:ext uri="{FF2B5EF4-FFF2-40B4-BE49-F238E27FC236}">
                <a16:creationId xmlns:a16="http://schemas.microsoft.com/office/drawing/2014/main" id="{321901D6-0623-DA96-3F33-073247C3EE66}"/>
              </a:ext>
            </a:extLst>
          </p:cNvPr>
          <p:cNvSpPr>
            <a:spLocks noGrp="1"/>
          </p:cNvSpPr>
          <p:nvPr>
            <p:ph idx="1"/>
          </p:nvPr>
        </p:nvSpPr>
        <p:spPr>
          <a:xfrm>
            <a:off x="1097280" y="1949259"/>
            <a:ext cx="10058400" cy="3919833"/>
          </a:xfrm>
        </p:spPr>
        <p:txBody>
          <a:bodyPr/>
          <a:lstStyle/>
          <a:p>
            <a:pPr marL="457200" indent="-457200">
              <a:buFont typeface="+mj-lt"/>
              <a:buAutoNum type="arabicPeriod"/>
            </a:pPr>
            <a:r>
              <a:rPr lang="en-IN" dirty="0" err="1"/>
              <a:t>Border_transport</a:t>
            </a:r>
            <a:r>
              <a:rPr lang="en-IN" dirty="0"/>
              <a:t> --</a:t>
            </a:r>
          </a:p>
          <a:p>
            <a:pPr marL="0" indent="0">
              <a:buNone/>
            </a:pPr>
            <a:r>
              <a:rPr lang="en-IN" dirty="0"/>
              <a:t>Does not change over</a:t>
            </a:r>
          </a:p>
          <a:p>
            <a:pPr marL="0" indent="0">
              <a:buNone/>
            </a:pPr>
            <a:r>
              <a:rPr lang="en-IN" dirty="0"/>
              <a:t>time </a:t>
            </a:r>
          </a:p>
          <a:p>
            <a:pPr marL="457200" indent="-457200">
              <a:buFont typeface="+mj-lt"/>
              <a:buAutoNum type="arabicPeriod"/>
            </a:pPr>
            <a:endParaRPr lang="en-IN" dirty="0"/>
          </a:p>
          <a:p>
            <a:pPr marL="0" indent="0">
              <a:buNone/>
            </a:pPr>
            <a:endParaRPr lang="en-IN" dirty="0"/>
          </a:p>
          <a:p>
            <a:pPr marL="457200" indent="-457200">
              <a:buFont typeface="+mj-lt"/>
              <a:buAutoNum type="arabicPeriod"/>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429D4833-33EE-C6F9-E95A-0B137898470B}"/>
              </a:ext>
            </a:extLst>
          </p:cNvPr>
          <p:cNvPicPr>
            <a:picLocks noChangeAspect="1"/>
          </p:cNvPicPr>
          <p:nvPr/>
        </p:nvPicPr>
        <p:blipFill>
          <a:blip r:embed="rId2"/>
          <a:stretch>
            <a:fillRect/>
          </a:stretch>
        </p:blipFill>
        <p:spPr>
          <a:xfrm>
            <a:off x="3713584" y="1949259"/>
            <a:ext cx="7381136" cy="3919833"/>
          </a:xfrm>
          <a:prstGeom prst="rect">
            <a:avLst/>
          </a:prstGeom>
        </p:spPr>
      </p:pic>
    </p:spTree>
    <p:extLst>
      <p:ext uri="{BB962C8B-B14F-4D97-AF65-F5344CB8AC3E}">
        <p14:creationId xmlns:p14="http://schemas.microsoft.com/office/powerpoint/2010/main" val="796695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8FB4-14DF-7C1C-7B98-ED31A44498B9}"/>
              </a:ext>
            </a:extLst>
          </p:cNvPr>
          <p:cNvSpPr>
            <a:spLocks noGrp="1"/>
          </p:cNvSpPr>
          <p:nvPr>
            <p:ph type="title"/>
          </p:nvPr>
        </p:nvSpPr>
        <p:spPr/>
        <p:txBody>
          <a:bodyPr/>
          <a:lstStyle/>
          <a:p>
            <a:r>
              <a:rPr lang="en-IN" dirty="0"/>
              <a:t>Removing variables</a:t>
            </a:r>
          </a:p>
        </p:txBody>
      </p:sp>
      <p:sp>
        <p:nvSpPr>
          <p:cNvPr id="3" name="Content Placeholder 2">
            <a:extLst>
              <a:ext uri="{FF2B5EF4-FFF2-40B4-BE49-F238E27FC236}">
                <a16:creationId xmlns:a16="http://schemas.microsoft.com/office/drawing/2014/main" id="{098A8F62-06B2-0F57-1B2C-2FFE85A6D564}"/>
              </a:ext>
            </a:extLst>
          </p:cNvPr>
          <p:cNvSpPr>
            <a:spLocks noGrp="1"/>
          </p:cNvSpPr>
          <p:nvPr>
            <p:ph idx="1"/>
          </p:nvPr>
        </p:nvSpPr>
        <p:spPr/>
        <p:txBody>
          <a:bodyPr/>
          <a:lstStyle/>
          <a:p>
            <a:pPr marL="457200" indent="-457200">
              <a:buFont typeface="+mj-lt"/>
              <a:buAutoNum type="arabicPeriod" startAt="2"/>
            </a:pPr>
            <a:r>
              <a:rPr lang="en-IN" dirty="0"/>
              <a:t>ICT – </a:t>
            </a:r>
          </a:p>
          <a:p>
            <a:pPr marL="0" indent="0">
              <a:buNone/>
            </a:pPr>
            <a:r>
              <a:rPr lang="en-IN" dirty="0"/>
              <a:t>highly correlated with </a:t>
            </a:r>
            <a:r>
              <a:rPr lang="en-IN" dirty="0" err="1"/>
              <a:t>ph_infastructure</a:t>
            </a:r>
            <a:r>
              <a:rPr lang="en-IN" dirty="0"/>
              <a:t> as </a:t>
            </a:r>
            <a:r>
              <a:rPr lang="en-IN" dirty="0" err="1"/>
              <a:t>corr</a:t>
            </a:r>
            <a:r>
              <a:rPr lang="en-IN" dirty="0"/>
              <a:t> (</a:t>
            </a:r>
            <a:r>
              <a:rPr lang="en-IN" dirty="0" err="1"/>
              <a:t>ict</a:t>
            </a:r>
            <a:r>
              <a:rPr lang="en-IN" dirty="0"/>
              <a:t>, </a:t>
            </a:r>
            <a:r>
              <a:rPr lang="en-IN" dirty="0" err="1"/>
              <a:t>ph_infrastructure</a:t>
            </a:r>
            <a:r>
              <a:rPr lang="en-IN" dirty="0"/>
              <a:t>) = 0.875 and also with other variables</a:t>
            </a:r>
          </a:p>
          <a:p>
            <a:pPr marL="0" indent="0">
              <a:buNone/>
            </a:pPr>
            <a:r>
              <a:rPr lang="en-IN" dirty="0"/>
              <a:t>P value = 0.1402 &gt; 0.05 in model 7 which makes it insignificant to consider it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25312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4430-461A-4EF8-E287-2EC0700632B3}"/>
              </a:ext>
            </a:extLst>
          </p:cNvPr>
          <p:cNvSpPr>
            <a:spLocks noGrp="1"/>
          </p:cNvSpPr>
          <p:nvPr>
            <p:ph type="title"/>
          </p:nvPr>
        </p:nvSpPr>
        <p:spPr/>
        <p:txBody>
          <a:bodyPr/>
          <a:lstStyle/>
          <a:p>
            <a:r>
              <a:rPr lang="en-IN" dirty="0"/>
              <a:t>Model 5</a:t>
            </a:r>
          </a:p>
        </p:txBody>
      </p:sp>
      <p:pic>
        <p:nvPicPr>
          <p:cNvPr id="5" name="Content Placeholder 4">
            <a:extLst>
              <a:ext uri="{FF2B5EF4-FFF2-40B4-BE49-F238E27FC236}">
                <a16:creationId xmlns:a16="http://schemas.microsoft.com/office/drawing/2014/main" id="{636DA6D4-636E-245F-A058-C6E9B666F09F}"/>
              </a:ext>
            </a:extLst>
          </p:cNvPr>
          <p:cNvPicPr>
            <a:picLocks noGrp="1" noChangeAspect="1"/>
          </p:cNvPicPr>
          <p:nvPr>
            <p:ph idx="1"/>
          </p:nvPr>
        </p:nvPicPr>
        <p:blipFill rotWithShape="1">
          <a:blip r:embed="rId2"/>
          <a:srcRect b="12228"/>
          <a:stretch/>
        </p:blipFill>
        <p:spPr>
          <a:xfrm>
            <a:off x="1097280" y="2117531"/>
            <a:ext cx="6292565" cy="4059334"/>
          </a:xfrm>
        </p:spPr>
      </p:pic>
    </p:spTree>
    <p:extLst>
      <p:ext uri="{BB962C8B-B14F-4D97-AF65-F5344CB8AC3E}">
        <p14:creationId xmlns:p14="http://schemas.microsoft.com/office/powerpoint/2010/main" val="199029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8C8E-6250-BC7E-A52C-F0FBF5E9799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4799AE1-6A10-4E6D-6BE1-5EE354E57D62}"/>
              </a:ext>
            </a:extLst>
          </p:cNvPr>
          <p:cNvSpPr>
            <a:spLocks noGrp="1"/>
          </p:cNvSpPr>
          <p:nvPr>
            <p:ph idx="1"/>
          </p:nvPr>
        </p:nvSpPr>
        <p:spPr/>
        <p:txBody>
          <a:bodyPr/>
          <a:lstStyle/>
          <a:p>
            <a:r>
              <a:rPr lang="en-IN" dirty="0"/>
              <a:t>This time from our panel data regression we have found out that the impact of physical we can clearly conclude that if a country want to improve its GDP per capita than over long period of time than a country has to definitely focus business and it should a strong physical infrastructure to support that growth in business.</a:t>
            </a:r>
          </a:p>
          <a:p>
            <a:r>
              <a:rPr lang="en-IN" dirty="0"/>
              <a:t>(GDP)= 1.4165*(</a:t>
            </a:r>
            <a:r>
              <a:rPr lang="en-IN" dirty="0" err="1"/>
              <a:t>ph_infrastructure</a:t>
            </a:r>
            <a:r>
              <a:rPr lang="en-IN" dirty="0"/>
              <a:t>) + 5.7338*(business)+</a:t>
            </a:r>
            <a:r>
              <a:rPr lang="en-IN" dirty="0" err="1"/>
              <a:t>Time_fixed</a:t>
            </a:r>
            <a:r>
              <a:rPr lang="en-IN" dirty="0"/>
              <a:t> effects</a:t>
            </a:r>
          </a:p>
          <a:p>
            <a:r>
              <a:rPr lang="en-IN" dirty="0"/>
              <a:t>So in long term </a:t>
            </a:r>
            <a:r>
              <a:rPr lang="en-IN" dirty="0" err="1"/>
              <a:t>ph_infra</a:t>
            </a:r>
            <a:r>
              <a:rPr lang="en-IN" dirty="0"/>
              <a:t> is one of the most important factor for </a:t>
            </a:r>
            <a:r>
              <a:rPr lang="en-IN"/>
              <a:t>country’s development. </a:t>
            </a:r>
            <a:endParaRPr lang="en-IN" dirty="0"/>
          </a:p>
          <a:p>
            <a:pPr marL="0" indent="0">
              <a:buNone/>
            </a:pPr>
            <a:endParaRPr lang="en-IN" dirty="0"/>
          </a:p>
        </p:txBody>
      </p:sp>
    </p:spTree>
    <p:extLst>
      <p:ext uri="{BB962C8B-B14F-4D97-AF65-F5344CB8AC3E}">
        <p14:creationId xmlns:p14="http://schemas.microsoft.com/office/powerpoint/2010/main" val="398556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3331-3A81-5B25-7139-42B76AD77B26}"/>
              </a:ext>
            </a:extLst>
          </p:cNvPr>
          <p:cNvSpPr>
            <a:spLocks noGrp="1"/>
          </p:cNvSpPr>
          <p:nvPr>
            <p:ph type="title"/>
          </p:nvPr>
        </p:nvSpPr>
        <p:spPr>
          <a:xfrm>
            <a:off x="1097280" y="165305"/>
            <a:ext cx="10058400" cy="1450757"/>
          </a:xfrm>
        </p:spPr>
        <p:txBody>
          <a:bodyPr/>
          <a:lstStyle/>
          <a:p>
            <a:r>
              <a:rPr lang="en-IN" dirty="0"/>
              <a:t>Data Description and Source</a:t>
            </a:r>
            <a:r>
              <a:rPr lang="en-US" dirty="0"/>
              <a:t>:-</a:t>
            </a:r>
            <a:endParaRPr lang="en-IN" dirty="0"/>
          </a:p>
        </p:txBody>
      </p:sp>
      <p:sp>
        <p:nvSpPr>
          <p:cNvPr id="3" name="Content Placeholder 2">
            <a:extLst>
              <a:ext uri="{FF2B5EF4-FFF2-40B4-BE49-F238E27FC236}">
                <a16:creationId xmlns:a16="http://schemas.microsoft.com/office/drawing/2014/main" id="{4C4C8E0C-33C0-6D33-4ED5-3978AB59D9DA}"/>
              </a:ext>
            </a:extLst>
          </p:cNvPr>
          <p:cNvSpPr>
            <a:spLocks noGrp="1"/>
          </p:cNvSpPr>
          <p:nvPr>
            <p:ph idx="1"/>
          </p:nvPr>
        </p:nvSpPr>
        <p:spPr/>
        <p:txBody>
          <a:bodyPr/>
          <a:lstStyle/>
          <a:p>
            <a:r>
              <a:rPr lang="en-IN" sz="2800">
                <a:solidFill>
                  <a:srgbClr val="000000"/>
                </a:solidFill>
              </a:rPr>
              <a:t>It </a:t>
            </a:r>
            <a:r>
              <a:rPr lang="en-IN" sz="2800" dirty="0">
                <a:solidFill>
                  <a:srgbClr val="000000"/>
                </a:solidFill>
              </a:rPr>
              <a:t>contains the export facilitating Indicators like Information and Communication Technology, Physical Infrastructure, Business Environment and Border and transport efficiency of several countries from the year 2004 to 2007. Export Facilitating Indicators are considered because exports play a huge role in GDP of any country. Link for the data has been provided in the reference section.</a:t>
            </a:r>
          </a:p>
          <a:p>
            <a:endParaRPr lang="en-IN" dirty="0">
              <a:solidFill>
                <a:srgbClr val="000000"/>
              </a:solidFill>
            </a:endParaRPr>
          </a:p>
        </p:txBody>
      </p:sp>
    </p:spTree>
    <p:extLst>
      <p:ext uri="{BB962C8B-B14F-4D97-AF65-F5344CB8AC3E}">
        <p14:creationId xmlns:p14="http://schemas.microsoft.com/office/powerpoint/2010/main" val="262148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2E8B-3F77-FFF5-D863-9D76A1E9715E}"/>
              </a:ext>
            </a:extLst>
          </p:cNvPr>
          <p:cNvSpPr>
            <a:spLocks noGrp="1"/>
          </p:cNvSpPr>
          <p:nvPr>
            <p:ph type="title"/>
          </p:nvPr>
        </p:nvSpPr>
        <p:spPr/>
        <p:txBody>
          <a:bodyPr/>
          <a:lstStyle/>
          <a:p>
            <a:r>
              <a:rPr lang="en-IN" dirty="0"/>
              <a:t>Independent Variables</a:t>
            </a:r>
          </a:p>
        </p:txBody>
      </p:sp>
      <p:sp>
        <p:nvSpPr>
          <p:cNvPr id="3" name="Content Placeholder 2">
            <a:extLst>
              <a:ext uri="{FF2B5EF4-FFF2-40B4-BE49-F238E27FC236}">
                <a16:creationId xmlns:a16="http://schemas.microsoft.com/office/drawing/2014/main" id="{82711480-891B-0025-5282-7513885BA978}"/>
              </a:ext>
            </a:extLst>
          </p:cNvPr>
          <p:cNvSpPr>
            <a:spLocks noGrp="1"/>
          </p:cNvSpPr>
          <p:nvPr>
            <p:ph idx="1"/>
          </p:nvPr>
        </p:nvSpPr>
        <p:spPr/>
        <p:txBody>
          <a:bodyPr/>
          <a:lstStyle/>
          <a:p>
            <a:pPr marL="342900" lvl="0" indent="-342900">
              <a:lnSpc>
                <a:spcPct val="107000"/>
              </a:lnSpc>
              <a:buFont typeface="+mj-lt"/>
              <a:buAutoNum type="romanLcPeriod"/>
            </a:pP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ph_infrastructure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measures the level of development and quality of ports, airports, roads, and rail infrastructure.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romanLcPeriod"/>
            </a:pP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ict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Information and communications technology (ICT) is interpreted as the extent to which an economy uses information and communications technology to improve efficiency, and productivity as well as to reduce transaction costs. It contains indicators on the availability, use, absorption, and government prioritization of ICT.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romanLcPeriod"/>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business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measures the level of development of regulations and transparency. It is built on indicators of irregular payments, favouritism, government transparency, and measures to combat corruption.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romanLcPeriod"/>
            </a:pP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border_transp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Aims at quantifying the level of efficiency of customs and domestic transport that is reflected in the time, cost, and number of documents necessary for export and import procedures.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947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896B-4915-7D13-9DB3-A0CED60A876D}"/>
              </a:ext>
            </a:extLst>
          </p:cNvPr>
          <p:cNvSpPr>
            <a:spLocks noGrp="1"/>
          </p:cNvSpPr>
          <p:nvPr>
            <p:ph type="title"/>
          </p:nvPr>
        </p:nvSpPr>
        <p:spPr/>
        <p:txBody>
          <a:bodyPr/>
          <a:lstStyle/>
          <a:p>
            <a:r>
              <a:rPr lang="en-IN" dirty="0"/>
              <a:t>Independent Variables:-</a:t>
            </a:r>
          </a:p>
        </p:txBody>
      </p:sp>
      <p:pic>
        <p:nvPicPr>
          <p:cNvPr id="5" name="Content Placeholder 4">
            <a:extLst>
              <a:ext uri="{FF2B5EF4-FFF2-40B4-BE49-F238E27FC236}">
                <a16:creationId xmlns:a16="http://schemas.microsoft.com/office/drawing/2014/main" id="{44C2DED9-9C9A-7F19-2A7D-50424CFA75EF}"/>
              </a:ext>
            </a:extLst>
          </p:cNvPr>
          <p:cNvPicPr>
            <a:picLocks noGrp="1" noChangeAspect="1"/>
          </p:cNvPicPr>
          <p:nvPr>
            <p:ph idx="1"/>
          </p:nvPr>
        </p:nvPicPr>
        <p:blipFill>
          <a:blip r:embed="rId2"/>
          <a:stretch>
            <a:fillRect/>
          </a:stretch>
        </p:blipFill>
        <p:spPr>
          <a:xfrm>
            <a:off x="1011438" y="1737360"/>
            <a:ext cx="10058400" cy="4663440"/>
          </a:xfrm>
        </p:spPr>
      </p:pic>
    </p:spTree>
    <p:extLst>
      <p:ext uri="{BB962C8B-B14F-4D97-AF65-F5344CB8AC3E}">
        <p14:creationId xmlns:p14="http://schemas.microsoft.com/office/powerpoint/2010/main" val="401241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2B39-FBA0-A9E6-491A-E37825742BAD}"/>
              </a:ext>
            </a:extLst>
          </p:cNvPr>
          <p:cNvSpPr>
            <a:spLocks noGrp="1"/>
          </p:cNvSpPr>
          <p:nvPr>
            <p:ph type="title"/>
          </p:nvPr>
        </p:nvSpPr>
        <p:spPr/>
        <p:txBody>
          <a:bodyPr/>
          <a:lstStyle/>
          <a:p>
            <a:r>
              <a:rPr lang="en-IN" dirty="0"/>
              <a:t>Step 1:-Selection of Dependent and Independent Variables</a:t>
            </a:r>
          </a:p>
        </p:txBody>
      </p:sp>
      <p:sp>
        <p:nvSpPr>
          <p:cNvPr id="3" name="Content Placeholder 2">
            <a:extLst>
              <a:ext uri="{FF2B5EF4-FFF2-40B4-BE49-F238E27FC236}">
                <a16:creationId xmlns:a16="http://schemas.microsoft.com/office/drawing/2014/main" id="{5A7ABC26-3649-F4BA-28A5-3A142B282E66}"/>
              </a:ext>
            </a:extLst>
          </p:cNvPr>
          <p:cNvSpPr>
            <a:spLocks noGrp="1"/>
          </p:cNvSpPr>
          <p:nvPr>
            <p:ph idx="1"/>
          </p:nvPr>
        </p:nvSpPr>
        <p:spPr/>
        <p:txBody>
          <a:bodyPr>
            <a:normAutofit lnSpcReduction="10000"/>
          </a:bodyPr>
          <a:lstStyle/>
          <a:p>
            <a:r>
              <a:rPr lang="en-IN" sz="2800" dirty="0">
                <a:solidFill>
                  <a:srgbClr val="000000"/>
                </a:solidFill>
              </a:rPr>
              <a:t>Dependent </a:t>
            </a:r>
            <a:r>
              <a:rPr lang="en-IN" sz="2800" dirty="0" err="1">
                <a:solidFill>
                  <a:srgbClr val="000000"/>
                </a:solidFill>
              </a:rPr>
              <a:t>vaiable</a:t>
            </a:r>
            <a:r>
              <a:rPr lang="en-IN" sz="2800" dirty="0">
                <a:solidFill>
                  <a:srgbClr val="000000"/>
                </a:solidFill>
              </a:rPr>
              <a:t> (Y)=Gross Domestic Product (GDP) per capita</a:t>
            </a:r>
          </a:p>
          <a:p>
            <a:r>
              <a:rPr lang="en-IN" sz="2800" dirty="0">
                <a:solidFill>
                  <a:srgbClr val="000000"/>
                </a:solidFill>
              </a:rPr>
              <a:t>Independent variable(Xi)=</a:t>
            </a:r>
          </a:p>
          <a:p>
            <a:pPr>
              <a:buFont typeface="Wingdings" panose="05000000000000000000" pitchFamily="2" charset="2"/>
              <a:buChar char="§"/>
            </a:pPr>
            <a:r>
              <a:rPr lang="en-IN" sz="2800" dirty="0">
                <a:solidFill>
                  <a:srgbClr val="000000"/>
                </a:solidFill>
              </a:rPr>
              <a:t>Physical infrastructure</a:t>
            </a:r>
          </a:p>
          <a:p>
            <a:pPr>
              <a:buFont typeface="Wingdings" panose="05000000000000000000" pitchFamily="2" charset="2"/>
              <a:buChar char="§"/>
            </a:pPr>
            <a:r>
              <a:rPr lang="en-IN" sz="2800" dirty="0">
                <a:solidFill>
                  <a:srgbClr val="000000"/>
                </a:solidFill>
              </a:rPr>
              <a:t>Information and communication technology</a:t>
            </a:r>
          </a:p>
          <a:p>
            <a:pPr>
              <a:buFont typeface="Wingdings" panose="05000000000000000000" pitchFamily="2" charset="2"/>
              <a:buChar char="§"/>
            </a:pPr>
            <a:r>
              <a:rPr lang="en-IN" sz="2800" dirty="0">
                <a:solidFill>
                  <a:srgbClr val="000000"/>
                </a:solidFill>
              </a:rPr>
              <a:t>Business</a:t>
            </a:r>
          </a:p>
          <a:p>
            <a:pPr>
              <a:buFont typeface="Wingdings" panose="05000000000000000000" pitchFamily="2" charset="2"/>
              <a:buChar char="§"/>
            </a:pPr>
            <a:r>
              <a:rPr lang="en-IN" sz="2800" dirty="0">
                <a:solidFill>
                  <a:srgbClr val="000000"/>
                </a:solidFill>
              </a:rPr>
              <a:t>Border transport</a:t>
            </a:r>
          </a:p>
          <a:p>
            <a:endParaRPr lang="en-IN" dirty="0"/>
          </a:p>
        </p:txBody>
      </p:sp>
    </p:spTree>
    <p:extLst>
      <p:ext uri="{BB962C8B-B14F-4D97-AF65-F5344CB8AC3E}">
        <p14:creationId xmlns:p14="http://schemas.microsoft.com/office/powerpoint/2010/main" val="393660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F3FC-9775-8C5E-E569-6BD4672023E5}"/>
              </a:ext>
            </a:extLst>
          </p:cNvPr>
          <p:cNvSpPr>
            <a:spLocks noGrp="1"/>
          </p:cNvSpPr>
          <p:nvPr>
            <p:ph type="title"/>
          </p:nvPr>
        </p:nvSpPr>
        <p:spPr/>
        <p:txBody>
          <a:bodyPr/>
          <a:lstStyle/>
          <a:p>
            <a:r>
              <a:rPr lang="en-IN" dirty="0"/>
              <a:t>Step 2:-descriptive statistical analysis </a:t>
            </a:r>
          </a:p>
        </p:txBody>
      </p:sp>
      <p:graphicFrame>
        <p:nvGraphicFramePr>
          <p:cNvPr id="4" name="Content Placeholder 3">
            <a:extLst>
              <a:ext uri="{FF2B5EF4-FFF2-40B4-BE49-F238E27FC236}">
                <a16:creationId xmlns:a16="http://schemas.microsoft.com/office/drawing/2014/main" id="{E17005C7-CB66-C804-BC6E-09D516AB86F5}"/>
              </a:ext>
            </a:extLst>
          </p:cNvPr>
          <p:cNvGraphicFramePr>
            <a:graphicFrameLocks noGrp="1"/>
          </p:cNvGraphicFramePr>
          <p:nvPr>
            <p:ph idx="1"/>
            <p:extLst>
              <p:ext uri="{D42A27DB-BD31-4B8C-83A1-F6EECF244321}">
                <p14:modId xmlns:p14="http://schemas.microsoft.com/office/powerpoint/2010/main" val="875844229"/>
              </p:ext>
            </p:extLst>
          </p:nvPr>
        </p:nvGraphicFramePr>
        <p:xfrm>
          <a:off x="1245704" y="2735037"/>
          <a:ext cx="9356034" cy="3191200"/>
        </p:xfrm>
        <a:graphic>
          <a:graphicData uri="http://schemas.openxmlformats.org/drawingml/2006/table">
            <a:tbl>
              <a:tblPr firstRow="1" firstCol="1" bandRow="1">
                <a:tableStyleId>{5C22544A-7EE6-4342-B048-85BDC9FD1C3A}</a:tableStyleId>
              </a:tblPr>
              <a:tblGrid>
                <a:gridCol w="2448113">
                  <a:extLst>
                    <a:ext uri="{9D8B030D-6E8A-4147-A177-3AD203B41FA5}">
                      <a16:colId xmlns:a16="http://schemas.microsoft.com/office/drawing/2014/main" val="4086867472"/>
                    </a:ext>
                  </a:extLst>
                </a:gridCol>
                <a:gridCol w="1059880">
                  <a:extLst>
                    <a:ext uri="{9D8B030D-6E8A-4147-A177-3AD203B41FA5}">
                      <a16:colId xmlns:a16="http://schemas.microsoft.com/office/drawing/2014/main" val="260937650"/>
                    </a:ext>
                  </a:extLst>
                </a:gridCol>
                <a:gridCol w="1273934">
                  <a:extLst>
                    <a:ext uri="{9D8B030D-6E8A-4147-A177-3AD203B41FA5}">
                      <a16:colId xmlns:a16="http://schemas.microsoft.com/office/drawing/2014/main" val="3291080821"/>
                    </a:ext>
                  </a:extLst>
                </a:gridCol>
                <a:gridCol w="1176259">
                  <a:extLst>
                    <a:ext uri="{9D8B030D-6E8A-4147-A177-3AD203B41FA5}">
                      <a16:colId xmlns:a16="http://schemas.microsoft.com/office/drawing/2014/main" val="3132599584"/>
                    </a:ext>
                  </a:extLst>
                </a:gridCol>
                <a:gridCol w="1003767">
                  <a:extLst>
                    <a:ext uri="{9D8B030D-6E8A-4147-A177-3AD203B41FA5}">
                      <a16:colId xmlns:a16="http://schemas.microsoft.com/office/drawing/2014/main" val="875175186"/>
                    </a:ext>
                  </a:extLst>
                </a:gridCol>
                <a:gridCol w="1287442">
                  <a:extLst>
                    <a:ext uri="{9D8B030D-6E8A-4147-A177-3AD203B41FA5}">
                      <a16:colId xmlns:a16="http://schemas.microsoft.com/office/drawing/2014/main" val="1962497829"/>
                    </a:ext>
                  </a:extLst>
                </a:gridCol>
                <a:gridCol w="1106639">
                  <a:extLst>
                    <a:ext uri="{9D8B030D-6E8A-4147-A177-3AD203B41FA5}">
                      <a16:colId xmlns:a16="http://schemas.microsoft.com/office/drawing/2014/main" val="3212501636"/>
                    </a:ext>
                  </a:extLst>
                </a:gridCol>
              </a:tblGrid>
              <a:tr h="827622">
                <a:tc>
                  <a:txBody>
                    <a:bodyPr/>
                    <a:lstStyle/>
                    <a:p>
                      <a:pPr>
                        <a:lnSpc>
                          <a:spcPct val="107000"/>
                        </a:lnSpc>
                        <a:spcAft>
                          <a:spcPts val="800"/>
                        </a:spcAft>
                      </a:pPr>
                      <a:r>
                        <a:rPr lang="en-IN" sz="16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800"/>
                        </a:spcAft>
                      </a:pPr>
                      <a:r>
                        <a:rPr lang="en-IN" sz="2400" b="1" kern="100" dirty="0">
                          <a:solidFill>
                            <a:schemeClr val="lt1"/>
                          </a:solidFill>
                          <a:effectLst/>
                          <a:latin typeface="+mn-lt"/>
                          <a:ea typeface="+mn-ea"/>
                          <a:cs typeface="+mn-cs"/>
                        </a:rPr>
                        <a:t>Min. value</a:t>
                      </a:r>
                    </a:p>
                  </a:txBody>
                  <a:tcPr marL="68580" marR="68580" marT="0" marB="0"/>
                </a:tc>
                <a:tc>
                  <a:txBody>
                    <a:bodyPr/>
                    <a:lstStyle/>
                    <a:p>
                      <a:pPr marL="0" algn="ctr" defTabSz="914400" rtl="0" eaLnBrk="1" latinLnBrk="0" hangingPunct="1">
                        <a:lnSpc>
                          <a:spcPct val="107000"/>
                        </a:lnSpc>
                        <a:spcAft>
                          <a:spcPts val="800"/>
                        </a:spcAft>
                      </a:pPr>
                      <a:r>
                        <a:rPr lang="en-IN" sz="2400" b="1" kern="100">
                          <a:solidFill>
                            <a:schemeClr val="lt1"/>
                          </a:solidFill>
                          <a:effectLst/>
                          <a:latin typeface="+mn-lt"/>
                          <a:ea typeface="+mn-ea"/>
                          <a:cs typeface="+mn-cs"/>
                        </a:rPr>
                        <a:t>1st Quartile</a:t>
                      </a:r>
                    </a:p>
                  </a:txBody>
                  <a:tcPr marL="68580" marR="68580" marT="0" marB="0"/>
                </a:tc>
                <a:tc>
                  <a:txBody>
                    <a:bodyPr/>
                    <a:lstStyle/>
                    <a:p>
                      <a:pPr marL="0" algn="ctr" defTabSz="914400" rtl="0" eaLnBrk="1" latinLnBrk="0" hangingPunct="1">
                        <a:lnSpc>
                          <a:spcPct val="107000"/>
                        </a:lnSpc>
                        <a:spcAft>
                          <a:spcPts val="800"/>
                        </a:spcAft>
                      </a:pPr>
                      <a:r>
                        <a:rPr lang="en-IN" sz="2400" b="1" kern="100">
                          <a:solidFill>
                            <a:schemeClr val="lt1"/>
                          </a:solidFill>
                          <a:effectLst/>
                          <a:latin typeface="+mn-lt"/>
                          <a:ea typeface="+mn-ea"/>
                          <a:cs typeface="+mn-cs"/>
                        </a:rPr>
                        <a:t>Median</a:t>
                      </a:r>
                    </a:p>
                  </a:txBody>
                  <a:tcPr marL="68580" marR="68580" marT="0" marB="0"/>
                </a:tc>
                <a:tc>
                  <a:txBody>
                    <a:bodyPr/>
                    <a:lstStyle/>
                    <a:p>
                      <a:pPr marL="0" algn="ctr" defTabSz="914400" rtl="0" eaLnBrk="1" latinLnBrk="0" hangingPunct="1">
                        <a:lnSpc>
                          <a:spcPct val="107000"/>
                        </a:lnSpc>
                        <a:spcAft>
                          <a:spcPts val="800"/>
                        </a:spcAft>
                      </a:pPr>
                      <a:r>
                        <a:rPr lang="en-IN" sz="2400" b="1" kern="100">
                          <a:solidFill>
                            <a:schemeClr val="lt1"/>
                          </a:solidFill>
                          <a:effectLst/>
                          <a:latin typeface="+mn-lt"/>
                          <a:ea typeface="+mn-ea"/>
                          <a:cs typeface="+mn-cs"/>
                        </a:rPr>
                        <a:t>Mean</a:t>
                      </a:r>
                    </a:p>
                  </a:txBody>
                  <a:tcPr marL="68580" marR="68580" marT="0" marB="0"/>
                </a:tc>
                <a:tc>
                  <a:txBody>
                    <a:bodyPr/>
                    <a:lstStyle/>
                    <a:p>
                      <a:pPr marL="0" algn="ctr" defTabSz="914400" rtl="0" eaLnBrk="1" latinLnBrk="0" hangingPunct="1">
                        <a:lnSpc>
                          <a:spcPct val="107000"/>
                        </a:lnSpc>
                        <a:spcAft>
                          <a:spcPts val="800"/>
                        </a:spcAft>
                      </a:pPr>
                      <a:r>
                        <a:rPr lang="en-IN" sz="2400" b="1" kern="100">
                          <a:solidFill>
                            <a:schemeClr val="lt1"/>
                          </a:solidFill>
                          <a:effectLst/>
                          <a:latin typeface="+mn-lt"/>
                          <a:ea typeface="+mn-ea"/>
                          <a:cs typeface="+mn-cs"/>
                        </a:rPr>
                        <a:t>3rd Quartile</a:t>
                      </a:r>
                    </a:p>
                  </a:txBody>
                  <a:tcPr marL="68580" marR="68580" marT="0" marB="0"/>
                </a:tc>
                <a:tc>
                  <a:txBody>
                    <a:bodyPr/>
                    <a:lstStyle/>
                    <a:p>
                      <a:pPr marL="0" algn="ctr" defTabSz="914400" rtl="0" eaLnBrk="1" latinLnBrk="0" hangingPunct="1">
                        <a:lnSpc>
                          <a:spcPct val="107000"/>
                        </a:lnSpc>
                        <a:spcAft>
                          <a:spcPts val="800"/>
                        </a:spcAft>
                      </a:pPr>
                      <a:r>
                        <a:rPr lang="en-IN" sz="2400" b="1" kern="100" dirty="0">
                          <a:solidFill>
                            <a:schemeClr val="lt1"/>
                          </a:solidFill>
                          <a:effectLst/>
                          <a:latin typeface="+mn-lt"/>
                          <a:ea typeface="+mn-ea"/>
                          <a:cs typeface="+mn-cs"/>
                        </a:rPr>
                        <a:t>Max. value</a:t>
                      </a:r>
                    </a:p>
                  </a:txBody>
                  <a:tcPr marL="68580" marR="68580" marT="0" marB="0"/>
                </a:tc>
                <a:extLst>
                  <a:ext uri="{0D108BD9-81ED-4DB2-BD59-A6C34878D82A}">
                    <a16:rowId xmlns:a16="http://schemas.microsoft.com/office/drawing/2014/main" val="3638577385"/>
                  </a:ext>
                </a:extLst>
              </a:tr>
              <a:tr h="420316">
                <a:tc>
                  <a:txBody>
                    <a:bodyPr/>
                    <a:lstStyle/>
                    <a:p>
                      <a:pPr algn="ctr">
                        <a:lnSpc>
                          <a:spcPct val="107000"/>
                        </a:lnSpc>
                        <a:spcAft>
                          <a:spcPts val="800"/>
                        </a:spcAft>
                      </a:pPr>
                      <a:r>
                        <a:rPr lang="en-IN" sz="2400" kern="100" dirty="0">
                          <a:effectLst/>
                        </a:rPr>
                        <a:t>GDP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0.0782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0.5942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1.292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2.211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3.53</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12.065</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5722116"/>
                  </a:ext>
                </a:extLst>
              </a:tr>
              <a:tr h="551315">
                <a:tc>
                  <a:txBody>
                    <a:bodyPr/>
                    <a:lstStyle/>
                    <a:p>
                      <a:pPr algn="ctr">
                        <a:lnSpc>
                          <a:spcPct val="107000"/>
                        </a:lnSpc>
                        <a:spcAft>
                          <a:spcPts val="800"/>
                        </a:spcAft>
                      </a:pPr>
                      <a:r>
                        <a:rPr lang="en-IN" sz="2400" kern="100" dirty="0" err="1">
                          <a:effectLst/>
                        </a:rPr>
                        <a:t>ph_infrastructure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0.00115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0.2844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0.444</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0.480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0.650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0005165"/>
                  </a:ext>
                </a:extLst>
              </a:tr>
              <a:tr h="551315">
                <a:tc>
                  <a:txBody>
                    <a:bodyPr/>
                    <a:lstStyle/>
                    <a:p>
                      <a:pPr algn="ctr">
                        <a:lnSpc>
                          <a:spcPct val="107000"/>
                        </a:lnSpc>
                        <a:spcAft>
                          <a:spcPts val="800"/>
                        </a:spcAft>
                      </a:pPr>
                      <a:r>
                        <a:rPr lang="en-IN" sz="2400" kern="100" dirty="0" err="1">
                          <a:effectLst/>
                        </a:rPr>
                        <a:t>ict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0.00802</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0.299</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0.453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0.484</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0.659</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4011490"/>
                  </a:ext>
                </a:extLst>
              </a:tr>
              <a:tr h="420316">
                <a:tc>
                  <a:txBody>
                    <a:bodyPr/>
                    <a:lstStyle/>
                    <a:p>
                      <a:pPr algn="ctr">
                        <a:lnSpc>
                          <a:spcPct val="107000"/>
                        </a:lnSpc>
                        <a:spcAft>
                          <a:spcPts val="800"/>
                        </a:spcAft>
                      </a:pPr>
                      <a:r>
                        <a:rPr lang="en-IN" sz="2400" kern="100" dirty="0">
                          <a:effectLst/>
                        </a:rPr>
                        <a:t>business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0.0123</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0.238</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0.359</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0.430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0.611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8394352"/>
                  </a:ext>
                </a:extLst>
              </a:tr>
              <a:tr h="420316">
                <a:tc>
                  <a:txBody>
                    <a:bodyPr/>
                    <a:lstStyle/>
                    <a:p>
                      <a:pPr algn="ctr">
                        <a:lnSpc>
                          <a:spcPct val="107000"/>
                        </a:lnSpc>
                        <a:spcAft>
                          <a:spcPts val="800"/>
                        </a:spcAft>
                      </a:pPr>
                      <a:r>
                        <a:rPr lang="en-IN" sz="2400" kern="100" dirty="0" err="1">
                          <a:effectLst/>
                        </a:rPr>
                        <a:t>border_transp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0.0159</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0.585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0.705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0.689</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0.822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9658073"/>
                  </a:ext>
                </a:extLst>
              </a:tr>
            </a:tbl>
          </a:graphicData>
        </a:graphic>
      </p:graphicFrame>
      <p:sp>
        <p:nvSpPr>
          <p:cNvPr id="6" name="TextBox 5">
            <a:extLst>
              <a:ext uri="{FF2B5EF4-FFF2-40B4-BE49-F238E27FC236}">
                <a16:creationId xmlns:a16="http://schemas.microsoft.com/office/drawing/2014/main" id="{0FE3C049-D39C-34AC-2896-744DEDDCEE97}"/>
              </a:ext>
            </a:extLst>
          </p:cNvPr>
          <p:cNvSpPr txBox="1"/>
          <p:nvPr/>
        </p:nvSpPr>
        <p:spPr>
          <a:xfrm>
            <a:off x="1245704" y="2252870"/>
            <a:ext cx="5221357" cy="800219"/>
          </a:xfrm>
          <a:prstGeom prst="rect">
            <a:avLst/>
          </a:prstGeom>
          <a:noFill/>
        </p:spPr>
        <p:txBody>
          <a:bodyPr wrap="square" rtlCol="0">
            <a:spAutoFit/>
          </a:bodyPr>
          <a:lstStyle/>
          <a:p>
            <a:r>
              <a:rPr lang="en-IN" sz="2800" i="1" kern="100" dirty="0">
                <a:effectLst/>
                <a:latin typeface="Times New Roman" panose="02020603050405020304" pitchFamily="18" charset="0"/>
                <a:ea typeface="Calibri" panose="020F0502020204030204" pitchFamily="34" charset="0"/>
                <a:cs typeface="Times New Roman" panose="02020603050405020304" pitchFamily="18" charset="0"/>
              </a:rPr>
              <a:t>Descriptive Statistics of dataset: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B98E9E8E-3571-F308-1836-1F79B42E4160}"/>
              </a:ext>
            </a:extLst>
          </p:cNvPr>
          <p:cNvSpPr txBox="1"/>
          <p:nvPr/>
        </p:nvSpPr>
        <p:spPr>
          <a:xfrm>
            <a:off x="1245704" y="6013913"/>
            <a:ext cx="9090991" cy="677108"/>
          </a:xfrm>
          <a:prstGeom prst="rect">
            <a:avLst/>
          </a:prstGeom>
          <a:noFill/>
        </p:spPr>
        <p:txBody>
          <a:bodyPr wrap="square" rtlCol="0">
            <a:spAutoFit/>
          </a:bodyPr>
          <a:lstStyle/>
          <a:p>
            <a:r>
              <a:rPr lang="en-IN" sz="2000" dirty="0"/>
              <a:t>Note:-We have divided GDP by 10000 for ease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5994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BCE0A-53EE-55BE-FB1B-FA62B5A57BA5}"/>
              </a:ext>
            </a:extLst>
          </p:cNvPr>
          <p:cNvSpPr>
            <a:spLocks noGrp="1"/>
          </p:cNvSpPr>
          <p:nvPr>
            <p:ph idx="1"/>
          </p:nvPr>
        </p:nvSpPr>
        <p:spPr>
          <a:xfrm>
            <a:off x="1066800" y="0"/>
            <a:ext cx="10058400" cy="5696814"/>
          </a:xfrm>
        </p:spPr>
        <p:txBody>
          <a:bodyPr>
            <a:normAutofit/>
          </a:bodyPr>
          <a:lstStyle/>
          <a:p>
            <a:r>
              <a:rPr lang="en-IN" sz="2800" i="1" dirty="0">
                <a:effectLst/>
                <a:latin typeface="Times New Roman" panose="02020603050405020304" pitchFamily="18" charset="0"/>
                <a:ea typeface="Calibri" panose="020F0502020204030204" pitchFamily="34" charset="0"/>
              </a:rPr>
              <a:t>Scatter Plots:</a:t>
            </a:r>
          </a:p>
          <a:p>
            <a:endParaRPr lang="en-IN" sz="2800" dirty="0"/>
          </a:p>
        </p:txBody>
      </p:sp>
      <p:pic>
        <p:nvPicPr>
          <p:cNvPr id="4" name="Picture 3">
            <a:extLst>
              <a:ext uri="{FF2B5EF4-FFF2-40B4-BE49-F238E27FC236}">
                <a16:creationId xmlns:a16="http://schemas.microsoft.com/office/drawing/2014/main" id="{E9664A01-9D01-00EB-FD4C-9B4FEEE36CB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483870"/>
            <a:ext cx="10330070" cy="5890260"/>
          </a:xfrm>
          <a:prstGeom prst="rect">
            <a:avLst/>
          </a:prstGeom>
          <a:noFill/>
          <a:ln>
            <a:noFill/>
          </a:ln>
        </p:spPr>
      </p:pic>
    </p:spTree>
    <p:extLst>
      <p:ext uri="{BB962C8B-B14F-4D97-AF65-F5344CB8AC3E}">
        <p14:creationId xmlns:p14="http://schemas.microsoft.com/office/powerpoint/2010/main" val="189358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1FE7A9-811C-E3E1-2973-1C443923A7DC}"/>
              </a:ext>
            </a:extLst>
          </p:cNvPr>
          <p:cNvSpPr>
            <a:spLocks noGrp="1"/>
          </p:cNvSpPr>
          <p:nvPr>
            <p:ph idx="1"/>
          </p:nvPr>
        </p:nvSpPr>
        <p:spPr>
          <a:xfrm>
            <a:off x="1097280" y="286603"/>
            <a:ext cx="10058400" cy="5582489"/>
          </a:xfrm>
          <a:solidFill>
            <a:schemeClr val="bg1"/>
          </a:solidFill>
        </p:spPr>
        <p:txBody>
          <a:bodyPr>
            <a:normAutofit/>
          </a:bodyPr>
          <a:lstStyle/>
          <a:p>
            <a:r>
              <a:rPr lang="en-IN" sz="2800" i="1" dirty="0">
                <a:effectLst/>
                <a:latin typeface="Times New Roman" panose="02020603050405020304" pitchFamily="18" charset="0"/>
                <a:ea typeface="Calibri" panose="020F0502020204030204" pitchFamily="34" charset="0"/>
              </a:rPr>
              <a:t>Boxplots:</a:t>
            </a:r>
          </a:p>
          <a:p>
            <a:endParaRPr lang="en-IN" sz="2800" i="1" dirty="0">
              <a:effectLst/>
              <a:latin typeface="Times New Roman" panose="02020603050405020304" pitchFamily="18" charset="0"/>
              <a:ea typeface="Calibri" panose="020F0502020204030204" pitchFamily="34" charset="0"/>
            </a:endParaRPr>
          </a:p>
          <a:p>
            <a:endParaRPr lang="en-IN" sz="2800" dirty="0"/>
          </a:p>
        </p:txBody>
      </p:sp>
      <p:pic>
        <p:nvPicPr>
          <p:cNvPr id="4" name="Picture 3">
            <a:extLst>
              <a:ext uri="{FF2B5EF4-FFF2-40B4-BE49-F238E27FC236}">
                <a16:creationId xmlns:a16="http://schemas.microsoft.com/office/drawing/2014/main" id="{3BE6869E-43A9-2892-A5E4-6FFD78C42F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7254" y="1262270"/>
            <a:ext cx="5593080" cy="3962400"/>
          </a:xfrm>
          <a:prstGeom prst="rect">
            <a:avLst/>
          </a:prstGeom>
          <a:noFill/>
          <a:ln>
            <a:noFill/>
          </a:ln>
        </p:spPr>
      </p:pic>
      <p:pic>
        <p:nvPicPr>
          <p:cNvPr id="5" name="Picture 4">
            <a:extLst>
              <a:ext uri="{FF2B5EF4-FFF2-40B4-BE49-F238E27FC236}">
                <a16:creationId xmlns:a16="http://schemas.microsoft.com/office/drawing/2014/main" id="{3370F732-3BDC-4DB0-2260-924F074778CD}"/>
              </a:ext>
            </a:extLst>
          </p:cNvPr>
          <p:cNvPicPr>
            <a:picLocks noChangeAspect="1"/>
          </p:cNvPicPr>
          <p:nvPr/>
        </p:nvPicPr>
        <p:blipFill rotWithShape="1">
          <a:blip r:embed="rId3">
            <a:extLst>
              <a:ext uri="{28A0092B-C50C-407E-A947-70E740481C1C}">
                <a14:useLocalDpi xmlns:a14="http://schemas.microsoft.com/office/drawing/2010/main" val="0"/>
              </a:ext>
            </a:extLst>
          </a:blip>
          <a:srcRect r="12493"/>
          <a:stretch/>
        </p:blipFill>
        <p:spPr bwMode="auto">
          <a:xfrm>
            <a:off x="6787102" y="1277510"/>
            <a:ext cx="4847644" cy="3947160"/>
          </a:xfrm>
          <a:prstGeom prst="rect">
            <a:avLst/>
          </a:prstGeom>
          <a:noFill/>
          <a:ln>
            <a:noFill/>
          </a:ln>
        </p:spPr>
      </p:pic>
      <p:sp>
        <p:nvSpPr>
          <p:cNvPr id="6" name="TextBox 5">
            <a:extLst>
              <a:ext uri="{FF2B5EF4-FFF2-40B4-BE49-F238E27FC236}">
                <a16:creationId xmlns:a16="http://schemas.microsoft.com/office/drawing/2014/main" id="{D453BBA7-E8D3-AD64-1697-69EFD5964E60}"/>
              </a:ext>
            </a:extLst>
          </p:cNvPr>
          <p:cNvSpPr txBox="1"/>
          <p:nvPr/>
        </p:nvSpPr>
        <p:spPr>
          <a:xfrm>
            <a:off x="662609" y="5246230"/>
            <a:ext cx="10588487" cy="954107"/>
          </a:xfrm>
          <a:prstGeom prst="rect">
            <a:avLst/>
          </a:prstGeom>
          <a:noFill/>
        </p:spPr>
        <p:txBody>
          <a:bodyPr wrap="square" rtlCol="0">
            <a:spAutoFit/>
          </a:bodyPr>
          <a:lstStyle/>
          <a:p>
            <a:r>
              <a:rPr lang="en-IN" sz="2800" dirty="0"/>
              <a:t>Note:- clearly we see some outliers in case of </a:t>
            </a:r>
            <a:r>
              <a:rPr lang="en-IN" sz="2800" dirty="0" err="1"/>
              <a:t>border_trans</a:t>
            </a:r>
            <a:r>
              <a:rPr lang="en-IN" sz="2800" dirty="0"/>
              <a:t> and GDP, So we have modified data after removing outliers.</a:t>
            </a:r>
          </a:p>
        </p:txBody>
      </p:sp>
    </p:spTree>
    <p:extLst>
      <p:ext uri="{BB962C8B-B14F-4D97-AF65-F5344CB8AC3E}">
        <p14:creationId xmlns:p14="http://schemas.microsoft.com/office/powerpoint/2010/main" val="254256112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{ACD5541F-F871-4944-AE36-9A5D2728D5D5}tf33845126_win32</Template>
  <TotalTime>754</TotalTime>
  <Words>1676</Words>
  <Application>Microsoft Office PowerPoint</Application>
  <PresentationFormat>Widescreen</PresentationFormat>
  <Paragraphs>518</Paragraphs>
  <Slides>24</Slides>
  <Notes>0</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Bookman Old Style</vt:lpstr>
      <vt:lpstr>Calibri</vt:lpstr>
      <vt:lpstr>Franklin Gothic Book</vt:lpstr>
      <vt:lpstr>SourceSansPro</vt:lpstr>
      <vt:lpstr>Symbol</vt:lpstr>
      <vt:lpstr>Times New Roman</vt:lpstr>
      <vt:lpstr>Wingdings</vt:lpstr>
      <vt:lpstr>1_RetrospectVTI</vt:lpstr>
      <vt:lpstr>Analysis of factors affecting the GDP per capita. Of several countries</vt:lpstr>
      <vt:lpstr>Introduction:-</vt:lpstr>
      <vt:lpstr>Data Description and Source:-</vt:lpstr>
      <vt:lpstr>Independent Variables</vt:lpstr>
      <vt:lpstr>Independent Variables:-</vt:lpstr>
      <vt:lpstr>Step 1:-Selection of Dependent and Independent Variables</vt:lpstr>
      <vt:lpstr>Step 2:-descriptive statistical analysis </vt:lpstr>
      <vt:lpstr>PowerPoint Presentation</vt:lpstr>
      <vt:lpstr>PowerPoint Presentation</vt:lpstr>
      <vt:lpstr>PowerPoint Presentation</vt:lpstr>
      <vt:lpstr>Step 3: Generation of Correlation matrix:- </vt:lpstr>
      <vt:lpstr>Step 4:White’s Test to check for the heteroskedasticity.  </vt:lpstr>
      <vt:lpstr>PowerPoint Presentation</vt:lpstr>
      <vt:lpstr>Step 5: Analysis of possible models:</vt:lpstr>
      <vt:lpstr>Step 6: test for multicollinearity</vt:lpstr>
      <vt:lpstr>Regression Analysis:</vt:lpstr>
      <vt:lpstr>Conclusion:</vt:lpstr>
      <vt:lpstr>Objective:-</vt:lpstr>
      <vt:lpstr>Panel Data</vt:lpstr>
      <vt:lpstr>Different models</vt:lpstr>
      <vt:lpstr>Removing variables</vt:lpstr>
      <vt:lpstr>Removing variables</vt:lpstr>
      <vt:lpstr>Model 5</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suraj chaudhary</dc:creator>
  <cp:lastModifiedBy>suraj chaudhary</cp:lastModifiedBy>
  <cp:revision>1</cp:revision>
  <dcterms:created xsi:type="dcterms:W3CDTF">2023-09-28T04:42:19Z</dcterms:created>
  <dcterms:modified xsi:type="dcterms:W3CDTF">2023-11-13T12:02:22Z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