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7822631326021E-2"/>
          <c:y val="3.2105067452815661E-2"/>
          <c:w val="0.89781708624450107"/>
          <c:h val="0.75867056739339456"/>
        </c:manualLayout>
      </c:layout>
      <c:lineChart>
        <c:grouping val="standar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Mt-C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Sheet1!$B$3:$B$188</c:f>
              <c:numCache>
                <c:formatCode>General</c:formatCode>
                <c:ptCount val="186"/>
                <c:pt idx="0">
                  <c:v>1868</c:v>
                </c:pt>
                <c:pt idx="1">
                  <c:v>1869</c:v>
                </c:pt>
                <c:pt idx="2">
                  <c:v>1870</c:v>
                </c:pt>
                <c:pt idx="3">
                  <c:v>1871</c:v>
                </c:pt>
                <c:pt idx="4">
                  <c:v>1872</c:v>
                </c:pt>
                <c:pt idx="5">
                  <c:v>1873</c:v>
                </c:pt>
                <c:pt idx="6">
                  <c:v>1874</c:v>
                </c:pt>
                <c:pt idx="7">
                  <c:v>1875</c:v>
                </c:pt>
                <c:pt idx="8">
                  <c:v>1876</c:v>
                </c:pt>
                <c:pt idx="9">
                  <c:v>1877</c:v>
                </c:pt>
                <c:pt idx="10">
                  <c:v>1878</c:v>
                </c:pt>
                <c:pt idx="11">
                  <c:v>1879</c:v>
                </c:pt>
                <c:pt idx="12">
                  <c:v>1880</c:v>
                </c:pt>
                <c:pt idx="13">
                  <c:v>1881</c:v>
                </c:pt>
                <c:pt idx="14">
                  <c:v>1882</c:v>
                </c:pt>
                <c:pt idx="15">
                  <c:v>1883</c:v>
                </c:pt>
                <c:pt idx="16">
                  <c:v>1884</c:v>
                </c:pt>
                <c:pt idx="17">
                  <c:v>1885</c:v>
                </c:pt>
                <c:pt idx="18">
                  <c:v>1886</c:v>
                </c:pt>
                <c:pt idx="19">
                  <c:v>1887</c:v>
                </c:pt>
                <c:pt idx="20">
                  <c:v>1888</c:v>
                </c:pt>
                <c:pt idx="21">
                  <c:v>1889</c:v>
                </c:pt>
                <c:pt idx="22">
                  <c:v>1890</c:v>
                </c:pt>
                <c:pt idx="23">
                  <c:v>1891</c:v>
                </c:pt>
                <c:pt idx="24">
                  <c:v>1892</c:v>
                </c:pt>
                <c:pt idx="25">
                  <c:v>1893</c:v>
                </c:pt>
                <c:pt idx="26">
                  <c:v>1894</c:v>
                </c:pt>
                <c:pt idx="27">
                  <c:v>1895</c:v>
                </c:pt>
                <c:pt idx="28">
                  <c:v>1896</c:v>
                </c:pt>
                <c:pt idx="29">
                  <c:v>1897</c:v>
                </c:pt>
                <c:pt idx="30">
                  <c:v>1898</c:v>
                </c:pt>
                <c:pt idx="31">
                  <c:v>1899</c:v>
                </c:pt>
                <c:pt idx="32">
                  <c:v>1900</c:v>
                </c:pt>
                <c:pt idx="33">
                  <c:v>1901</c:v>
                </c:pt>
                <c:pt idx="34">
                  <c:v>1902</c:v>
                </c:pt>
                <c:pt idx="35">
                  <c:v>1903</c:v>
                </c:pt>
                <c:pt idx="36">
                  <c:v>1904</c:v>
                </c:pt>
                <c:pt idx="37">
                  <c:v>1905</c:v>
                </c:pt>
                <c:pt idx="38">
                  <c:v>1906</c:v>
                </c:pt>
                <c:pt idx="39">
                  <c:v>1907</c:v>
                </c:pt>
                <c:pt idx="40">
                  <c:v>1908</c:v>
                </c:pt>
                <c:pt idx="41">
                  <c:v>1909</c:v>
                </c:pt>
                <c:pt idx="42">
                  <c:v>1910</c:v>
                </c:pt>
                <c:pt idx="43">
                  <c:v>1911</c:v>
                </c:pt>
                <c:pt idx="44">
                  <c:v>1912</c:v>
                </c:pt>
                <c:pt idx="45">
                  <c:v>1913</c:v>
                </c:pt>
                <c:pt idx="46">
                  <c:v>1914</c:v>
                </c:pt>
                <c:pt idx="47">
                  <c:v>1915</c:v>
                </c:pt>
                <c:pt idx="48">
                  <c:v>1916</c:v>
                </c:pt>
                <c:pt idx="49">
                  <c:v>1917</c:v>
                </c:pt>
                <c:pt idx="50">
                  <c:v>1918</c:v>
                </c:pt>
                <c:pt idx="51">
                  <c:v>1919</c:v>
                </c:pt>
                <c:pt idx="52">
                  <c:v>1920</c:v>
                </c:pt>
                <c:pt idx="53">
                  <c:v>1921</c:v>
                </c:pt>
                <c:pt idx="54">
                  <c:v>1922</c:v>
                </c:pt>
                <c:pt idx="55">
                  <c:v>1923</c:v>
                </c:pt>
                <c:pt idx="56">
                  <c:v>1924</c:v>
                </c:pt>
                <c:pt idx="57">
                  <c:v>1925</c:v>
                </c:pt>
                <c:pt idx="58">
                  <c:v>1926</c:v>
                </c:pt>
                <c:pt idx="59">
                  <c:v>1927</c:v>
                </c:pt>
                <c:pt idx="60">
                  <c:v>1928</c:v>
                </c:pt>
                <c:pt idx="61">
                  <c:v>1929</c:v>
                </c:pt>
                <c:pt idx="62">
                  <c:v>1930</c:v>
                </c:pt>
                <c:pt idx="63">
                  <c:v>1931</c:v>
                </c:pt>
                <c:pt idx="64">
                  <c:v>1932</c:v>
                </c:pt>
                <c:pt idx="65">
                  <c:v>1933</c:v>
                </c:pt>
                <c:pt idx="66">
                  <c:v>1934</c:v>
                </c:pt>
                <c:pt idx="67">
                  <c:v>1935</c:v>
                </c:pt>
                <c:pt idx="68">
                  <c:v>1936</c:v>
                </c:pt>
                <c:pt idx="69">
                  <c:v>1937</c:v>
                </c:pt>
                <c:pt idx="70">
                  <c:v>1938</c:v>
                </c:pt>
                <c:pt idx="71">
                  <c:v>1939</c:v>
                </c:pt>
                <c:pt idx="72">
                  <c:v>1940</c:v>
                </c:pt>
                <c:pt idx="73">
                  <c:v>1941</c:v>
                </c:pt>
                <c:pt idx="74">
                  <c:v>1942</c:v>
                </c:pt>
                <c:pt idx="75">
                  <c:v>1943</c:v>
                </c:pt>
                <c:pt idx="76">
                  <c:v>1944</c:v>
                </c:pt>
                <c:pt idx="77">
                  <c:v>1945</c:v>
                </c:pt>
                <c:pt idx="78">
                  <c:v>1946</c:v>
                </c:pt>
                <c:pt idx="79">
                  <c:v>1947</c:v>
                </c:pt>
                <c:pt idx="80">
                  <c:v>1948</c:v>
                </c:pt>
                <c:pt idx="81">
                  <c:v>1949</c:v>
                </c:pt>
                <c:pt idx="82">
                  <c:v>1950</c:v>
                </c:pt>
                <c:pt idx="83">
                  <c:v>1951</c:v>
                </c:pt>
                <c:pt idx="84">
                  <c:v>1952</c:v>
                </c:pt>
                <c:pt idx="85">
                  <c:v>1953</c:v>
                </c:pt>
                <c:pt idx="86">
                  <c:v>1954</c:v>
                </c:pt>
                <c:pt idx="87">
                  <c:v>1955</c:v>
                </c:pt>
                <c:pt idx="88">
                  <c:v>1956</c:v>
                </c:pt>
                <c:pt idx="89">
                  <c:v>1957</c:v>
                </c:pt>
                <c:pt idx="90">
                  <c:v>1958</c:v>
                </c:pt>
                <c:pt idx="91">
                  <c:v>1959</c:v>
                </c:pt>
                <c:pt idx="92">
                  <c:v>1960</c:v>
                </c:pt>
                <c:pt idx="93">
                  <c:v>1961</c:v>
                </c:pt>
                <c:pt idx="94">
                  <c:v>1962</c:v>
                </c:pt>
                <c:pt idx="95">
                  <c:v>1963</c:v>
                </c:pt>
                <c:pt idx="96">
                  <c:v>1964</c:v>
                </c:pt>
                <c:pt idx="97">
                  <c:v>1965</c:v>
                </c:pt>
                <c:pt idx="98">
                  <c:v>1966</c:v>
                </c:pt>
                <c:pt idx="99">
                  <c:v>1967</c:v>
                </c:pt>
                <c:pt idx="100">
                  <c:v>1968</c:v>
                </c:pt>
                <c:pt idx="101">
                  <c:v>1969</c:v>
                </c:pt>
                <c:pt idx="102">
                  <c:v>1970</c:v>
                </c:pt>
                <c:pt idx="103">
                  <c:v>1971</c:v>
                </c:pt>
                <c:pt idx="104">
                  <c:v>1972</c:v>
                </c:pt>
                <c:pt idx="105">
                  <c:v>1973</c:v>
                </c:pt>
                <c:pt idx="106">
                  <c:v>1974</c:v>
                </c:pt>
                <c:pt idx="107">
                  <c:v>1975</c:v>
                </c:pt>
                <c:pt idx="108">
                  <c:v>1976</c:v>
                </c:pt>
                <c:pt idx="109">
                  <c:v>1977</c:v>
                </c:pt>
                <c:pt idx="110">
                  <c:v>1978</c:v>
                </c:pt>
                <c:pt idx="111">
                  <c:v>1979</c:v>
                </c:pt>
                <c:pt idx="112">
                  <c:v>1980</c:v>
                </c:pt>
                <c:pt idx="113">
                  <c:v>1981</c:v>
                </c:pt>
                <c:pt idx="114">
                  <c:v>1982</c:v>
                </c:pt>
                <c:pt idx="115">
                  <c:v>1983</c:v>
                </c:pt>
                <c:pt idx="116">
                  <c:v>1984</c:v>
                </c:pt>
                <c:pt idx="117">
                  <c:v>1985</c:v>
                </c:pt>
                <c:pt idx="118">
                  <c:v>1986</c:v>
                </c:pt>
                <c:pt idx="119">
                  <c:v>1987</c:v>
                </c:pt>
                <c:pt idx="120">
                  <c:v>1988</c:v>
                </c:pt>
                <c:pt idx="121">
                  <c:v>1989</c:v>
                </c:pt>
                <c:pt idx="122">
                  <c:v>1990</c:v>
                </c:pt>
                <c:pt idx="123">
                  <c:v>1991</c:v>
                </c:pt>
                <c:pt idx="124">
                  <c:v>1992</c:v>
                </c:pt>
                <c:pt idx="125">
                  <c:v>1993</c:v>
                </c:pt>
                <c:pt idx="126">
                  <c:v>1994</c:v>
                </c:pt>
                <c:pt idx="127">
                  <c:v>1995</c:v>
                </c:pt>
                <c:pt idx="128">
                  <c:v>1996</c:v>
                </c:pt>
                <c:pt idx="129">
                  <c:v>1997</c:v>
                </c:pt>
                <c:pt idx="130">
                  <c:v>1998</c:v>
                </c:pt>
                <c:pt idx="131">
                  <c:v>1999</c:v>
                </c:pt>
                <c:pt idx="132">
                  <c:v>2000</c:v>
                </c:pt>
                <c:pt idx="133">
                  <c:v>2001</c:v>
                </c:pt>
                <c:pt idx="134">
                  <c:v>2002</c:v>
                </c:pt>
                <c:pt idx="135">
                  <c:v>2003</c:v>
                </c:pt>
                <c:pt idx="136">
                  <c:v>2004</c:v>
                </c:pt>
                <c:pt idx="137">
                  <c:v>2005</c:v>
                </c:pt>
                <c:pt idx="138">
                  <c:v>2006</c:v>
                </c:pt>
                <c:pt idx="139">
                  <c:v>2007</c:v>
                </c:pt>
                <c:pt idx="140">
                  <c:v>2008</c:v>
                </c:pt>
                <c:pt idx="141">
                  <c:v>2009</c:v>
                </c:pt>
                <c:pt idx="142">
                  <c:v>2010</c:v>
                </c:pt>
                <c:pt idx="143">
                  <c:v>2011</c:v>
                </c:pt>
                <c:pt idx="144">
                  <c:v>2012</c:v>
                </c:pt>
                <c:pt idx="145">
                  <c:v>2013</c:v>
                </c:pt>
                <c:pt idx="146">
                  <c:v>2014</c:v>
                </c:pt>
                <c:pt idx="147">
                  <c:v>2015</c:v>
                </c:pt>
                <c:pt idx="148">
                  <c:v>2016</c:v>
                </c:pt>
                <c:pt idx="149">
                  <c:v>2017</c:v>
                </c:pt>
                <c:pt idx="150">
                  <c:v>2018</c:v>
                </c:pt>
                <c:pt idx="151">
                  <c:v>2019</c:v>
                </c:pt>
                <c:pt idx="152">
                  <c:v>2020</c:v>
                </c:pt>
                <c:pt idx="153">
                  <c:v>2021</c:v>
                </c:pt>
                <c:pt idx="154">
                  <c:v>2022</c:v>
                </c:pt>
                <c:pt idx="155">
                  <c:v>2023</c:v>
                </c:pt>
                <c:pt idx="156">
                  <c:v>2024</c:v>
                </c:pt>
                <c:pt idx="157">
                  <c:v>2025</c:v>
                </c:pt>
                <c:pt idx="158">
                  <c:v>2026</c:v>
                </c:pt>
                <c:pt idx="159">
                  <c:v>2027</c:v>
                </c:pt>
                <c:pt idx="160">
                  <c:v>2028</c:v>
                </c:pt>
                <c:pt idx="161">
                  <c:v>2029</c:v>
                </c:pt>
                <c:pt idx="162">
                  <c:v>2030</c:v>
                </c:pt>
                <c:pt idx="163">
                  <c:v>2031</c:v>
                </c:pt>
                <c:pt idx="164">
                  <c:v>2032</c:v>
                </c:pt>
                <c:pt idx="165">
                  <c:v>2033</c:v>
                </c:pt>
                <c:pt idx="166">
                  <c:v>2034</c:v>
                </c:pt>
                <c:pt idx="167">
                  <c:v>2035</c:v>
                </c:pt>
                <c:pt idx="168">
                  <c:v>2036</c:v>
                </c:pt>
                <c:pt idx="169">
                  <c:v>2037</c:v>
                </c:pt>
                <c:pt idx="170">
                  <c:v>2038</c:v>
                </c:pt>
                <c:pt idx="171">
                  <c:v>2039</c:v>
                </c:pt>
                <c:pt idx="172">
                  <c:v>2040</c:v>
                </c:pt>
                <c:pt idx="173">
                  <c:v>2041</c:v>
                </c:pt>
                <c:pt idx="174">
                  <c:v>2042</c:v>
                </c:pt>
                <c:pt idx="175">
                  <c:v>2043</c:v>
                </c:pt>
                <c:pt idx="176">
                  <c:v>2044</c:v>
                </c:pt>
                <c:pt idx="177">
                  <c:v>2045</c:v>
                </c:pt>
                <c:pt idx="178">
                  <c:v>2046</c:v>
                </c:pt>
                <c:pt idx="179">
                  <c:v>2047</c:v>
                </c:pt>
                <c:pt idx="180">
                  <c:v>2048</c:v>
                </c:pt>
                <c:pt idx="181">
                  <c:v>2049</c:v>
                </c:pt>
                <c:pt idx="182">
                  <c:v>2050</c:v>
                </c:pt>
              </c:numCache>
            </c:numRef>
          </c:cat>
          <c:val>
            <c:numRef>
              <c:f>Sheet1!$D$3:$D$188</c:f>
              <c:numCache>
                <c:formatCode>General</c:formatCode>
                <c:ptCount val="186"/>
                <c:pt idx="0">
                  <c:v>3.0000000000000001E-3</c:v>
                </c:pt>
                <c:pt idx="1">
                  <c:v>5.0000000000000001E-3</c:v>
                </c:pt>
                <c:pt idx="2">
                  <c:v>5.0000000000000001E-3</c:v>
                </c:pt>
                <c:pt idx="3">
                  <c:v>7.0000000000000001E-3</c:v>
                </c:pt>
                <c:pt idx="4">
                  <c:v>8.9999999999999993E-3</c:v>
                </c:pt>
                <c:pt idx="5">
                  <c:v>1.0999999999999999E-2</c:v>
                </c:pt>
                <c:pt idx="6">
                  <c:v>0.16</c:v>
                </c:pt>
                <c:pt idx="7">
                  <c:v>0.39300000000000002</c:v>
                </c:pt>
                <c:pt idx="8">
                  <c:v>0.38300000000000001</c:v>
                </c:pt>
                <c:pt idx="9">
                  <c:v>0.35199999999999998</c:v>
                </c:pt>
                <c:pt idx="10">
                  <c:v>0.50700000000000001</c:v>
                </c:pt>
                <c:pt idx="11">
                  <c:v>0.63200000000000001</c:v>
                </c:pt>
                <c:pt idx="12">
                  <c:v>0.64100000000000001</c:v>
                </c:pt>
                <c:pt idx="13">
                  <c:v>0.65900000000000003</c:v>
                </c:pt>
                <c:pt idx="14">
                  <c:v>0.68600000000000005</c:v>
                </c:pt>
                <c:pt idx="15">
                  <c:v>0.74</c:v>
                </c:pt>
                <c:pt idx="16">
                  <c:v>0.80700000000000005</c:v>
                </c:pt>
                <c:pt idx="17">
                  <c:v>0.91400000000000003</c:v>
                </c:pt>
                <c:pt idx="18">
                  <c:v>0.98399999999999999</c:v>
                </c:pt>
                <c:pt idx="19">
                  <c:v>1.2210000000000001</c:v>
                </c:pt>
                <c:pt idx="20">
                  <c:v>1.411</c:v>
                </c:pt>
                <c:pt idx="21">
                  <c:v>1.7070000000000001</c:v>
                </c:pt>
                <c:pt idx="22">
                  <c:v>1.8440000000000001</c:v>
                </c:pt>
                <c:pt idx="23">
                  <c:v>2.2170000000000001</c:v>
                </c:pt>
                <c:pt idx="24">
                  <c:v>2.2039998635371179</c:v>
                </c:pt>
                <c:pt idx="25">
                  <c:v>2.34</c:v>
                </c:pt>
                <c:pt idx="26">
                  <c:v>3.0089999999999999</c:v>
                </c:pt>
                <c:pt idx="27">
                  <c:v>3.3370000000000002</c:v>
                </c:pt>
                <c:pt idx="28">
                  <c:v>3.5249999999999999</c:v>
                </c:pt>
                <c:pt idx="29">
                  <c:v>3.6960000000000002</c:v>
                </c:pt>
                <c:pt idx="30">
                  <c:v>4.7069999999999999</c:v>
                </c:pt>
                <c:pt idx="31">
                  <c:v>4.7140000000000004</c:v>
                </c:pt>
                <c:pt idx="32">
                  <c:v>5.298</c:v>
                </c:pt>
                <c:pt idx="33">
                  <c:v>6.3520000000000003</c:v>
                </c:pt>
                <c:pt idx="34">
                  <c:v>6.8079999999999998</c:v>
                </c:pt>
                <c:pt idx="35">
                  <c:v>7.0380000000000003</c:v>
                </c:pt>
                <c:pt idx="36">
                  <c:v>7.9290000000000003</c:v>
                </c:pt>
                <c:pt idx="37">
                  <c:v>8.1690000000000005</c:v>
                </c:pt>
                <c:pt idx="38">
                  <c:v>8.9670000000000005</c:v>
                </c:pt>
                <c:pt idx="39">
                  <c:v>9.5720005458515285</c:v>
                </c:pt>
                <c:pt idx="40">
                  <c:v>10.271000000000001</c:v>
                </c:pt>
                <c:pt idx="41">
                  <c:v>10.441000000000001</c:v>
                </c:pt>
                <c:pt idx="42">
                  <c:v>10.749000000000001</c:v>
                </c:pt>
                <c:pt idx="43">
                  <c:v>12.066000000000001</c:v>
                </c:pt>
                <c:pt idx="44">
                  <c:v>13.45</c:v>
                </c:pt>
                <c:pt idx="45">
                  <c:v>14.824</c:v>
                </c:pt>
                <c:pt idx="46">
                  <c:v>15.834</c:v>
                </c:pt>
                <c:pt idx="47">
                  <c:v>14.422000545851528</c:v>
                </c:pt>
                <c:pt idx="48">
                  <c:v>15.992999454148471</c:v>
                </c:pt>
                <c:pt idx="49">
                  <c:v>18.417999454148472</c:v>
                </c:pt>
                <c:pt idx="50">
                  <c:v>19.525998908296945</c:v>
                </c:pt>
                <c:pt idx="51">
                  <c:v>21.614001091703056</c:v>
                </c:pt>
                <c:pt idx="52">
                  <c:v>20.272999454148472</c:v>
                </c:pt>
                <c:pt idx="53">
                  <c:v>18.234001091703057</c:v>
                </c:pt>
                <c:pt idx="54">
                  <c:v>19.495000000000001</c:v>
                </c:pt>
                <c:pt idx="55">
                  <c:v>20.71700054585153</c:v>
                </c:pt>
                <c:pt idx="56">
                  <c:v>21.655998908296944</c:v>
                </c:pt>
                <c:pt idx="57">
                  <c:v>22.382999454148472</c:v>
                </c:pt>
                <c:pt idx="58">
                  <c:v>22.545000000000002</c:v>
                </c:pt>
                <c:pt idx="59">
                  <c:v>24.422000545851528</c:v>
                </c:pt>
                <c:pt idx="60">
                  <c:v>25.215766921397378</c:v>
                </c:pt>
                <c:pt idx="61">
                  <c:v>25.895289301310044</c:v>
                </c:pt>
                <c:pt idx="62">
                  <c:v>23.516862445414848</c:v>
                </c:pt>
                <c:pt idx="63">
                  <c:v>21.262011462882096</c:v>
                </c:pt>
                <c:pt idx="64">
                  <c:v>21.282887554585152</c:v>
                </c:pt>
                <c:pt idx="65">
                  <c:v>24.929721615720524</c:v>
                </c:pt>
                <c:pt idx="66">
                  <c:v>27.620856986899565</c:v>
                </c:pt>
                <c:pt idx="67">
                  <c:v>29.034522379912662</c:v>
                </c:pt>
                <c:pt idx="68">
                  <c:v>31.89112172489083</c:v>
                </c:pt>
                <c:pt idx="69">
                  <c:v>34.233340611353711</c:v>
                </c:pt>
                <c:pt idx="70">
                  <c:v>35.953908296943233</c:v>
                </c:pt>
                <c:pt idx="71">
                  <c:v>34.865403930131002</c:v>
                </c:pt>
                <c:pt idx="72">
                  <c:v>41.824309497816593</c:v>
                </c:pt>
                <c:pt idx="73">
                  <c:v>42.195573144104806</c:v>
                </c:pt>
                <c:pt idx="74">
                  <c:v>40.336200873362444</c:v>
                </c:pt>
                <c:pt idx="75">
                  <c:v>41.112846615720521</c:v>
                </c:pt>
                <c:pt idx="76">
                  <c:v>37.863728165938866</c:v>
                </c:pt>
                <c:pt idx="77">
                  <c:v>20.915709606986901</c:v>
                </c:pt>
                <c:pt idx="78">
                  <c:v>14.384978165938865</c:v>
                </c:pt>
                <c:pt idx="79">
                  <c:v>19.113638100436681</c:v>
                </c:pt>
                <c:pt idx="80">
                  <c:v>24.039948144104802</c:v>
                </c:pt>
                <c:pt idx="81">
                  <c:v>26.861382096069867</c:v>
                </c:pt>
                <c:pt idx="82">
                  <c:v>27.986076419213973</c:v>
                </c:pt>
                <c:pt idx="83">
                  <c:v>33.694773471615719</c:v>
                </c:pt>
                <c:pt idx="84">
                  <c:v>35.591150655021835</c:v>
                </c:pt>
                <c:pt idx="85">
                  <c:v>39.784334061135368</c:v>
                </c:pt>
                <c:pt idx="86">
                  <c:v>38.901228165938868</c:v>
                </c:pt>
                <c:pt idx="87">
                  <c:v>38.721342794759828</c:v>
                </c:pt>
                <c:pt idx="88">
                  <c:v>43.841637554585155</c:v>
                </c:pt>
                <c:pt idx="89">
                  <c:v>51.328258733624452</c:v>
                </c:pt>
                <c:pt idx="90">
                  <c:v>49.443471615720526</c:v>
                </c:pt>
                <c:pt idx="91">
                  <c:v>52.570955240174669</c:v>
                </c:pt>
                <c:pt idx="92">
                  <c:v>63.45513919213974</c:v>
                </c:pt>
                <c:pt idx="93">
                  <c:v>77.179825327510912</c:v>
                </c:pt>
                <c:pt idx="94">
                  <c:v>79.930253820960701</c:v>
                </c:pt>
                <c:pt idx="95">
                  <c:v>88.655966157205242</c:v>
                </c:pt>
                <c:pt idx="96">
                  <c:v>97.950619541484713</c:v>
                </c:pt>
                <c:pt idx="97">
                  <c:v>105.47794759825328</c:v>
                </c:pt>
                <c:pt idx="98">
                  <c:v>114.42279475982532</c:v>
                </c:pt>
                <c:pt idx="99">
                  <c:v>133.54460152838428</c:v>
                </c:pt>
                <c:pt idx="100">
                  <c:v>153.36039847161572</c:v>
                </c:pt>
                <c:pt idx="101">
                  <c:v>178.27931222707423</c:v>
                </c:pt>
                <c:pt idx="102">
                  <c:v>209.59692685589519</c:v>
                </c:pt>
                <c:pt idx="103">
                  <c:v>217.39745087336246</c:v>
                </c:pt>
                <c:pt idx="104">
                  <c:v>232.57921397379911</c:v>
                </c:pt>
                <c:pt idx="105">
                  <c:v>249.52652838427949</c:v>
                </c:pt>
                <c:pt idx="106">
                  <c:v>249.53772925764193</c:v>
                </c:pt>
                <c:pt idx="107">
                  <c:v>237.03894650655022</c:v>
                </c:pt>
                <c:pt idx="108">
                  <c:v>247.5831058951965</c:v>
                </c:pt>
                <c:pt idx="109">
                  <c:v>254.70461244541485</c:v>
                </c:pt>
                <c:pt idx="110">
                  <c:v>246.06716703056767</c:v>
                </c:pt>
                <c:pt idx="111">
                  <c:v>260.11772925764194</c:v>
                </c:pt>
                <c:pt idx="112">
                  <c:v>257.87898471615722</c:v>
                </c:pt>
                <c:pt idx="113">
                  <c:v>252.95728711790392</c:v>
                </c:pt>
                <c:pt idx="114">
                  <c:v>244.92569323144104</c:v>
                </c:pt>
                <c:pt idx="115">
                  <c:v>240.42288209606986</c:v>
                </c:pt>
                <c:pt idx="116">
                  <c:v>255.75051855895197</c:v>
                </c:pt>
                <c:pt idx="117">
                  <c:v>249.01769377729258</c:v>
                </c:pt>
                <c:pt idx="118">
                  <c:v>248.97925764192141</c:v>
                </c:pt>
                <c:pt idx="119">
                  <c:v>246.32377183406115</c:v>
                </c:pt>
                <c:pt idx="120">
                  <c:v>268.95859716157207</c:v>
                </c:pt>
                <c:pt idx="121">
                  <c:v>278.84328602620087</c:v>
                </c:pt>
                <c:pt idx="122">
                  <c:v>316.0833515283843</c:v>
                </c:pt>
                <c:pt idx="123">
                  <c:v>319.26247270742357</c:v>
                </c:pt>
                <c:pt idx="124">
                  <c:v>321.91711244541483</c:v>
                </c:pt>
                <c:pt idx="125">
                  <c:v>320.00199235807861</c:v>
                </c:pt>
                <c:pt idx="126">
                  <c:v>335.02008733624456</c:v>
                </c:pt>
                <c:pt idx="127">
                  <c:v>338.40322052401746</c:v>
                </c:pt>
                <c:pt idx="128">
                  <c:v>341.82505458515283</c:v>
                </c:pt>
                <c:pt idx="129">
                  <c:v>339.83064956331879</c:v>
                </c:pt>
                <c:pt idx="130">
                  <c:v>328.94375000000002</c:v>
                </c:pt>
                <c:pt idx="131">
                  <c:v>338.92890283842797</c:v>
                </c:pt>
                <c:pt idx="132">
                  <c:v>345.14044759825327</c:v>
                </c:pt>
                <c:pt idx="133">
                  <c:v>341.15406659388645</c:v>
                </c:pt>
                <c:pt idx="134">
                  <c:v>349.17093340611353</c:v>
                </c:pt>
                <c:pt idx="135">
                  <c:v>351.44429585152841</c:v>
                </c:pt>
                <c:pt idx="136">
                  <c:v>350.18466157205239</c:v>
                </c:pt>
                <c:pt idx="137">
                  <c:v>352.23782751091704</c:v>
                </c:pt>
                <c:pt idx="138">
                  <c:v>345.96724890829694</c:v>
                </c:pt>
                <c:pt idx="139">
                  <c:v>355.72106986899564</c:v>
                </c:pt>
                <c:pt idx="140">
                  <c:v>336.37576419213974</c:v>
                </c:pt>
                <c:pt idx="141">
                  <c:v>317.51503820960698</c:v>
                </c:pt>
                <c:pt idx="142">
                  <c:v>331.62063318777291</c:v>
                </c:pt>
                <c:pt idx="143">
                  <c:v>345.26061681222706</c:v>
                </c:pt>
                <c:pt idx="144">
                  <c:v>356.49085698689959</c:v>
                </c:pt>
                <c:pt idx="145">
                  <c:v>359.05262008733627</c:v>
                </c:pt>
                <c:pt idx="146">
                  <c:v>345.09093886462881</c:v>
                </c:pt>
                <c:pt idx="147">
                  <c:v>333.95335698689956</c:v>
                </c:pt>
                <c:pt idx="148">
                  <c:v>328.57207969432312</c:v>
                </c:pt>
                <c:pt idx="149">
                  <c:v>324.33378820960701</c:v>
                </c:pt>
                <c:pt idx="150">
                  <c:v>312.06653930131006</c:v>
                </c:pt>
                <c:pt idx="151">
                  <c:v>301.86012554585153</c:v>
                </c:pt>
                <c:pt idx="152">
                  <c:v>284.44978165938863</c:v>
                </c:pt>
                <c:pt idx="153">
                  <c:v>291.32054039301312</c:v>
                </c:pt>
                <c:pt idx="154">
                  <c:v>330.35574313810923</c:v>
                </c:pt>
                <c:pt idx="155">
                  <c:v>334.30004374856929</c:v>
                </c:pt>
                <c:pt idx="156">
                  <c:v>338.2626967703182</c:v>
                </c:pt>
                <c:pt idx="157">
                  <c:v>342.24314850978141</c:v>
                </c:pt>
                <c:pt idx="158">
                  <c:v>346.24087867569193</c:v>
                </c:pt>
                <c:pt idx="159">
                  <c:v>350.25532295629864</c:v>
                </c:pt>
                <c:pt idx="160">
                  <c:v>354.28589798249845</c:v>
                </c:pt>
                <c:pt idx="161">
                  <c:v>358.33394750060472</c:v>
                </c:pt>
                <c:pt idx="162">
                  <c:v>362.40004926033833</c:v>
                </c:pt>
                <c:pt idx="163">
                  <c:v>366.48048293552546</c:v>
                </c:pt>
                <c:pt idx="164">
                  <c:v>370.57430474048408</c:v>
                </c:pt>
                <c:pt idx="165">
                  <c:v>374.68327840211924</c:v>
                </c:pt>
                <c:pt idx="166">
                  <c:v>378.80639721494884</c:v>
                </c:pt>
                <c:pt idx="167">
                  <c:v>382.94147804471601</c:v>
                </c:pt>
                <c:pt idx="168">
                  <c:v>387.08790311879676</c:v>
                </c:pt>
                <c:pt idx="169">
                  <c:v>391.24503786425822</c:v>
                </c:pt>
                <c:pt idx="170">
                  <c:v>395.41246897868194</c:v>
                </c:pt>
                <c:pt idx="171">
                  <c:v>399.58959118956875</c:v>
                </c:pt>
                <c:pt idx="172">
                  <c:v>403.77614171635327</c:v>
                </c:pt>
                <c:pt idx="173">
                  <c:v>407.97083906324048</c:v>
                </c:pt>
                <c:pt idx="174">
                  <c:v>412.17505792468398</c:v>
                </c:pt>
                <c:pt idx="175">
                  <c:v>416.38741543772124</c:v>
                </c:pt>
                <c:pt idx="176">
                  <c:v>420.60850440184208</c:v>
                </c:pt>
                <c:pt idx="177">
                  <c:v>424.83544889407699</c:v>
                </c:pt>
                <c:pt idx="178">
                  <c:v>429.07048603561145</c:v>
                </c:pt>
                <c:pt idx="179">
                  <c:v>433.30773334583756</c:v>
                </c:pt>
                <c:pt idx="180">
                  <c:v>437.54813949145085</c:v>
                </c:pt>
                <c:pt idx="181">
                  <c:v>441.79779995168138</c:v>
                </c:pt>
                <c:pt idx="182">
                  <c:v>446.05153024319793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3E-45AC-9187-F2C4AC1164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0728351"/>
        <c:axId val="1083766575"/>
      </c:lineChart>
      <c:catAx>
        <c:axId val="10707283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766575"/>
        <c:crosses val="autoZero"/>
        <c:auto val="1"/>
        <c:lblAlgn val="ctr"/>
        <c:lblOffset val="100"/>
        <c:noMultiLvlLbl val="0"/>
      </c:catAx>
      <c:valAx>
        <c:axId val="108376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Mt-C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728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57DC-2F81-5853-1929-9E47DA5FC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594B4-1BC6-C91D-0368-98013AE4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E130-2A82-DD0E-D3B3-0EB99CD4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0132-A0AB-46EA-B51A-1D365B5C67C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926CE-8737-885C-72B8-9D902F67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C8C91-6D60-A0C2-3DBD-DF3D7F41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1F2A-1B1F-4160-BE95-F40BA1429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11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86F6-1391-95BC-614C-14E059D9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9BFDF-61CA-A64A-84B9-C1CC7BD27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81CA5-1A9A-4FBF-144F-E7C6E501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0132-A0AB-46EA-B51A-1D365B5C67C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6D096-74BA-FA69-5DFB-26A69ACF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3EA14-356F-D2AB-E795-8300E6E4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1F2A-1B1F-4160-BE95-F40BA1429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01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97DF9-57D6-D13E-06E1-4CB17C27D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B206D-C25D-E801-7EC1-83C2200B0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7CBC1-4F09-9B98-97AD-0DFC17E7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0132-A0AB-46EA-B51A-1D365B5C67C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991CF-DD00-679E-B7D5-0E66F40D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CE5FC-7A25-EE03-6CAE-1281E3BE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1F2A-1B1F-4160-BE95-F40BA1429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098A-B0D4-9802-E2CC-57F2638C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165E-B82E-7DD8-1FC3-D0A3C0180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777FA-4CEF-016C-B12E-057C60BA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0132-A0AB-46EA-B51A-1D365B5C67C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5BB7E-BC85-648C-B0D7-52E68066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E5F9-CA66-9698-A75A-03522039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1F2A-1B1F-4160-BE95-F40BA1429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9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A736-1F5D-B730-202E-B8395F81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A8806-9949-F0CC-315E-65B165828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B1B78-E834-F49D-82D9-B3811DE3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0132-A0AB-46EA-B51A-1D365B5C67C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8DA91-6495-3CC7-2680-A1B010EF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56379-ED57-09C0-D75A-8598BBE8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1F2A-1B1F-4160-BE95-F40BA1429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14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33B2-213F-93C7-D7B9-07B0587A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F6E4-894E-3E87-305F-B909DCFAA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8C86B-ECF0-6BA8-6769-CA3A07CAE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4F578-A00F-C767-60BB-66685A08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0132-A0AB-46EA-B51A-1D365B5C67C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A8E56-9B86-7C29-9AD1-9D5A1069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BDF0C-4B3E-5AEA-CE58-DF18D995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1F2A-1B1F-4160-BE95-F40BA1429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38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63BC-4374-21D7-DBE7-D376108D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7938E-F529-024F-1329-FD66B93C0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359BF-DD99-579F-29C6-1E0FEB6AC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67172-AB81-5C80-35BA-8A2C67481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D3722-08CC-8883-18A5-98B3D86E3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1E4F0-C39B-DF99-3A89-39570463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0132-A0AB-46EA-B51A-1D365B5C67C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24DD1-A6BB-5BF0-C04B-80A1211F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3FD0B-7E19-07CB-C5AB-89CB27F5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1F2A-1B1F-4160-BE95-F40BA1429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9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CD44-7034-C264-4333-FD9AB5FD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743C2-6DB6-8144-92FA-833ACDB5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0132-A0AB-46EA-B51A-1D365B5C67C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A165B-AC04-F2D5-839B-79E07706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3A6AF-4B32-A802-03D4-CF0DAE64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1F2A-1B1F-4160-BE95-F40BA1429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40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4F02A-6320-38F7-05DD-E72958CD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0132-A0AB-46EA-B51A-1D365B5C67C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32374-9649-C141-EEF1-70E37C18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81E8F-7E3C-8AF6-6C30-D98D5DDC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1F2A-1B1F-4160-BE95-F40BA1429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6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823D-1E6B-13CF-E93C-D3023F88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A203-6E66-7CEE-2A1A-F8B563EE9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DB3C1-52B7-751F-992E-5EABC2C21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0C421-B232-59CB-E04F-35D49130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0132-A0AB-46EA-B51A-1D365B5C67C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8B292-AF77-4558-AED7-EE7C4224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1516-84E0-88F4-A6FF-384927A3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1F2A-1B1F-4160-BE95-F40BA1429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3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3D8C-6084-CBCA-78DC-7DB533A4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B05E2-3EFD-AD3B-268B-A6EE1EF80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F42E1-CA75-A969-0D94-55AEC99B8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E7388-D88E-0AC6-654A-62828DB1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0132-A0AB-46EA-B51A-1D365B5C67C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6BAE6-6CA4-C813-C67A-5C9A04CB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76C68-A3DA-E9EE-7092-E03B1727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1F2A-1B1F-4160-BE95-F40BA1429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96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DF8F2-4C0E-B7CD-EFC9-B7ABD567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0AC77-6684-87D3-8394-A82BB7DA1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2BDF7-27CE-6BD9-C519-9395D0A4A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0132-A0AB-46EA-B51A-1D365B5C67CD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87AB-7BF1-8F20-48C8-AC0FAB07F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735D-C823-7AAD-9209-2F55B7144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1F2A-1B1F-4160-BE95-F40BA1429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86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dian_Institute_of_Technology_Kanpu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ea.org/data-and-statistics/data-tools/energy-statistics-data-browser?country=JAPAN&amp;energy=Balances&amp;year=202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a.org/data-and-statistics/data-tools/energy-statistics-data-browser?country=JAPAN&amp;energy=Balances&amp;year=2020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ia.org/uploads/media/Books/2023-Energy-Outlook/14_Ch.8-Japan.pdf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ourworldindata.org/co2-emission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364032122008243?ref=cra_js_challenge&amp;fr=RR-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364032122008243?ref=cra_js_challenge&amp;fr=RR-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pii/S1364032122008243?ref=cra_js_challenge&amp;fr=RR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0B89-7588-4C1A-148F-8F4A79C9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388235"/>
            <a:ext cx="10363200" cy="1909763"/>
          </a:xfrm>
        </p:spPr>
        <p:txBody>
          <a:bodyPr/>
          <a:lstStyle/>
          <a:p>
            <a:r>
              <a:rPr lang="en-IN" dirty="0"/>
              <a:t>Net Zero CO</a:t>
            </a:r>
            <a:r>
              <a:rPr lang="en-IN" baseline="-25000" dirty="0"/>
              <a:t>2 </a:t>
            </a:r>
            <a:r>
              <a:rPr lang="en-IN" dirty="0"/>
              <a:t>Emissions plan</a:t>
            </a:r>
            <a:br>
              <a:rPr lang="en-IN" dirty="0"/>
            </a:br>
            <a:r>
              <a:rPr lang="en-IN" dirty="0"/>
              <a:t>of Japan by 2050 </a:t>
            </a:r>
            <a:r>
              <a:rPr lang="en-IN" baseline="-25000" dirty="0"/>
              <a:t>  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0F33E-87E8-D855-AC32-E6C6B0569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4648518"/>
            <a:ext cx="9144000" cy="1655762"/>
          </a:xfrm>
        </p:spPr>
        <p:txBody>
          <a:bodyPr/>
          <a:lstStyle/>
          <a:p>
            <a:pPr algn="l"/>
            <a:r>
              <a:rPr lang="en-IN" dirty="0"/>
              <a:t>Submitted To:						Presented By:</a:t>
            </a:r>
          </a:p>
          <a:p>
            <a:pPr algn="l"/>
            <a:r>
              <a:rPr lang="en-IN" dirty="0" err="1"/>
              <a:t>Dr.</a:t>
            </a:r>
            <a:r>
              <a:rPr lang="en-IN" dirty="0"/>
              <a:t> Anna Agarwal					Saransh Sharma</a:t>
            </a:r>
          </a:p>
          <a:p>
            <a:pPr algn="l"/>
            <a:r>
              <a:rPr lang="en-IN" dirty="0" err="1"/>
              <a:t>Dr.</a:t>
            </a:r>
            <a:r>
              <a:rPr lang="en-IN" dirty="0"/>
              <a:t> Rajeev Jindal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B4EF4-32BC-1E73-705A-8AC097F63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69694" y="394047"/>
            <a:ext cx="1852612" cy="1818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772DEE-4F42-9646-CEDA-618449FC7AC8}"/>
              </a:ext>
            </a:extLst>
          </p:cNvPr>
          <p:cNvSpPr txBox="1"/>
          <p:nvPr/>
        </p:nvSpPr>
        <p:spPr>
          <a:xfrm>
            <a:off x="11582400" y="1281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7FBFEC-EE8B-40C3-B9F1-9A7924710CED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55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FD780-7141-D025-3E4D-F949E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0"/>
            <a:ext cx="10515600" cy="1306443"/>
          </a:xfrm>
        </p:spPr>
        <p:txBody>
          <a:bodyPr>
            <a:normAutofit/>
          </a:bodyPr>
          <a:lstStyle/>
          <a:p>
            <a:r>
              <a:rPr lang="en-IN" sz="4000" dirty="0"/>
              <a:t>Net Zero Transition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9F6ED352-578E-F69C-DC70-26C2A832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5" y="1306442"/>
            <a:ext cx="4152774" cy="4738757"/>
          </a:xfrm>
        </p:spPr>
        <p:txBody>
          <a:bodyPr>
            <a:noAutofit/>
          </a:bodyPr>
          <a:lstStyle/>
          <a:p>
            <a:r>
              <a:rPr lang="en-IN" sz="2400" dirty="0"/>
              <a:t>58.68 Mt-C of CO2 will be removed by 2050 through DACCS and BECCS processes (Carbon Capture)</a:t>
            </a:r>
          </a:p>
          <a:p>
            <a:r>
              <a:rPr lang="en-IN" sz="2400" dirty="0"/>
              <a:t>178.4 Mt-C of CO2 emissions reduction by reducing share of fossil fuel by 10.47 EJ and using low carbon energy sources (Supply side)</a:t>
            </a:r>
          </a:p>
          <a:p>
            <a:r>
              <a:rPr lang="en-IN" sz="2400" dirty="0"/>
              <a:t>Remaining 35.85 Mt-C reduction will be due to energy efficiency and population decline</a:t>
            </a:r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D958AEF-E026-839E-019F-6614C730AE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" b="-2"/>
          <a:stretch/>
        </p:blipFill>
        <p:spPr bwMode="auto">
          <a:xfrm>
            <a:off x="5183500" y="1306443"/>
            <a:ext cx="6170299" cy="482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F67F98-AA6A-9D6D-D79D-8240128B1264}"/>
              </a:ext>
            </a:extLst>
          </p:cNvPr>
          <p:cNvSpPr txBox="1"/>
          <p:nvPr/>
        </p:nvSpPr>
        <p:spPr>
          <a:xfrm>
            <a:off x="11582400" y="1281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7FBFEC-EE8B-40C3-B9F1-9A7924710CED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60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E85A-3DCE-AA68-E46B-1612F320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18255"/>
            <a:ext cx="10515600" cy="1325563"/>
          </a:xfrm>
        </p:spPr>
        <p:txBody>
          <a:bodyPr/>
          <a:lstStyle/>
          <a:p>
            <a:r>
              <a:rPr lang="en-IN" dirty="0"/>
              <a:t>Additional Policy measure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8D6B0-EACB-68A7-752A-57B887A34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 The 3 E’s principle(environment, energy security, economic efficiency + safety) is the key to Japan policy. More focus on energy security and economic efficiency should be implied.</a:t>
            </a:r>
          </a:p>
          <a:p>
            <a:r>
              <a:rPr lang="en-IN" sz="2400" dirty="0"/>
              <a:t>Policies that promote development of dispatchable capacity and adjust the capability for output fluctuation of renewables.</a:t>
            </a:r>
          </a:p>
          <a:p>
            <a:r>
              <a:rPr lang="en-IN" sz="2400" dirty="0"/>
              <a:t>Policies related to hydrogen imports for stable supply in place of fossils.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BA1CA-1980-337F-7863-170D706D650B}"/>
              </a:ext>
            </a:extLst>
          </p:cNvPr>
          <p:cNvSpPr txBox="1"/>
          <p:nvPr/>
        </p:nvSpPr>
        <p:spPr>
          <a:xfrm>
            <a:off x="11582400" y="1281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7FBFEC-EE8B-40C3-B9F1-9A7924710CED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29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4521-6B6D-471A-28DC-8DCFF014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118"/>
          </a:xfrm>
        </p:spPr>
        <p:txBody>
          <a:bodyPr/>
          <a:lstStyle/>
          <a:p>
            <a:r>
              <a:rPr lang="en-IN" dirty="0"/>
              <a:t>Energy Demand in 2020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F0C0CE-4F82-EFF0-BC1F-933C4D837E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6" t="21839" r="21515" b="21869"/>
          <a:stretch/>
        </p:blipFill>
        <p:spPr bwMode="auto">
          <a:xfrm>
            <a:off x="6615453" y="1167795"/>
            <a:ext cx="5195547" cy="327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104A6-F6A0-0F17-BEE1-69A9C7AA3464}"/>
              </a:ext>
            </a:extLst>
          </p:cNvPr>
          <p:cNvSpPr txBox="1"/>
          <p:nvPr/>
        </p:nvSpPr>
        <p:spPr>
          <a:xfrm>
            <a:off x="7089712" y="5060394"/>
            <a:ext cx="3628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Energy Consumption by each sector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FB5730-015B-E5CF-4401-12BA5464DF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4" b="3854"/>
          <a:stretch/>
        </p:blipFill>
        <p:spPr bwMode="auto">
          <a:xfrm>
            <a:off x="0" y="1167795"/>
            <a:ext cx="6855920" cy="399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6AF9C7-5570-801D-4279-B8BCCE571BF9}"/>
              </a:ext>
            </a:extLst>
          </p:cNvPr>
          <p:cNvSpPr txBox="1"/>
          <p:nvPr/>
        </p:nvSpPr>
        <p:spPr>
          <a:xfrm>
            <a:off x="803625" y="5060394"/>
            <a:ext cx="5643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Energy consumption from different sources by each sector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0172B-1CE3-62B8-E3DE-41B6C1EEADBB}"/>
              </a:ext>
            </a:extLst>
          </p:cNvPr>
          <p:cNvSpPr txBox="1"/>
          <p:nvPr/>
        </p:nvSpPr>
        <p:spPr>
          <a:xfrm>
            <a:off x="838200" y="5463911"/>
            <a:ext cx="1044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Overall oil accounted for 50.4 % of total energy consumption dominating Transport, agriculture and fishing  sector. Electricity accounted for more than half of consumption for Residential, Commercial and public services sector and for 30% overall.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1C626-E1A2-89F2-0F7E-E97E27BFC9CF}"/>
              </a:ext>
            </a:extLst>
          </p:cNvPr>
          <p:cNvSpPr txBox="1"/>
          <p:nvPr/>
        </p:nvSpPr>
        <p:spPr>
          <a:xfrm>
            <a:off x="716280" y="6488668"/>
            <a:ext cx="9921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Source-</a:t>
            </a:r>
            <a:r>
              <a:rPr lang="en-IN" sz="1100" dirty="0">
                <a:hlinkClick r:id="rId4"/>
              </a:rPr>
              <a:t>Energy Statistics Data Browser – Data Tools - IEA</a:t>
            </a:r>
            <a:endParaRPr lang="en-IN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E43628-C2D2-CDFB-A800-1EB050BFEB55}"/>
              </a:ext>
            </a:extLst>
          </p:cNvPr>
          <p:cNvSpPr txBox="1"/>
          <p:nvPr/>
        </p:nvSpPr>
        <p:spPr>
          <a:xfrm>
            <a:off x="11582400" y="1281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7FBFEC-EE8B-40C3-B9F1-9A7924710CED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BC3C-5720-A384-716E-E8FFD5B0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IN" dirty="0"/>
              <a:t>Energy Supply in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FA2E-5860-1B5E-F224-4AFE7FD8C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3886200" cy="4351338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Coal and oil accounts for 6.20 EJ and 4.27 EJ</a:t>
            </a:r>
          </a:p>
          <a:p>
            <a:pPr marL="0" indent="0" algn="just">
              <a:buNone/>
            </a:pPr>
            <a:endParaRPr lang="en-IN" sz="2400" dirty="0"/>
          </a:p>
          <a:p>
            <a:pPr algn="just"/>
            <a:r>
              <a:rPr lang="en-IN" sz="2400" dirty="0"/>
              <a:t>More than 88 % dependency on fossil fuels</a:t>
            </a:r>
          </a:p>
          <a:p>
            <a:pPr marL="0" indent="0" algn="just">
              <a:buNone/>
            </a:pPr>
            <a:endParaRPr lang="en-IN" sz="2400" dirty="0"/>
          </a:p>
          <a:p>
            <a:pPr algn="just"/>
            <a:r>
              <a:rPr lang="en-IN" sz="2400" dirty="0"/>
              <a:t>Less than 9 % from renewable (Hydro, wind and solar, biofuels and waste)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6B8D36-12BB-F3FE-F31D-D452817F90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4" t="20160" r="19901" b="18000"/>
          <a:stretch/>
        </p:blipFill>
        <p:spPr bwMode="auto">
          <a:xfrm>
            <a:off x="6096000" y="1561464"/>
            <a:ext cx="5119394" cy="327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55A433-D3EA-DCB0-ADC2-B1F9E6DCE327}"/>
              </a:ext>
            </a:extLst>
          </p:cNvPr>
          <p:cNvSpPr txBox="1"/>
          <p:nvPr/>
        </p:nvSpPr>
        <p:spPr>
          <a:xfrm>
            <a:off x="6253480" y="4744720"/>
            <a:ext cx="510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Total primary energy supply by different 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94665-72F7-AC4F-8B2D-FAFF25AACD22}"/>
              </a:ext>
            </a:extLst>
          </p:cNvPr>
          <p:cNvSpPr txBox="1"/>
          <p:nvPr/>
        </p:nvSpPr>
        <p:spPr>
          <a:xfrm flipH="1">
            <a:off x="8803640" y="1774726"/>
            <a:ext cx="1127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4.27 EJ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9368B-5005-07AE-DC9B-E18C17E7C680}"/>
              </a:ext>
            </a:extLst>
          </p:cNvPr>
          <p:cNvSpPr txBox="1"/>
          <p:nvPr/>
        </p:nvSpPr>
        <p:spPr>
          <a:xfrm>
            <a:off x="8605520" y="4287520"/>
            <a:ext cx="1127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6.20 EJ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2BCF81-1034-8BFA-CEB7-0A9F0F3336EE}"/>
              </a:ext>
            </a:extLst>
          </p:cNvPr>
          <p:cNvSpPr txBox="1"/>
          <p:nvPr/>
        </p:nvSpPr>
        <p:spPr>
          <a:xfrm>
            <a:off x="5535954" y="2813447"/>
            <a:ext cx="843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6.20 EJ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EDC5B-8691-B34A-66E7-1DCEE4DEF342}"/>
              </a:ext>
            </a:extLst>
          </p:cNvPr>
          <p:cNvSpPr txBox="1"/>
          <p:nvPr/>
        </p:nvSpPr>
        <p:spPr>
          <a:xfrm>
            <a:off x="7559040" y="1222910"/>
            <a:ext cx="863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dirty="0">
                <a:solidFill>
                  <a:prstClr val="black"/>
                </a:solidFill>
                <a:latin typeface="Calibri" panose="020F0502020204030204"/>
              </a:rPr>
              <a:t>0.644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EJ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FCCB8B-98F1-FF58-DE07-F9053CFC4A29}"/>
              </a:ext>
            </a:extLst>
          </p:cNvPr>
          <p:cNvCxnSpPr/>
          <p:nvPr/>
        </p:nvCxnSpPr>
        <p:spPr>
          <a:xfrm flipH="1">
            <a:off x="7640320" y="1515745"/>
            <a:ext cx="121920" cy="16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534F6C-203A-12C5-766A-85C3B44A6DB2}"/>
              </a:ext>
            </a:extLst>
          </p:cNvPr>
          <p:cNvSpPr txBox="1"/>
          <p:nvPr/>
        </p:nvSpPr>
        <p:spPr>
          <a:xfrm>
            <a:off x="2186940" y="6525905"/>
            <a:ext cx="88036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100" dirty="0"/>
              <a:t>Source-</a:t>
            </a:r>
            <a:r>
              <a:rPr lang="en-IN" sz="1100" dirty="0">
                <a:hlinkClick r:id="rId3"/>
              </a:rPr>
              <a:t>Energy Statistics Data Browser – Data Tools - IEA</a:t>
            </a:r>
            <a:endParaRPr lang="en-IN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A9C54-9E08-8FD0-10D9-242C7CE5B132}"/>
              </a:ext>
            </a:extLst>
          </p:cNvPr>
          <p:cNvSpPr txBox="1"/>
          <p:nvPr/>
        </p:nvSpPr>
        <p:spPr>
          <a:xfrm>
            <a:off x="11582400" y="1281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7FBFEC-EE8B-40C3-B9F1-9A7924710CED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80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21A9A-15E3-9FBC-B693-88283692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87721"/>
            <a:ext cx="10515600" cy="1133693"/>
          </a:xfrm>
        </p:spPr>
        <p:txBody>
          <a:bodyPr>
            <a:normAutofit/>
          </a:bodyPr>
          <a:lstStyle/>
          <a:p>
            <a:r>
              <a:rPr lang="en-IN" dirty="0"/>
              <a:t>CO</a:t>
            </a:r>
            <a:r>
              <a:rPr lang="en-IN" baseline="-25000" dirty="0"/>
              <a:t>2 </a:t>
            </a:r>
            <a:r>
              <a:rPr lang="en-IN" dirty="0"/>
              <a:t>Emissions</a:t>
            </a: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7F0D908C-2D2F-6B50-40B5-BC23083C5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871103"/>
              </p:ext>
            </p:extLst>
          </p:nvPr>
        </p:nvGraphicFramePr>
        <p:xfrm>
          <a:off x="5181600" y="4001293"/>
          <a:ext cx="6172200" cy="2389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0820765-174E-66EE-5EFE-B2D816405B46}"/>
              </a:ext>
            </a:extLst>
          </p:cNvPr>
          <p:cNvSpPr txBox="1"/>
          <p:nvPr/>
        </p:nvSpPr>
        <p:spPr>
          <a:xfrm>
            <a:off x="754824" y="1423591"/>
            <a:ext cx="411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The total emission reduction in 2050 in comparison to what current trends leads to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BAU - 57.78 %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APS - 70 %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LCET- 100 %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2020 CO</a:t>
            </a:r>
            <a:r>
              <a:rPr lang="en-IN" sz="2400" baseline="-25000" dirty="0"/>
              <a:t>2  </a:t>
            </a:r>
            <a:r>
              <a:rPr lang="en-IN" sz="2400" dirty="0"/>
              <a:t>emissions – 284 Mt-C</a:t>
            </a:r>
          </a:p>
          <a:p>
            <a:pPr algn="just"/>
            <a:r>
              <a:rPr lang="en-IN" sz="2400" dirty="0"/>
              <a:t>2023 CO</a:t>
            </a:r>
            <a:r>
              <a:rPr lang="en-IN" sz="2400" baseline="-25000" dirty="0"/>
              <a:t>2 </a:t>
            </a:r>
            <a:r>
              <a:rPr lang="en-IN" sz="2400" dirty="0"/>
              <a:t>emissions - 334 Mt-C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Mainly  from  fossil fuel energy supply (16.67 EJ).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CE0038-A241-8D14-01E7-348F5CE1B97A}"/>
              </a:ext>
            </a:extLst>
          </p:cNvPr>
          <p:cNvCxnSpPr/>
          <p:nvPr/>
        </p:nvCxnSpPr>
        <p:spPr>
          <a:xfrm>
            <a:off x="5730240" y="4257040"/>
            <a:ext cx="544068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B557D2-4E39-49C3-30CD-421E7146D60E}"/>
              </a:ext>
            </a:extLst>
          </p:cNvPr>
          <p:cNvCxnSpPr/>
          <p:nvPr/>
        </p:nvCxnSpPr>
        <p:spPr>
          <a:xfrm>
            <a:off x="11170920" y="4257040"/>
            <a:ext cx="0" cy="16357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24B285A-AABC-07A7-9189-EB9DDA2AF1D3}"/>
              </a:ext>
            </a:extLst>
          </p:cNvPr>
          <p:cNvSpPr txBox="1"/>
          <p:nvPr/>
        </p:nvSpPr>
        <p:spPr>
          <a:xfrm>
            <a:off x="876809" y="6493452"/>
            <a:ext cx="10306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Source - </a:t>
            </a:r>
            <a:r>
              <a:rPr lang="en-IN" sz="1100" dirty="0">
                <a:hlinkClick r:id="rId3"/>
              </a:rPr>
              <a:t>Energy Outlook and Energy-Saving Potential in East Asia 2023 (eria.org)</a:t>
            </a:r>
            <a:r>
              <a:rPr lang="en-IN" sz="1100" dirty="0"/>
              <a:t> ; </a:t>
            </a:r>
            <a:r>
              <a:rPr lang="en-IN" sz="1100" dirty="0">
                <a:hlinkClick r:id="rId4"/>
              </a:rPr>
              <a:t>CO2 emissions - Our World in Data</a:t>
            </a:r>
            <a:endParaRPr lang="en-IN" sz="11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6148DF6-62FD-2385-0AED-DF15DEFCE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9512" y="1321415"/>
            <a:ext cx="6172200" cy="257958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9A617FF-91C2-BF29-AD8B-DB397BEF352F}"/>
              </a:ext>
            </a:extLst>
          </p:cNvPr>
          <p:cNvSpPr txBox="1"/>
          <p:nvPr/>
        </p:nvSpPr>
        <p:spPr>
          <a:xfrm>
            <a:off x="11582400" y="1281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7FBFEC-EE8B-40C3-B9F1-9A7924710CED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40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DDC3-3F6E-E898-0A99-F334558D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0"/>
            <a:ext cx="10515600" cy="1325563"/>
          </a:xfrm>
        </p:spPr>
        <p:txBody>
          <a:bodyPr/>
          <a:lstStyle/>
          <a:p>
            <a:r>
              <a:rPr lang="en-IN" dirty="0"/>
              <a:t>Demand side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2A805E-1D75-4240-64E9-FE40BE53AB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80" y="1386200"/>
            <a:ext cx="5988322" cy="378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464CBE-24E7-24BC-4F14-2E28013BD144}"/>
              </a:ext>
            </a:extLst>
          </p:cNvPr>
          <p:cNvSpPr txBox="1"/>
          <p:nvPr/>
        </p:nvSpPr>
        <p:spPr>
          <a:xfrm>
            <a:off x="5516880" y="518092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Transition of Primary energy consumption in </a:t>
            </a: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</a:rPr>
              <a:t>LCET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case scenario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D73074-81D5-6528-67B2-D7D4C1554F0C}"/>
              </a:ext>
            </a:extLst>
          </p:cNvPr>
          <p:cNvSpPr txBox="1"/>
          <p:nvPr/>
        </p:nvSpPr>
        <p:spPr>
          <a:xfrm>
            <a:off x="406400" y="958979"/>
            <a:ext cx="50393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Assumptions-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 cost, insurance, and freight (CIF) prices for crude oil, coal, and liquified natural gas (LNG) will increase from 2010 to 2050 by 67%, 27%, and 34%, respectively.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 CIF prices for hydrogen will be 330 JPY/kg-H2 (3.0 USD/kgH2 in 2050.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 population will decline to 97 million by 2050</a:t>
            </a:r>
          </a:p>
          <a:p>
            <a:pPr algn="just"/>
            <a:r>
              <a:rPr lang="en-IN" sz="2400" dirty="0"/>
              <a:t>The house-hold population will be 47.2 million.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FEE7E-2FA4-005A-2CCF-393F8E24E1FF}"/>
              </a:ext>
            </a:extLst>
          </p:cNvPr>
          <p:cNvSpPr txBox="1"/>
          <p:nvPr/>
        </p:nvSpPr>
        <p:spPr>
          <a:xfrm>
            <a:off x="604520" y="6329680"/>
            <a:ext cx="10900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Source - </a:t>
            </a:r>
            <a:r>
              <a:rPr lang="en-IN" sz="1100" dirty="0">
                <a:hlinkClick r:id="rId3"/>
              </a:rPr>
              <a:t>Japan's pathways to achieve carbon neutrality by 2050 – Scenario analysis using an energy </a:t>
            </a:r>
            <a:r>
              <a:rPr lang="en-IN" sz="1100" dirty="0" err="1">
                <a:hlinkClick r:id="rId3"/>
              </a:rPr>
              <a:t>modeling</a:t>
            </a:r>
            <a:r>
              <a:rPr lang="en-IN" sz="1100" dirty="0">
                <a:hlinkClick r:id="rId3"/>
              </a:rPr>
              <a:t> methodology – ScienceDirect</a:t>
            </a:r>
            <a:endParaRPr lang="en-IN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28DF04-63B5-232E-9261-C83F4B8167E2}"/>
              </a:ext>
            </a:extLst>
          </p:cNvPr>
          <p:cNvSpPr txBox="1"/>
          <p:nvPr/>
        </p:nvSpPr>
        <p:spPr>
          <a:xfrm>
            <a:off x="11582400" y="1281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7FBFEC-EE8B-40C3-B9F1-9A7924710CED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31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2194-BCCA-57CB-1C5D-72D1C366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8255"/>
            <a:ext cx="10515600" cy="1325563"/>
          </a:xfrm>
        </p:spPr>
        <p:txBody>
          <a:bodyPr/>
          <a:lstStyle/>
          <a:p>
            <a:r>
              <a:rPr lang="en-IN" dirty="0"/>
              <a:t>Demand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A7DCC-A9AD-E165-01A3-F6504DF3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1500505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/>
              <a:t>Decarbonisation of electricity which accounted for 3.8 EJ energy consumption in 2050.</a:t>
            </a:r>
          </a:p>
          <a:p>
            <a:r>
              <a:rPr lang="en-IN" sz="2400" dirty="0"/>
              <a:t>Fuel shifting from gasoline to electricity. </a:t>
            </a:r>
          </a:p>
          <a:p>
            <a:r>
              <a:rPr lang="en-IN" sz="2400" dirty="0"/>
              <a:t>The share of electricity and hydrogen increases from 27% (3.8 EJ) in 2010 to 59% (5.7 EJ) in 2050.</a:t>
            </a:r>
          </a:p>
          <a:p>
            <a:r>
              <a:rPr lang="en-IN" sz="2400" dirty="0"/>
              <a:t>Hydrogen will play major role as the country has less CCS facilities and biomass resources availability in dispatchable powerplants (2 EJ in 2050).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9D442-66F5-A4A7-12B7-A4999EDD0FBE}"/>
              </a:ext>
            </a:extLst>
          </p:cNvPr>
          <p:cNvSpPr txBox="1"/>
          <p:nvPr/>
        </p:nvSpPr>
        <p:spPr>
          <a:xfrm>
            <a:off x="11582400" y="1281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7FBFEC-EE8B-40C3-B9F1-9A7924710CED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28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BD50-3FB4-7096-A5C4-B42C630E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dirty="0"/>
              <a:t>Supply side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636A-ACEB-26C6-1510-EF88CB907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3937000" cy="4351338"/>
          </a:xfrm>
        </p:spPr>
        <p:txBody>
          <a:bodyPr>
            <a:normAutofit/>
          </a:bodyPr>
          <a:lstStyle/>
          <a:p>
            <a:r>
              <a:rPr lang="en-IN" sz="2400" dirty="0"/>
              <a:t>Assumptions-</a:t>
            </a:r>
          </a:p>
          <a:p>
            <a:pPr marL="0" indent="0">
              <a:buNone/>
            </a:pPr>
            <a:r>
              <a:rPr lang="en-IN" sz="2400" dirty="0"/>
              <a:t>Maximum Nuclear power generation capacity by 2050 will be 19 GW.</a:t>
            </a:r>
          </a:p>
          <a:p>
            <a:pPr marL="0" indent="0">
              <a:buNone/>
            </a:pPr>
            <a:r>
              <a:rPr lang="en-IN" sz="2400" dirty="0"/>
              <a:t>(generation capacity of 47.5 GW in 2011)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Maximum Renewable power generation capacity of 337.6 GW by 2050.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F4CCBB8-9E22-336E-93C3-DEC889CC1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280" y="1027906"/>
            <a:ext cx="57324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6B8F14-84BD-DA92-56BB-852E537FFE65}"/>
              </a:ext>
            </a:extLst>
          </p:cNvPr>
          <p:cNvSpPr txBox="1"/>
          <p:nvPr/>
        </p:nvSpPr>
        <p:spPr>
          <a:xfrm>
            <a:off x="5691823" y="530039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Transition of Primary energy </a:t>
            </a: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</a:rPr>
              <a:t>supply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</a:rPr>
              <a:t>base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case scenario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E15B4-8855-21EA-7713-75B0313A9B11}"/>
              </a:ext>
            </a:extLst>
          </p:cNvPr>
          <p:cNvSpPr txBox="1"/>
          <p:nvPr/>
        </p:nvSpPr>
        <p:spPr>
          <a:xfrm>
            <a:off x="1044257" y="6460649"/>
            <a:ext cx="103095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100" dirty="0"/>
              <a:t>Source - </a:t>
            </a:r>
            <a:r>
              <a:rPr lang="en-IN" sz="1100" dirty="0">
                <a:hlinkClick r:id="rId3"/>
              </a:rPr>
              <a:t>Japan's pathways to achieve carbon neutrality by 2050 – Scenario analysis using an energy </a:t>
            </a:r>
            <a:r>
              <a:rPr lang="en-IN" sz="1100" dirty="0" err="1">
                <a:hlinkClick r:id="rId3"/>
              </a:rPr>
              <a:t>modeling</a:t>
            </a:r>
            <a:r>
              <a:rPr lang="en-IN" sz="1100" dirty="0">
                <a:hlinkClick r:id="rId3"/>
              </a:rPr>
              <a:t> methodology - ScienceDirect</a:t>
            </a:r>
            <a:endParaRPr lang="en-IN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B190E-73F1-CE59-46AF-27B96ADB8981}"/>
              </a:ext>
            </a:extLst>
          </p:cNvPr>
          <p:cNvSpPr txBox="1"/>
          <p:nvPr/>
        </p:nvSpPr>
        <p:spPr>
          <a:xfrm>
            <a:off x="11582400" y="1281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7FBFEC-EE8B-40C3-B9F1-9A7924710CED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1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4E3B-781A-4B5C-3A19-0AD67919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dirty="0"/>
              <a:t>Supply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320E-61EC-A253-B35F-F19FA24B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Systems comprising low carbon energy sources such nuclear and hydrogen contribute to 3.4 EJ (60%)</a:t>
            </a:r>
          </a:p>
          <a:p>
            <a:r>
              <a:rPr lang="en-IN" sz="2400" dirty="0"/>
              <a:t>650 TWh energy generation from renewables</a:t>
            </a:r>
          </a:p>
          <a:p>
            <a:r>
              <a:rPr lang="en-IN" sz="2400" dirty="0"/>
              <a:t>Solar and wind will become 4.5 and 11.2 times the current capacities.</a:t>
            </a:r>
          </a:p>
          <a:p>
            <a:r>
              <a:rPr lang="en-IN" sz="2400" dirty="0"/>
              <a:t>178.4 Mt-C of CO2 emissions reduction by reducing share of fossil fuel by 10.47 EJ (62%)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6AA58-A13B-988B-4FC8-1DA1910DA33C}"/>
              </a:ext>
            </a:extLst>
          </p:cNvPr>
          <p:cNvSpPr txBox="1"/>
          <p:nvPr/>
        </p:nvSpPr>
        <p:spPr>
          <a:xfrm>
            <a:off x="11582400" y="1281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7FBFEC-EE8B-40C3-B9F1-9A7924710CED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70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63E5-3835-C14B-2405-853D7F2F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75" y="7089"/>
            <a:ext cx="10515600" cy="1325563"/>
          </a:xfrm>
        </p:spPr>
        <p:txBody>
          <a:bodyPr/>
          <a:lstStyle/>
          <a:p>
            <a:r>
              <a:rPr lang="en-IN" dirty="0"/>
              <a:t>Carbon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6BCBC-709B-FA2F-2FB5-AFB806DE1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02" y="1332652"/>
            <a:ext cx="5999481" cy="4351338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Assumptions-</a:t>
            </a:r>
          </a:p>
          <a:p>
            <a:pPr marL="0" indent="0" algn="just">
              <a:buNone/>
            </a:pPr>
            <a:r>
              <a:rPr lang="en-IN" sz="2400" dirty="0"/>
              <a:t>Maximum CO2 storage of 81.88 Mt-C/</a:t>
            </a:r>
            <a:r>
              <a:rPr lang="en-IN" sz="2400" dirty="0" err="1"/>
              <a:t>yr</a:t>
            </a:r>
            <a:endParaRPr lang="en-IN" sz="2400" dirty="0"/>
          </a:p>
          <a:p>
            <a:pPr marL="0" indent="0" algn="just">
              <a:buNone/>
            </a:pPr>
            <a:r>
              <a:rPr lang="en-IN" sz="2400" dirty="0"/>
              <a:t>Direct air capture carbon storage and Bio energy with </a:t>
            </a:r>
            <a:r>
              <a:rPr lang="en-IN" sz="2400" dirty="0" err="1"/>
              <a:t>cabon</a:t>
            </a:r>
            <a:r>
              <a:rPr lang="en-IN" sz="2400" dirty="0"/>
              <a:t> capture and storage available by 2030</a:t>
            </a:r>
          </a:p>
          <a:p>
            <a:pPr marL="0" indent="0" algn="just">
              <a:buNone/>
            </a:pPr>
            <a:r>
              <a:rPr lang="en-IN" sz="2400" dirty="0"/>
              <a:t>Post-combustion CO2 capture technologies using </a:t>
            </a:r>
            <a:r>
              <a:rPr lang="en-IN" sz="2400" dirty="0" err="1"/>
              <a:t>monoethanolamine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1F2C5-F45C-75D2-3492-F3287A42E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883" y="1332652"/>
            <a:ext cx="4580017" cy="2024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3F5B6F-4EA1-B2A7-CBBF-4F4980FE9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883" y="3712780"/>
            <a:ext cx="4587638" cy="16720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B7F36C-DFE2-2EF3-E28D-9634C1FD1E15}"/>
              </a:ext>
            </a:extLst>
          </p:cNvPr>
          <p:cNvSpPr txBox="1"/>
          <p:nvPr/>
        </p:nvSpPr>
        <p:spPr>
          <a:xfrm>
            <a:off x="1318261" y="6476501"/>
            <a:ext cx="987926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Source - </a:t>
            </a:r>
            <a:r>
              <a:rPr lang="en-IN" sz="1100" dirty="0">
                <a:hlinkClick r:id="rId4"/>
              </a:rPr>
              <a:t>Japan's pathways to achieve carbon neutrality by 2050 – Scenario analysis using an energy </a:t>
            </a:r>
            <a:r>
              <a:rPr lang="en-IN" sz="1100" dirty="0" err="1">
                <a:hlinkClick r:id="rId4"/>
              </a:rPr>
              <a:t>modeling</a:t>
            </a:r>
            <a:r>
              <a:rPr lang="en-IN" sz="1100" dirty="0">
                <a:hlinkClick r:id="rId4"/>
              </a:rPr>
              <a:t> methodology - ScienceDirect</a:t>
            </a:r>
            <a:endParaRPr lang="en-IN" sz="1100" dirty="0"/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1C5008-DB1F-FBBF-1094-E2EBF9B3C7C3}"/>
              </a:ext>
            </a:extLst>
          </p:cNvPr>
          <p:cNvSpPr txBox="1"/>
          <p:nvPr/>
        </p:nvSpPr>
        <p:spPr>
          <a:xfrm>
            <a:off x="11582400" y="1281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7FBFEC-EE8B-40C3-B9F1-9A7924710CED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70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733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Net Zero CO2 Emissions plan of Japan by 2050    </vt:lpstr>
      <vt:lpstr>Energy Demand in 2020</vt:lpstr>
      <vt:lpstr>Energy Supply in 2020</vt:lpstr>
      <vt:lpstr>CO2 Emissions</vt:lpstr>
      <vt:lpstr>Demand side</vt:lpstr>
      <vt:lpstr>Demand side</vt:lpstr>
      <vt:lpstr>Supply side </vt:lpstr>
      <vt:lpstr>Supply side</vt:lpstr>
      <vt:lpstr>Carbon Capture</vt:lpstr>
      <vt:lpstr>Net Zero Transition</vt:lpstr>
      <vt:lpstr>Additional Policy measure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Zero CO2 Emissions plan of Japan by 2050    </dc:title>
  <dc:creator>saransh sharma</dc:creator>
  <cp:lastModifiedBy>saransh sharma</cp:lastModifiedBy>
  <cp:revision>2</cp:revision>
  <dcterms:created xsi:type="dcterms:W3CDTF">2023-11-16T11:06:07Z</dcterms:created>
  <dcterms:modified xsi:type="dcterms:W3CDTF">2023-11-16T21:49:30Z</dcterms:modified>
</cp:coreProperties>
</file>