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86" r:id="rId7"/>
    <p:sldId id="289" r:id="rId8"/>
    <p:sldId id="290" r:id="rId9"/>
    <p:sldId id="293" r:id="rId10"/>
    <p:sldId id="294" r:id="rId11"/>
    <p:sldId id="296" r:id="rId12"/>
    <p:sldId id="284" r:id="rId13"/>
    <p:sldId id="297" r:id="rId14"/>
    <p:sldId id="298" r:id="rId15"/>
    <p:sldId id="299" r:id="rId16"/>
    <p:sldId id="30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51" d="100"/>
          <a:sy n="51" d="100"/>
        </p:scale>
        <p:origin x="922" y="2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04652-5F60-9E89-EA57-EFC866E20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3C632-A64A-05B0-664A-0EC06FAF1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3406B-F924-1EA5-B4C3-392516D98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2FAB9-FDA6-E5F9-77F0-C7497D70D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979B2-9EFC-5B7C-319A-38E91FEEE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B973F-5DB8-A378-1E13-26317F82C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939EF-CA0B-2721-7D2C-80F240B57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8FF3B-FDF3-538C-501F-6761BCD82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B171-EE32-6516-065A-EFAD42AC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99F9ED-082C-8670-FDB7-02D9C63B0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18B33-B88A-A8A7-9D37-CC183C3E8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C0D31-8FBD-84D7-BEC1-ACB834C4C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2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4ADE1-27B5-D90E-060E-0FB8DFB8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D73C9-B594-51BC-8BFB-53C639CBA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C3F54-410B-123D-CA67-8AA9220BE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A2F3-E102-87ED-917F-19A1F813C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5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40111-0692-812F-D096-99647F0C1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0A004-C0DE-D77E-61F7-8D1DAA502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31817-8984-5223-088A-821D7D48C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124EA-DD6D-EDAD-986C-C76A3195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4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  <p:sldLayoutId id="2147483723" r:id="rId15"/>
    <p:sldLayoutId id="2147483725" r:id="rId16"/>
    <p:sldLayoutId id="2147483726" r:id="rId17"/>
    <p:sldLayoutId id="2147483727" r:id="rId18"/>
    <p:sldLayoutId id="214748372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1003221"/>
            <a:ext cx="4624442" cy="2533082"/>
          </a:xfrm>
          <a:noFill/>
        </p:spPr>
        <p:txBody>
          <a:bodyPr anchor="ctr">
            <a:noAutofit/>
          </a:bodyPr>
          <a:lstStyle/>
          <a:p>
            <a:r>
              <a:rPr lang="en-US" sz="3600" b="0" i="0" dirty="0">
                <a:effectLst/>
                <a:latin typeface="__fkGroteskNeue_598ab8"/>
              </a:rPr>
              <a:t>Exploring Large Language Models for Feature Selection: A Data-centric Perspective</a:t>
            </a:r>
            <a:endParaRPr lang="en-US" sz="3600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D82B3-D2B1-3229-D469-3EE487A453D6}"/>
              </a:ext>
            </a:extLst>
          </p:cNvPr>
          <p:cNvSpPr txBox="1"/>
          <p:nvPr/>
        </p:nvSpPr>
        <p:spPr>
          <a:xfrm>
            <a:off x="6995817" y="3429000"/>
            <a:ext cx="464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__fkGroteskNeue_598ab8"/>
              </a:rPr>
              <a:t>A Novel Approach to Machine Learning Feature Selection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96D56-11E6-B75F-B666-DDABFD62311B}"/>
              </a:ext>
            </a:extLst>
          </p:cNvPr>
          <p:cNvSpPr txBox="1"/>
          <p:nvPr/>
        </p:nvSpPr>
        <p:spPr>
          <a:xfrm>
            <a:off x="8509518" y="6045837"/>
            <a:ext cx="3993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__fkGroteskNeue_598ab8"/>
              </a:rPr>
              <a:t>Authors: Dawei Li, Zhen Tan, Huan Liu</a:t>
            </a:r>
          </a:p>
          <a:p>
            <a:r>
              <a:rPr lang="en-US" sz="1400" b="0" i="0" dirty="0">
                <a:effectLst/>
                <a:latin typeface="__fkGroteskNeue_598ab8"/>
              </a:rPr>
              <a:t>Affiliation: School of Computing and Augmented Intelligence, Arizona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06AE-7B85-8AE4-FC36-6580FD26D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9ACE-6EA7-8125-E5FA-61315F97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Future Directions</a:t>
            </a:r>
            <a:br>
              <a:rPr lang="en-US" b="0" i="0" dirty="0">
                <a:effectLst/>
                <a:latin typeface="var(--font-fk-grotesk)"/>
              </a:rPr>
            </a:br>
            <a:endParaRPr lang="en-US" b="0" i="0" dirty="0">
              <a:effectLst/>
              <a:latin typeface="var(--font-fk-grotesk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5EE6-9DE4-8B64-B6C7-17947ED8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" y="1711153"/>
            <a:ext cx="7929940" cy="39796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__fkGroteskNeue_598ab8"/>
              </a:rPr>
              <a:t>Research Opportunities: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__fkGroteskNeue_598ab8"/>
              </a:rPr>
              <a:t>Hybrid approaches combining traditional and LLM methods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__fkGroteskNeue_598ab8"/>
              </a:rPr>
              <a:t>Development of specialized foundation models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__fkGroteskNeue_598ab8"/>
              </a:rPr>
              <a:t>Agent-based LLM exploration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__fkGroteskNeue_598ab8"/>
              </a:rPr>
              <a:t>Enhanced privacy preservation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0236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CA5A-A3CB-065C-BC21-367CC1A3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8CD-C642-F24A-A7AB-FA229168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Implementation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2520-8FE2-28D3-31D4-9A360F44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" y="1711153"/>
            <a:ext cx="7929940" cy="39796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__fkGroteskNeue_598ab8"/>
              </a:rPr>
              <a:t>Best Practices:</a:t>
            </a:r>
          </a:p>
          <a:p>
            <a:r>
              <a:rPr lang="en-US" sz="2000" b="0" i="0" dirty="0">
                <a:effectLst/>
                <a:latin typeface="__fkGroteskNeue_598ab8"/>
              </a:rPr>
              <a:t>Use text-based selection for limited data scenarios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Consider RAFS for domain-specific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Combine with traditional methods when possible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Optimize for computational efficiency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000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208186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D489-852B-FFDD-0746-752E42CDB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26-55DD-90B4-72C7-70349B29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87FE-2511-AB16-6F67-9E1CBB42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" y="1711153"/>
            <a:ext cx="7929940" cy="39796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__fkGroteskNeue_598ab8"/>
              </a:rPr>
              <a:t>Domain Applications:</a:t>
            </a:r>
          </a:p>
          <a:p>
            <a:r>
              <a:rPr lang="en-US" sz="2200" b="0" i="0" dirty="0">
                <a:effectLst/>
                <a:latin typeface="__fkGroteskNeue_598ab8"/>
              </a:rPr>
              <a:t>Healthcare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__fkGroteskNeue_598ab8"/>
              </a:rPr>
              <a:t>Financial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__fkGroteskNeue_598ab8"/>
              </a:rPr>
              <a:t>Scientific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__fkGroteskNeue_598ab8"/>
              </a:rPr>
              <a:t>Industrial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__fkGroteskNeue_598ab8"/>
              </a:rPr>
              <a:t>Privacy-sensitive domains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000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11413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13AA2-8D66-C7AA-EB6A-ED2A10E9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DBE3-A4D8-994D-22DC-C1675BDD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9D27-3056-58D2-A67B-3646C06D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" y="1711153"/>
            <a:ext cx="7929940" cy="39796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__fkGroteskNeue_598ab8"/>
              </a:rPr>
              <a:t>Key 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LLMs offer promising feature selection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Text-based methods show superior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Significant potential in privacy-sensitive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Clear scaling benefits with larger models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000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158445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72" y="3631140"/>
            <a:ext cx="5179330" cy="270616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Satvik Atmakuri</a:t>
            </a:r>
          </a:p>
          <a:p>
            <a:r>
              <a:rPr lang="en-US" dirty="0"/>
              <a:t>ID: 018204979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49" y="811764"/>
            <a:ext cx="4944868" cy="861697"/>
          </a:xfrm>
        </p:spPr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549" y="2289281"/>
            <a:ext cx="6027218" cy="41491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Challenge: Feature selection in low-resource settings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Privacy concerns in data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Need for efficient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323E6-CF92-66CE-397E-E1ACD333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67" y="2167983"/>
            <a:ext cx="5311000" cy="26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Two Core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400" y="1556168"/>
            <a:ext cx="5435600" cy="399565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0" i="0" dirty="0">
                <a:effectLst/>
                <a:latin typeface="__fkGroteskNeue_598ab8"/>
              </a:rPr>
              <a:t>Data-Driven Selection</a:t>
            </a: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Requires sample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Statistical inference based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Traditional 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959476" y="3671596"/>
            <a:ext cx="5681661" cy="3995650"/>
          </a:xfrm>
        </p:spPr>
        <p:txBody>
          <a:bodyPr/>
          <a:lstStyle/>
          <a:p>
            <a:r>
              <a:rPr lang="en-US" sz="2400" b="0" i="0" dirty="0">
                <a:effectLst/>
                <a:latin typeface="__fkGroteskNeue_598ab8"/>
              </a:rPr>
              <a:t>Text-Based </a:t>
            </a:r>
            <a:r>
              <a:rPr lang="en-US" sz="2400" b="0" i="0" dirty="0" err="1">
                <a:effectLst/>
                <a:latin typeface="__fkGroteskNeue_598ab8"/>
              </a:rPr>
              <a:t>Selection</a:t>
            </a:r>
            <a:r>
              <a:rPr lang="en-US" sz="2400" dirty="0" err="1"/>
              <a:t>Meaningful</a:t>
            </a:r>
            <a:r>
              <a:rPr lang="en-US" sz="2400" dirty="0"/>
              <a:t> eye contact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Uses LLM's prior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Semantic associations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No sample </a:t>
            </a:r>
            <a:r>
              <a:rPr lang="en-US" b="0" i="0">
                <a:effectLst/>
                <a:latin typeface="__fkGroteskNeue_598ab8"/>
              </a:rPr>
              <a:t>data required</a:t>
            </a:r>
            <a:endParaRPr lang="en-US" b="0" i="0" dirty="0">
              <a:effectLst/>
              <a:latin typeface="__fkGroteskNeue_598ab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1CE25-52A1-DE0B-7475-B9C3D5B0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49" y="508635"/>
            <a:ext cx="3791279" cy="27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Models Evaluated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120512456"/>
              </p:ext>
            </p:extLst>
          </p:nvPr>
        </p:nvGraphicFramePr>
        <p:xfrm>
          <a:off x="550863" y="2096011"/>
          <a:ext cx="4163597" cy="22823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7640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58718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547410"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effectLst/>
                        </a:rPr>
                        <a:t>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4741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GPT-4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~1.7T</a:t>
                      </a:r>
                    </a:p>
                    <a:p>
                      <a:pPr algn="l"/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4741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ChatGPT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~175B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4741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LLaMA-2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7B &amp; 13B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E8D5B1-3B72-D604-F48E-2B553B0D6214}"/>
              </a:ext>
            </a:extLst>
          </p:cNvPr>
          <p:cNvSpPr txBox="1"/>
          <p:nvPr/>
        </p:nvSpPr>
        <p:spPr>
          <a:xfrm>
            <a:off x="438538" y="4882547"/>
            <a:ext cx="418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Implementation </a:t>
            </a:r>
            <a:r>
              <a:rPr lang="en-US" b="0" i="0" dirty="0" err="1">
                <a:effectLst/>
                <a:latin typeface="__fkGroteskNeue_598ab8"/>
              </a:rPr>
              <a:t>Details:API-based</a:t>
            </a:r>
            <a:r>
              <a:rPr lang="en-US" b="0" i="0" dirty="0">
                <a:effectLst/>
                <a:latin typeface="__fkGroteskNeue_598ab8"/>
              </a:rPr>
              <a:t>: GPT-4, ChatGPT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Local inference: LLaMA-2 variants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E9A24-151D-7FA2-B64E-A40B17D6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3" y="2327955"/>
            <a:ext cx="6612694" cy="18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33095"/>
            <a:ext cx="11090274" cy="1332000"/>
          </a:xfrm>
          <a:noFill/>
        </p:spPr>
        <p:txBody>
          <a:bodyPr lIns="0">
            <a:normAutofit/>
          </a:bodyPr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527844"/>
            <a:ext cx="4422354" cy="4734285"/>
          </a:xfrm>
          <a:noFill/>
        </p:spPr>
        <p:txBody>
          <a:bodyPr vert="horz" lIns="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2400" b="0" i="0" dirty="0">
                <a:effectLst/>
                <a:latin typeface="__fkGroteskNeue_598ab8"/>
              </a:rPr>
              <a:t>Primary Results: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 Text-based selection outperforms data-driven approaches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 Stronger correlation with model size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 Better performance in low-resource settings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 More stable across different data availabilities</a:t>
            </a:r>
          </a:p>
          <a:p>
            <a:pPr algn="l"/>
            <a:r>
              <a:rPr lang="en-US" sz="2400" b="0" i="0" dirty="0">
                <a:effectLst/>
                <a:latin typeface="__fkGroteskNeue_598ab8"/>
              </a:rPr>
              <a:t>Performance Metrics:</a:t>
            </a:r>
          </a:p>
          <a:p>
            <a:pPr algn="l"/>
            <a:r>
              <a:rPr lang="en-US" sz="2400" b="0" i="0" dirty="0">
                <a:effectLst/>
                <a:latin typeface="__fkGroteskNeue_598ab8"/>
              </a:rPr>
              <a:t>1. Classification: AUROC scores</a:t>
            </a:r>
          </a:p>
          <a:p>
            <a:pPr algn="l"/>
            <a:r>
              <a:rPr lang="en-US" sz="2400" b="0" i="0" dirty="0">
                <a:effectLst/>
                <a:latin typeface="__fkGroteskNeue_598ab8"/>
              </a:rPr>
              <a:t>2. Regression: Mean Absolute Error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2CCB6-3B2B-62C9-9B69-06574213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13" y="1527844"/>
            <a:ext cx="4880889" cy="2008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105D8-E380-8275-3616-15A011CA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13" y="4040154"/>
            <a:ext cx="4929583" cy="192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2FCA3-B95C-214B-984D-083B3C409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D852-023B-678E-5C23-A0A32E4477C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Case Study - Cancer Survival Prediction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BDE5E217-3103-6451-8610-D765F730812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1197026"/>
              </p:ext>
            </p:extLst>
          </p:nvPr>
        </p:nvGraphicFramePr>
        <p:xfrm>
          <a:off x="550862" y="1833724"/>
          <a:ext cx="11090276" cy="23604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0118"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effectLst/>
                        </a:rPr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effectLst/>
                        </a:rPr>
                        <a:t>Antolini's C↑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effectLst/>
                        </a:rPr>
                        <a:t>IBS↓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effectLst/>
                        </a:rPr>
                        <a:t>D-CAL↓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011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PriorityLasso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0.6306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0.1863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1.8518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011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w/ 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0.6516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0.1833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2.0255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011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w/ RAFS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0.6566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0.1830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1.7666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21603F-0AA1-4BE8-29A3-A43AA7342CB0}"/>
              </a:ext>
            </a:extLst>
          </p:cNvPr>
          <p:cNvSpPr txBox="1"/>
          <p:nvPr/>
        </p:nvSpPr>
        <p:spPr>
          <a:xfrm>
            <a:off x="550862" y="4683968"/>
            <a:ext cx="7819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RAFS </a:t>
            </a:r>
            <a:r>
              <a:rPr lang="en-US" sz="2000" b="0" i="0" dirty="0" err="1">
                <a:effectLst/>
                <a:latin typeface="__fkGroteskNeue_598ab8"/>
              </a:rPr>
              <a:t>Method:Retrieval-Augmented</a:t>
            </a:r>
            <a:r>
              <a:rPr lang="en-US" sz="2000" b="0" i="0" dirty="0">
                <a:effectLst/>
                <a:latin typeface="__fkGroteskNeue_598ab8"/>
              </a:rPr>
              <a:t> Feature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Uses NCBI 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Handles domain-specific feature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5C5D0-C942-F0E4-96D2-AE1DD0BB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BF57-0722-068E-781E-451AE975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33095"/>
            <a:ext cx="11090274" cy="1332000"/>
          </a:xfrm>
          <a:noFill/>
        </p:spPr>
        <p:txBody>
          <a:bodyPr lIns="0">
            <a:normAutofit/>
          </a:bodyPr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Technical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A3FA-965D-5360-2EE7-06C2A8A4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527844"/>
            <a:ext cx="4422354" cy="4734285"/>
          </a:xfrm>
          <a:noFill/>
        </p:spPr>
        <p:txBody>
          <a:bodyPr vert="horz" lIns="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400" b="0" i="0" dirty="0">
                <a:effectLst/>
                <a:latin typeface="__fkGroteskNeue_598ab8"/>
              </a:rPr>
              <a:t>Performance Factors: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__fkGroteskNeue_598ab8"/>
              </a:rPr>
              <a:t>Sequence length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__fkGroteskNeue_598ab8"/>
              </a:rPr>
              <a:t>Model size impact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__fkGroteskNeue_598ab8"/>
              </a:rPr>
              <a:t>Data availability effects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__fkGroteskNeue_598ab8"/>
              </a:rPr>
              <a:t>Processing capabilities</a:t>
            </a:r>
          </a:p>
          <a:p>
            <a:pPr algn="l"/>
            <a:br>
              <a:rPr lang="en-US" sz="2400" b="0" i="0" dirty="0">
                <a:effectLst/>
                <a:latin typeface="__fkGroteskNeue_598ab8"/>
              </a:rPr>
            </a:br>
            <a:r>
              <a:rPr lang="en-US" sz="2400" b="0" i="0" dirty="0">
                <a:effectLst/>
                <a:latin typeface="__fkGroteskNeue_598ab8"/>
              </a:rPr>
              <a:t>Scaling Laws: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__fkGroteskNeue_598ab8"/>
              </a:rPr>
              <a:t>Text-based scaling with model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__fkGroteskNeue_598ab8"/>
              </a:rPr>
              <a:t>Data-driven performance plateau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__fkGroteskNeue_598ab8"/>
              </a:rPr>
              <a:t>Resource requirements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A5C33-719F-1252-3376-E714867A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7" y="1643467"/>
            <a:ext cx="707126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EA1A9-A7ED-989B-B267-46935B3C8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CE91-6EE6-126D-D8EC-33D8A56A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E84A-96AA-4323-E5E9-33013DFB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" y="1711153"/>
            <a:ext cx="7929940" cy="3979625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__fkGroteskNeue_598ab8"/>
              </a:rPr>
              <a:t>Benefits</a:t>
            </a:r>
            <a:r>
              <a:rPr lang="en-US" b="0" i="0" dirty="0">
                <a:effectLst/>
                <a:latin typeface="__fkGroteskNeue_598ab8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Improved efficiency in low-resource settings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Enhanced privacy preservation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Reduced data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Better semantic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Robust performance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3809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02" y="1711153"/>
            <a:ext cx="7929940" cy="39796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__fkGroteskNeue_598ab8"/>
              </a:rPr>
              <a:t>Current Challenges:</a:t>
            </a:r>
          </a:p>
          <a:p>
            <a:r>
              <a:rPr lang="en-US" sz="2000" b="0" i="0" dirty="0">
                <a:effectLst/>
                <a:latin typeface="__fkGroteskNeue_598ab8"/>
              </a:rPr>
              <a:t>Large model size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Computational costs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Potential biases in feature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Implementation complexity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__fkGroteskNeue_598ab8"/>
              </a:rPr>
              <a:t>Sequence length constraints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249</TotalTime>
  <Words>386</Words>
  <Application>Microsoft Office PowerPoint</Application>
  <PresentationFormat>Widescreen</PresentationFormat>
  <Paragraphs>121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__fkGroteskNeue_598ab8</vt:lpstr>
      <vt:lpstr>Arial</vt:lpstr>
      <vt:lpstr>Calibri</vt:lpstr>
      <vt:lpstr>Gill Sans MT</vt:lpstr>
      <vt:lpstr>var(--font-fk-grotesk)</vt:lpstr>
      <vt:lpstr>Walbaum Display</vt:lpstr>
      <vt:lpstr>3DFloatVTI</vt:lpstr>
      <vt:lpstr>Exploring Large Language Models for Feature Selection: A Data-centric Perspective</vt:lpstr>
      <vt:lpstr>Problem Statement</vt:lpstr>
      <vt:lpstr>Two Core Approaches</vt:lpstr>
      <vt:lpstr>Models Evaluated</vt:lpstr>
      <vt:lpstr>Key Findings</vt:lpstr>
      <vt:lpstr>Case Study - Cancer Survival Prediction</vt:lpstr>
      <vt:lpstr>Technical Analysis</vt:lpstr>
      <vt:lpstr>Advantages</vt:lpstr>
      <vt:lpstr>Limitations</vt:lpstr>
      <vt:lpstr>Future Directions </vt:lpstr>
      <vt:lpstr>Implementation Guidelines</vt:lpstr>
      <vt:lpstr>Practical Applications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Satvik Atmakuri</dc:creator>
  <cp:lastModifiedBy>Satvik Atmakuri</cp:lastModifiedBy>
  <cp:revision>2</cp:revision>
  <dcterms:created xsi:type="dcterms:W3CDTF">2024-12-03T20:56:56Z</dcterms:created>
  <dcterms:modified xsi:type="dcterms:W3CDTF">2024-12-04T01:06:35Z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