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7" r:id="rId3"/>
    <p:sldId id="257" r:id="rId4"/>
    <p:sldId id="266" r:id="rId5"/>
    <p:sldId id="258" r:id="rId6"/>
    <p:sldId id="263" r:id="rId7"/>
    <p:sldId id="259" r:id="rId8"/>
    <p:sldId id="260" r:id="rId9"/>
    <p:sldId id="264" r:id="rId10"/>
    <p:sldId id="261" r:id="rId11"/>
    <p:sldId id="262" r:id="rId12"/>
    <p:sldId id="268" r:id="rId13"/>
    <p:sldId id="265"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tvik pandey" initials="sp" lastIdx="1" clrIdx="0">
    <p:extLst>
      <p:ext uri="{19B8F6BF-5375-455C-9EA6-DF929625EA0E}">
        <p15:presenceInfo xmlns:p15="http://schemas.microsoft.com/office/powerpoint/2012/main" userId="093156f2babc4db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7" d="100"/>
          <a:sy n="57" d="100"/>
        </p:scale>
        <p:origin x="82"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62818BB-33E6-434C-9D73-1C55680149EF}" type="datetimeFigureOut">
              <a:rPr lang="en-US" smtClean="0"/>
              <a:t>7/13/2023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E3A1252-B83D-472B-8720-641F9F35E409}" type="slidenum">
              <a:rPr lang="en-US" smtClean="0"/>
              <a:t>‹#›</a:t>
            </a:fld>
            <a:endParaRPr lang="en-US"/>
          </a:p>
        </p:txBody>
      </p:sp>
    </p:spTree>
    <p:extLst>
      <p:ext uri="{BB962C8B-B14F-4D97-AF65-F5344CB8AC3E}">
        <p14:creationId xmlns:p14="http://schemas.microsoft.com/office/powerpoint/2010/main" val="770751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2818BB-33E6-434C-9D73-1C55680149EF}"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A1252-B83D-472B-8720-641F9F35E409}" type="slidenum">
              <a:rPr lang="en-US" smtClean="0"/>
              <a:t>‹#›</a:t>
            </a:fld>
            <a:endParaRPr lang="en-US"/>
          </a:p>
        </p:txBody>
      </p:sp>
    </p:spTree>
    <p:extLst>
      <p:ext uri="{BB962C8B-B14F-4D97-AF65-F5344CB8AC3E}">
        <p14:creationId xmlns:p14="http://schemas.microsoft.com/office/powerpoint/2010/main" val="1941188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2818BB-33E6-434C-9D73-1C55680149EF}"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A1252-B83D-472B-8720-641F9F35E409}" type="slidenum">
              <a:rPr lang="en-US" smtClean="0"/>
              <a:t>‹#›</a:t>
            </a:fld>
            <a:endParaRPr lang="en-US"/>
          </a:p>
        </p:txBody>
      </p:sp>
    </p:spTree>
    <p:extLst>
      <p:ext uri="{BB962C8B-B14F-4D97-AF65-F5344CB8AC3E}">
        <p14:creationId xmlns:p14="http://schemas.microsoft.com/office/powerpoint/2010/main" val="2456213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2818BB-33E6-434C-9D73-1C55680149EF}"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A1252-B83D-472B-8720-641F9F35E409}"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2293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2818BB-33E6-434C-9D73-1C55680149EF}"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A1252-B83D-472B-8720-641F9F35E409}" type="slidenum">
              <a:rPr lang="en-US" smtClean="0"/>
              <a:t>‹#›</a:t>
            </a:fld>
            <a:endParaRPr lang="en-US"/>
          </a:p>
        </p:txBody>
      </p:sp>
    </p:spTree>
    <p:extLst>
      <p:ext uri="{BB962C8B-B14F-4D97-AF65-F5344CB8AC3E}">
        <p14:creationId xmlns:p14="http://schemas.microsoft.com/office/powerpoint/2010/main" val="2749495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2818BB-33E6-434C-9D73-1C55680149EF}" type="datetimeFigureOut">
              <a:rPr lang="en-US" smtClean="0"/>
              <a:t>7/13/2023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3A1252-B83D-472B-8720-641F9F35E409}" type="slidenum">
              <a:rPr lang="en-US" smtClean="0"/>
              <a:t>‹#›</a:t>
            </a:fld>
            <a:endParaRPr lang="en-US"/>
          </a:p>
        </p:txBody>
      </p:sp>
    </p:spTree>
    <p:extLst>
      <p:ext uri="{BB962C8B-B14F-4D97-AF65-F5344CB8AC3E}">
        <p14:creationId xmlns:p14="http://schemas.microsoft.com/office/powerpoint/2010/main" val="3618388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2818BB-33E6-434C-9D73-1C55680149EF}" type="datetimeFigureOut">
              <a:rPr lang="en-US" smtClean="0"/>
              <a:t>7/13/2023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3A1252-B83D-472B-8720-641F9F35E409}" type="slidenum">
              <a:rPr lang="en-US" smtClean="0"/>
              <a:t>‹#›</a:t>
            </a:fld>
            <a:endParaRPr lang="en-US"/>
          </a:p>
        </p:txBody>
      </p:sp>
    </p:spTree>
    <p:extLst>
      <p:ext uri="{BB962C8B-B14F-4D97-AF65-F5344CB8AC3E}">
        <p14:creationId xmlns:p14="http://schemas.microsoft.com/office/powerpoint/2010/main" val="2407716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2818BB-33E6-434C-9D73-1C55680149EF}"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A1252-B83D-472B-8720-641F9F35E409}" type="slidenum">
              <a:rPr lang="en-US" smtClean="0"/>
              <a:t>‹#›</a:t>
            </a:fld>
            <a:endParaRPr lang="en-US"/>
          </a:p>
        </p:txBody>
      </p:sp>
    </p:spTree>
    <p:extLst>
      <p:ext uri="{BB962C8B-B14F-4D97-AF65-F5344CB8AC3E}">
        <p14:creationId xmlns:p14="http://schemas.microsoft.com/office/powerpoint/2010/main" val="17490140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2818BB-33E6-434C-9D73-1C55680149EF}"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A1252-B83D-472B-8720-641F9F35E409}" type="slidenum">
              <a:rPr lang="en-US" smtClean="0"/>
              <a:t>‹#›</a:t>
            </a:fld>
            <a:endParaRPr lang="en-US"/>
          </a:p>
        </p:txBody>
      </p:sp>
    </p:spTree>
    <p:extLst>
      <p:ext uri="{BB962C8B-B14F-4D97-AF65-F5344CB8AC3E}">
        <p14:creationId xmlns:p14="http://schemas.microsoft.com/office/powerpoint/2010/main" val="188870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2818BB-33E6-434C-9D73-1C55680149EF}"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A1252-B83D-472B-8720-641F9F35E409}" type="slidenum">
              <a:rPr lang="en-US" smtClean="0"/>
              <a:t>‹#›</a:t>
            </a:fld>
            <a:endParaRPr lang="en-US"/>
          </a:p>
        </p:txBody>
      </p:sp>
    </p:spTree>
    <p:extLst>
      <p:ext uri="{BB962C8B-B14F-4D97-AF65-F5344CB8AC3E}">
        <p14:creationId xmlns:p14="http://schemas.microsoft.com/office/powerpoint/2010/main" val="118757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2818BB-33E6-434C-9D73-1C55680149EF}"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A1252-B83D-472B-8720-641F9F35E409}" type="slidenum">
              <a:rPr lang="en-US" smtClean="0"/>
              <a:t>‹#›</a:t>
            </a:fld>
            <a:endParaRPr lang="en-US"/>
          </a:p>
        </p:txBody>
      </p:sp>
    </p:spTree>
    <p:extLst>
      <p:ext uri="{BB962C8B-B14F-4D97-AF65-F5344CB8AC3E}">
        <p14:creationId xmlns:p14="http://schemas.microsoft.com/office/powerpoint/2010/main" val="2417603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2818BB-33E6-434C-9D73-1C55680149EF}"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A1252-B83D-472B-8720-641F9F35E409}" type="slidenum">
              <a:rPr lang="en-US" smtClean="0"/>
              <a:t>‹#›</a:t>
            </a:fld>
            <a:endParaRPr lang="en-US"/>
          </a:p>
        </p:txBody>
      </p:sp>
    </p:spTree>
    <p:extLst>
      <p:ext uri="{BB962C8B-B14F-4D97-AF65-F5344CB8AC3E}">
        <p14:creationId xmlns:p14="http://schemas.microsoft.com/office/powerpoint/2010/main" val="1123602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2818BB-33E6-434C-9D73-1C55680149EF}" type="datetimeFigureOut">
              <a:rPr lang="en-US" smtClean="0"/>
              <a:t>7/13/2023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3A1252-B83D-472B-8720-641F9F35E409}" type="slidenum">
              <a:rPr lang="en-US" smtClean="0"/>
              <a:t>‹#›</a:t>
            </a:fld>
            <a:endParaRPr lang="en-US"/>
          </a:p>
        </p:txBody>
      </p:sp>
    </p:spTree>
    <p:extLst>
      <p:ext uri="{BB962C8B-B14F-4D97-AF65-F5344CB8AC3E}">
        <p14:creationId xmlns:p14="http://schemas.microsoft.com/office/powerpoint/2010/main" val="155772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2818BB-33E6-434C-9D73-1C55680149EF}" type="datetimeFigureOut">
              <a:rPr lang="en-US" smtClean="0"/>
              <a:t>7/13/2023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3A1252-B83D-472B-8720-641F9F35E409}" type="slidenum">
              <a:rPr lang="en-US" smtClean="0"/>
              <a:t>‹#›</a:t>
            </a:fld>
            <a:endParaRPr lang="en-US"/>
          </a:p>
        </p:txBody>
      </p:sp>
    </p:spTree>
    <p:extLst>
      <p:ext uri="{BB962C8B-B14F-4D97-AF65-F5344CB8AC3E}">
        <p14:creationId xmlns:p14="http://schemas.microsoft.com/office/powerpoint/2010/main" val="1285113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2818BB-33E6-434C-9D73-1C55680149EF}" type="datetimeFigureOut">
              <a:rPr lang="en-US" smtClean="0"/>
              <a:t>7/13/2023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3A1252-B83D-472B-8720-641F9F35E409}" type="slidenum">
              <a:rPr lang="en-US" smtClean="0"/>
              <a:t>‹#›</a:t>
            </a:fld>
            <a:endParaRPr lang="en-US"/>
          </a:p>
        </p:txBody>
      </p:sp>
    </p:spTree>
    <p:extLst>
      <p:ext uri="{BB962C8B-B14F-4D97-AF65-F5344CB8AC3E}">
        <p14:creationId xmlns:p14="http://schemas.microsoft.com/office/powerpoint/2010/main" val="166436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2818BB-33E6-434C-9D73-1C55680149EF}"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A1252-B83D-472B-8720-641F9F35E409}" type="slidenum">
              <a:rPr lang="en-US" smtClean="0"/>
              <a:t>‹#›</a:t>
            </a:fld>
            <a:endParaRPr lang="en-US"/>
          </a:p>
        </p:txBody>
      </p:sp>
    </p:spTree>
    <p:extLst>
      <p:ext uri="{BB962C8B-B14F-4D97-AF65-F5344CB8AC3E}">
        <p14:creationId xmlns:p14="http://schemas.microsoft.com/office/powerpoint/2010/main" val="4076845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2818BB-33E6-434C-9D73-1C55680149EF}"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A1252-B83D-472B-8720-641F9F35E409}" type="slidenum">
              <a:rPr lang="en-US" smtClean="0"/>
              <a:t>‹#›</a:t>
            </a:fld>
            <a:endParaRPr lang="en-US"/>
          </a:p>
        </p:txBody>
      </p:sp>
    </p:spTree>
    <p:extLst>
      <p:ext uri="{BB962C8B-B14F-4D97-AF65-F5344CB8AC3E}">
        <p14:creationId xmlns:p14="http://schemas.microsoft.com/office/powerpoint/2010/main" val="4287500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2818BB-33E6-434C-9D73-1C55680149EF}" type="datetimeFigureOut">
              <a:rPr lang="en-US" smtClean="0"/>
              <a:t>7/13/2023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E3A1252-B83D-472B-8720-641F9F35E409}" type="slidenum">
              <a:rPr lang="en-US" smtClean="0"/>
              <a:t>‹#›</a:t>
            </a:fld>
            <a:endParaRPr lang="en-US"/>
          </a:p>
        </p:txBody>
      </p:sp>
    </p:spTree>
    <p:extLst>
      <p:ext uri="{BB962C8B-B14F-4D97-AF65-F5344CB8AC3E}">
        <p14:creationId xmlns:p14="http://schemas.microsoft.com/office/powerpoint/2010/main" val="324271264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forage.com/" TargetMode="External"/><Relationship Id="rId1" Type="http://schemas.openxmlformats.org/officeDocument/2006/relationships/slideLayout" Target="../slideLayouts/slideLayout2.xml"/><Relationship Id="rId5" Type="http://schemas.openxmlformats.org/officeDocument/2006/relationships/hyperlink" Target="http://www.jpmorganchaseandco.com/" TargetMode="External"/><Relationship Id="rId4" Type="http://schemas.openxmlformats.org/officeDocument/2006/relationships/hyperlink" Target="http://www.geeksforgeek.com/"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EBBA-C821-8742-8696-512CC158CF85}"/>
              </a:ext>
            </a:extLst>
          </p:cNvPr>
          <p:cNvSpPr>
            <a:spLocks noGrp="1"/>
          </p:cNvSpPr>
          <p:nvPr>
            <p:ph type="ctrTitle"/>
          </p:nvPr>
        </p:nvSpPr>
        <p:spPr>
          <a:xfrm>
            <a:off x="2483393" y="1799740"/>
            <a:ext cx="8791575" cy="2387600"/>
          </a:xfrm>
        </p:spPr>
        <p:txBody>
          <a:bodyPr>
            <a:normAutofit fontScale="90000"/>
          </a:bodyPr>
          <a:lstStyle/>
          <a:p>
            <a:r>
              <a:rPr lang="en-US" dirty="0"/>
              <a:t> JP Morgan Software Engineering Virtual Experience Internship Program Report</a:t>
            </a:r>
          </a:p>
        </p:txBody>
      </p:sp>
      <p:sp>
        <p:nvSpPr>
          <p:cNvPr id="3" name="Subtitle 2">
            <a:extLst>
              <a:ext uri="{FF2B5EF4-FFF2-40B4-BE49-F238E27FC236}">
                <a16:creationId xmlns:a16="http://schemas.microsoft.com/office/drawing/2014/main" id="{02602D96-AD7E-3354-CEAE-67CB1EA1E8F4}"/>
              </a:ext>
            </a:extLst>
          </p:cNvPr>
          <p:cNvSpPr>
            <a:spLocks noGrp="1"/>
          </p:cNvSpPr>
          <p:nvPr>
            <p:ph type="subTitle" idx="1"/>
          </p:nvPr>
        </p:nvSpPr>
        <p:spPr>
          <a:xfrm>
            <a:off x="7618318" y="4725222"/>
            <a:ext cx="4430247" cy="1393189"/>
          </a:xfrm>
        </p:spPr>
        <p:txBody>
          <a:bodyPr>
            <a:normAutofit lnSpcReduction="10000"/>
          </a:bodyPr>
          <a:lstStyle/>
          <a:p>
            <a:r>
              <a:rPr lang="en-US" dirty="0">
                <a:solidFill>
                  <a:schemeClr val="tx1"/>
                </a:solidFill>
              </a:rPr>
              <a:t>Name:-satvik pandey</a:t>
            </a:r>
          </a:p>
          <a:p>
            <a:r>
              <a:rPr lang="en-US" dirty="0">
                <a:solidFill>
                  <a:schemeClr val="tx1"/>
                </a:solidFill>
              </a:rPr>
              <a:t>Roll number:-22becse38</a:t>
            </a:r>
          </a:p>
          <a:p>
            <a:r>
              <a:rPr lang="en-US" dirty="0">
                <a:solidFill>
                  <a:schemeClr val="tx1"/>
                </a:solidFill>
              </a:rPr>
              <a:t>Computer science and engineering</a:t>
            </a:r>
          </a:p>
        </p:txBody>
      </p:sp>
      <p:pic>
        <p:nvPicPr>
          <p:cNvPr id="5" name="Picture 4">
            <a:extLst>
              <a:ext uri="{FF2B5EF4-FFF2-40B4-BE49-F238E27FC236}">
                <a16:creationId xmlns:a16="http://schemas.microsoft.com/office/drawing/2014/main" id="{F71D84EC-83EF-6AFA-E9D9-9FC742243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5751" y="0"/>
            <a:ext cx="4176249" cy="1862356"/>
          </a:xfrm>
          <a:prstGeom prst="rect">
            <a:avLst/>
          </a:prstGeom>
        </p:spPr>
      </p:pic>
      <p:pic>
        <p:nvPicPr>
          <p:cNvPr id="7" name="Picture 6">
            <a:extLst>
              <a:ext uri="{FF2B5EF4-FFF2-40B4-BE49-F238E27FC236}">
                <a16:creationId xmlns:a16="http://schemas.microsoft.com/office/drawing/2014/main" id="{871687A3-FF22-A4C5-32CC-7AAEB6D1E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7893" y="5734545"/>
            <a:ext cx="2994618" cy="767732"/>
          </a:xfrm>
          <a:prstGeom prst="rect">
            <a:avLst/>
          </a:prstGeom>
        </p:spPr>
      </p:pic>
    </p:spTree>
    <p:extLst>
      <p:ext uri="{BB962C8B-B14F-4D97-AF65-F5344CB8AC3E}">
        <p14:creationId xmlns:p14="http://schemas.microsoft.com/office/powerpoint/2010/main" val="1566924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4E12-8368-C141-2AD4-0F655C17DD1B}"/>
              </a:ext>
            </a:extLst>
          </p:cNvPr>
          <p:cNvSpPr>
            <a:spLocks noGrp="1"/>
          </p:cNvSpPr>
          <p:nvPr>
            <p:ph type="title"/>
          </p:nvPr>
        </p:nvSpPr>
        <p:spPr>
          <a:xfrm>
            <a:off x="1170069" y="266700"/>
            <a:ext cx="9905998" cy="1399564"/>
          </a:xfrm>
        </p:spPr>
        <p:txBody>
          <a:bodyPr/>
          <a:lstStyle/>
          <a:p>
            <a:r>
              <a:rPr lang="en-US" dirty="0"/>
              <a:t>                  Learning Outcomes:</a:t>
            </a:r>
          </a:p>
        </p:txBody>
      </p:sp>
      <p:sp>
        <p:nvSpPr>
          <p:cNvPr id="3" name="Text Placeholder 2">
            <a:extLst>
              <a:ext uri="{FF2B5EF4-FFF2-40B4-BE49-F238E27FC236}">
                <a16:creationId xmlns:a16="http://schemas.microsoft.com/office/drawing/2014/main" id="{BA88A642-6479-B2EB-85C0-B280B372ADDB}"/>
              </a:ext>
            </a:extLst>
          </p:cNvPr>
          <p:cNvSpPr>
            <a:spLocks noGrp="1"/>
          </p:cNvSpPr>
          <p:nvPr>
            <p:ph type="body" idx="1"/>
          </p:nvPr>
        </p:nvSpPr>
        <p:spPr>
          <a:xfrm>
            <a:off x="1084491" y="1645292"/>
            <a:ext cx="3196899" cy="685800"/>
          </a:xfrm>
        </p:spPr>
        <p:txBody>
          <a:bodyPr/>
          <a:lstStyle/>
          <a:p>
            <a:r>
              <a:rPr lang="en-US" dirty="0"/>
              <a:t> </a:t>
            </a:r>
            <a:r>
              <a:rPr lang="en-US" dirty="0">
                <a:solidFill>
                  <a:schemeClr val="bg1"/>
                </a:solidFill>
              </a:rPr>
              <a:t>Frameworks:</a:t>
            </a:r>
          </a:p>
        </p:txBody>
      </p:sp>
      <p:sp>
        <p:nvSpPr>
          <p:cNvPr id="4" name="Text Placeholder 3">
            <a:extLst>
              <a:ext uri="{FF2B5EF4-FFF2-40B4-BE49-F238E27FC236}">
                <a16:creationId xmlns:a16="http://schemas.microsoft.com/office/drawing/2014/main" id="{30DCCBDB-FFF5-F593-AFF0-FFFB04568C1C}"/>
              </a:ext>
            </a:extLst>
          </p:cNvPr>
          <p:cNvSpPr>
            <a:spLocks noGrp="1"/>
          </p:cNvSpPr>
          <p:nvPr>
            <p:ph type="body" sz="half" idx="15"/>
          </p:nvPr>
        </p:nvSpPr>
        <p:spPr>
          <a:xfrm>
            <a:off x="1112757" y="2765981"/>
            <a:ext cx="3208735" cy="3368118"/>
          </a:xfrm>
        </p:spPr>
        <p:txBody>
          <a:bodyPr>
            <a:normAutofit/>
          </a:bodyPr>
          <a:lstStyle/>
          <a:p>
            <a:r>
              <a:rPr lang="en-US" sz="1800" dirty="0"/>
              <a:t>Through the internship program, I gained valuable insights into JP Morgan's frameworks, which are widely used in the financial industry. This experience provided me with a foundation for understanding the practical application of frameworks in real-world scenarios.</a:t>
            </a:r>
          </a:p>
        </p:txBody>
      </p:sp>
      <p:sp>
        <p:nvSpPr>
          <p:cNvPr id="5" name="Text Placeholder 4">
            <a:extLst>
              <a:ext uri="{FF2B5EF4-FFF2-40B4-BE49-F238E27FC236}">
                <a16:creationId xmlns:a16="http://schemas.microsoft.com/office/drawing/2014/main" id="{F402721A-AFCC-AD7D-5989-899EE38182F2}"/>
              </a:ext>
            </a:extLst>
          </p:cNvPr>
          <p:cNvSpPr>
            <a:spLocks noGrp="1"/>
          </p:cNvSpPr>
          <p:nvPr>
            <p:ph type="body" sz="quarter" idx="3"/>
          </p:nvPr>
        </p:nvSpPr>
        <p:spPr>
          <a:xfrm>
            <a:off x="4321492" y="1873222"/>
            <a:ext cx="3184385" cy="685800"/>
          </a:xfrm>
        </p:spPr>
        <p:txBody>
          <a:bodyPr/>
          <a:lstStyle/>
          <a:p>
            <a:r>
              <a:rPr lang="en-US" dirty="0"/>
              <a:t> </a:t>
            </a:r>
            <a:r>
              <a:rPr lang="en-US" dirty="0">
                <a:solidFill>
                  <a:schemeClr val="bg1"/>
                </a:solidFill>
              </a:rPr>
              <a:t>Python Programming:</a:t>
            </a:r>
          </a:p>
        </p:txBody>
      </p:sp>
      <p:sp>
        <p:nvSpPr>
          <p:cNvPr id="6" name="Text Placeholder 5">
            <a:extLst>
              <a:ext uri="{FF2B5EF4-FFF2-40B4-BE49-F238E27FC236}">
                <a16:creationId xmlns:a16="http://schemas.microsoft.com/office/drawing/2014/main" id="{6742E6DD-8FD7-3756-0A27-21A37C6FB34B}"/>
              </a:ext>
            </a:extLst>
          </p:cNvPr>
          <p:cNvSpPr>
            <a:spLocks noGrp="1"/>
          </p:cNvSpPr>
          <p:nvPr>
            <p:ph type="body" sz="half" idx="16"/>
          </p:nvPr>
        </p:nvSpPr>
        <p:spPr>
          <a:xfrm>
            <a:off x="4489052" y="2765981"/>
            <a:ext cx="3195830" cy="3368118"/>
          </a:xfrm>
        </p:spPr>
        <p:txBody>
          <a:bodyPr>
            <a:normAutofit/>
          </a:bodyPr>
          <a:lstStyle/>
          <a:p>
            <a:r>
              <a:rPr lang="en-US" sz="1800" dirty="0"/>
              <a:t>The internship program provided exposure to Python programming, which is widely used in data analysis and financial modeling. I gained hands-on experience in utilizing Python for retrieving and manipulating data, further strengthening my programming skills.</a:t>
            </a:r>
          </a:p>
        </p:txBody>
      </p:sp>
      <p:sp>
        <p:nvSpPr>
          <p:cNvPr id="7" name="Text Placeholder 6">
            <a:extLst>
              <a:ext uri="{FF2B5EF4-FFF2-40B4-BE49-F238E27FC236}">
                <a16:creationId xmlns:a16="http://schemas.microsoft.com/office/drawing/2014/main" id="{7D273067-83B5-FD1D-648B-E1D4AFB9738C}"/>
              </a:ext>
            </a:extLst>
          </p:cNvPr>
          <p:cNvSpPr>
            <a:spLocks noGrp="1"/>
          </p:cNvSpPr>
          <p:nvPr>
            <p:ph type="body" sz="quarter" idx="13"/>
          </p:nvPr>
        </p:nvSpPr>
        <p:spPr>
          <a:xfrm>
            <a:off x="7852442" y="1881612"/>
            <a:ext cx="3194968" cy="685800"/>
          </a:xfrm>
        </p:spPr>
        <p:txBody>
          <a:bodyPr/>
          <a:lstStyle/>
          <a:p>
            <a:r>
              <a:rPr lang="en-US" dirty="0">
                <a:solidFill>
                  <a:schemeClr val="bg1"/>
                </a:solidFill>
              </a:rPr>
              <a:t>Display on Web Applications:</a:t>
            </a:r>
          </a:p>
        </p:txBody>
      </p:sp>
      <p:sp>
        <p:nvSpPr>
          <p:cNvPr id="8" name="Text Placeholder 7">
            <a:extLst>
              <a:ext uri="{FF2B5EF4-FFF2-40B4-BE49-F238E27FC236}">
                <a16:creationId xmlns:a16="http://schemas.microsoft.com/office/drawing/2014/main" id="{C51E8831-F806-1FBE-FBE0-EF4EF9039132}"/>
              </a:ext>
            </a:extLst>
          </p:cNvPr>
          <p:cNvSpPr>
            <a:spLocks noGrp="1"/>
          </p:cNvSpPr>
          <p:nvPr>
            <p:ph type="body" sz="half" idx="17"/>
          </p:nvPr>
        </p:nvSpPr>
        <p:spPr>
          <a:xfrm>
            <a:off x="7852442" y="2765981"/>
            <a:ext cx="3194968" cy="3368118"/>
          </a:xfrm>
        </p:spPr>
        <p:txBody>
          <a:bodyPr>
            <a:normAutofit/>
          </a:bodyPr>
          <a:lstStyle/>
          <a:p>
            <a:r>
              <a:rPr lang="en-US" sz="1800" dirty="0"/>
              <a:t> Developing a web application to display data visually enhanced my understanding of web development concepts, including JavaScript, HTML, and data visualization libraries. This experience equipped me with the necessary skills to create user-friendly and interactive interfaces for traders.</a:t>
            </a:r>
          </a:p>
        </p:txBody>
      </p:sp>
    </p:spTree>
    <p:extLst>
      <p:ext uri="{BB962C8B-B14F-4D97-AF65-F5344CB8AC3E}">
        <p14:creationId xmlns:p14="http://schemas.microsoft.com/office/powerpoint/2010/main" val="457483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64D4E-F1DA-42F0-C98D-58ED71BC1D7B}"/>
              </a:ext>
            </a:extLst>
          </p:cNvPr>
          <p:cNvSpPr>
            <a:spLocks noGrp="1"/>
          </p:cNvSpPr>
          <p:nvPr>
            <p:ph type="title"/>
          </p:nvPr>
        </p:nvSpPr>
        <p:spPr>
          <a:xfrm>
            <a:off x="1141456" y="609600"/>
            <a:ext cx="9905955" cy="959141"/>
          </a:xfrm>
        </p:spPr>
        <p:txBody>
          <a:bodyPr/>
          <a:lstStyle/>
          <a:p>
            <a:r>
              <a:rPr lang="en-US" dirty="0"/>
              <a:t>                           CONCLUSION</a:t>
            </a:r>
          </a:p>
        </p:txBody>
      </p:sp>
      <p:sp>
        <p:nvSpPr>
          <p:cNvPr id="3" name="Text Placeholder 2">
            <a:extLst>
              <a:ext uri="{FF2B5EF4-FFF2-40B4-BE49-F238E27FC236}">
                <a16:creationId xmlns:a16="http://schemas.microsoft.com/office/drawing/2014/main" id="{4970771C-1AD9-6B4B-A562-ED0D9B4C831E}"/>
              </a:ext>
            </a:extLst>
          </p:cNvPr>
          <p:cNvSpPr>
            <a:spLocks noGrp="1"/>
          </p:cNvSpPr>
          <p:nvPr>
            <p:ph type="body" sz="half" idx="2"/>
          </p:nvPr>
        </p:nvSpPr>
        <p:spPr>
          <a:xfrm>
            <a:off x="1139914" y="2196517"/>
            <a:ext cx="9904459" cy="3046602"/>
          </a:xfrm>
        </p:spPr>
        <p:txBody>
          <a:bodyPr>
            <a:noAutofit/>
          </a:bodyPr>
          <a:lstStyle/>
          <a:p>
            <a:r>
              <a:rPr lang="en-US" sz="2400" dirty="0"/>
              <a:t>Participating in the JP Morgan Software Engineering Virtual Experience Internship Program was a valuable learning opportunity. The tasks completed during the program, including interfacing with the stock price data feed, using JP Morgan's frameworks and tools, and visually displaying data for traders, allowed me to gain practical experience and enhance my skills in frameworks, data retrieval, web development, and programming. This internship program has undoubtedly prepared me for future roles in software engineering within the financial industry, and I am grateful for the knowledge and skills acquired during this experience.</a:t>
            </a:r>
          </a:p>
        </p:txBody>
      </p:sp>
    </p:spTree>
    <p:extLst>
      <p:ext uri="{BB962C8B-B14F-4D97-AF65-F5344CB8AC3E}">
        <p14:creationId xmlns:p14="http://schemas.microsoft.com/office/powerpoint/2010/main" val="402232476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C6FA-A7AB-7542-E295-B4A30384C1A0}"/>
              </a:ext>
            </a:extLst>
          </p:cNvPr>
          <p:cNvSpPr>
            <a:spLocks noGrp="1"/>
          </p:cNvSpPr>
          <p:nvPr>
            <p:ph type="title"/>
          </p:nvPr>
        </p:nvSpPr>
        <p:spPr>
          <a:xfrm>
            <a:off x="1141413" y="161318"/>
            <a:ext cx="9905998" cy="712741"/>
          </a:xfrm>
        </p:spPr>
        <p:txBody>
          <a:bodyPr>
            <a:normAutofit fontScale="90000"/>
          </a:bodyPr>
          <a:lstStyle/>
          <a:p>
            <a:r>
              <a:rPr lang="en-US" sz="5400" dirty="0"/>
              <a:t>                   Reference</a:t>
            </a:r>
          </a:p>
        </p:txBody>
      </p:sp>
      <p:sp>
        <p:nvSpPr>
          <p:cNvPr id="3" name="Content Placeholder 2">
            <a:extLst>
              <a:ext uri="{FF2B5EF4-FFF2-40B4-BE49-F238E27FC236}">
                <a16:creationId xmlns:a16="http://schemas.microsoft.com/office/drawing/2014/main" id="{A503A429-D9AE-E45E-BD2B-C8DE6C1CDA36}"/>
              </a:ext>
            </a:extLst>
          </p:cNvPr>
          <p:cNvSpPr>
            <a:spLocks noGrp="1"/>
          </p:cNvSpPr>
          <p:nvPr>
            <p:ph idx="1"/>
          </p:nvPr>
        </p:nvSpPr>
        <p:spPr>
          <a:xfrm>
            <a:off x="1141412" y="1129553"/>
            <a:ext cx="9905999" cy="4661648"/>
          </a:xfrm>
        </p:spPr>
        <p:txBody>
          <a:bodyPr>
            <a:noAutofit/>
          </a:bodyPr>
          <a:lstStyle/>
          <a:p>
            <a:pPr marL="0" indent="0">
              <a:buNone/>
            </a:pPr>
            <a:r>
              <a:rPr lang="en-US" sz="3600" dirty="0">
                <a:hlinkClick r:id="rId2"/>
              </a:rPr>
              <a:t>Here are some reference listed below from where I get brief description about several technique:</a:t>
            </a:r>
          </a:p>
          <a:p>
            <a:r>
              <a:rPr lang="en-US" sz="3600" dirty="0">
                <a:hlinkClick r:id="rId2"/>
              </a:rPr>
              <a:t>www.forage.com</a:t>
            </a:r>
            <a:endParaRPr lang="en-US" sz="3600" dirty="0"/>
          </a:p>
          <a:p>
            <a:r>
              <a:rPr lang="en-US" sz="3600" dirty="0">
                <a:hlinkClick r:id="rId3"/>
              </a:rPr>
              <a:t>www.google.com</a:t>
            </a:r>
            <a:endParaRPr lang="en-US" sz="3600" dirty="0"/>
          </a:p>
          <a:p>
            <a:r>
              <a:rPr lang="en-US" sz="3600" dirty="0">
                <a:hlinkClick r:id="rId4"/>
              </a:rPr>
              <a:t>www.geeksforgeek.com</a:t>
            </a:r>
            <a:endParaRPr lang="en-US" sz="3600" dirty="0"/>
          </a:p>
          <a:p>
            <a:r>
              <a:rPr lang="en-US" sz="3600" dirty="0">
                <a:hlinkClick r:id="rId5"/>
              </a:rPr>
              <a:t>www.jpmorganchaseandco.com</a:t>
            </a:r>
            <a:endParaRPr lang="en-US" sz="3600" dirty="0"/>
          </a:p>
          <a:p>
            <a:endParaRPr lang="en-US" sz="3600" dirty="0"/>
          </a:p>
          <a:p>
            <a:endParaRPr lang="en-US" sz="3600" dirty="0"/>
          </a:p>
        </p:txBody>
      </p:sp>
    </p:spTree>
    <p:extLst>
      <p:ext uri="{BB962C8B-B14F-4D97-AF65-F5344CB8AC3E}">
        <p14:creationId xmlns:p14="http://schemas.microsoft.com/office/powerpoint/2010/main" val="3845359400"/>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03B3F-3367-B62C-7828-66128291D60C}"/>
              </a:ext>
            </a:extLst>
          </p:cNvPr>
          <p:cNvSpPr>
            <a:spLocks noGrp="1"/>
          </p:cNvSpPr>
          <p:nvPr>
            <p:ph type="title"/>
          </p:nvPr>
        </p:nvSpPr>
        <p:spPr>
          <a:xfrm>
            <a:off x="1141413" y="148735"/>
            <a:ext cx="9905998" cy="1478570"/>
          </a:xfrm>
        </p:spPr>
        <p:txBody>
          <a:bodyPr/>
          <a:lstStyle/>
          <a:p>
            <a:r>
              <a:rPr lang="en-US" dirty="0"/>
              <a:t>                 Completion certificate</a:t>
            </a:r>
          </a:p>
        </p:txBody>
      </p:sp>
      <p:pic>
        <p:nvPicPr>
          <p:cNvPr id="5" name="Content Placeholder 4">
            <a:extLst>
              <a:ext uri="{FF2B5EF4-FFF2-40B4-BE49-F238E27FC236}">
                <a16:creationId xmlns:a16="http://schemas.microsoft.com/office/drawing/2014/main" id="{F8071452-28ED-4EA9-6778-119797ACAB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1788093"/>
            <a:ext cx="9905998" cy="4369426"/>
          </a:xfrm>
        </p:spPr>
      </p:pic>
    </p:spTree>
    <p:extLst>
      <p:ext uri="{BB962C8B-B14F-4D97-AF65-F5344CB8AC3E}">
        <p14:creationId xmlns:p14="http://schemas.microsoft.com/office/powerpoint/2010/main" val="401647367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61A2-7962-D080-1962-58F351765629}"/>
              </a:ext>
            </a:extLst>
          </p:cNvPr>
          <p:cNvSpPr>
            <a:spLocks noGrp="1"/>
          </p:cNvSpPr>
          <p:nvPr>
            <p:ph type="title"/>
          </p:nvPr>
        </p:nvSpPr>
        <p:spPr>
          <a:xfrm>
            <a:off x="1143001" y="2124588"/>
            <a:ext cx="9905998" cy="1478570"/>
          </a:xfrm>
        </p:spPr>
        <p:txBody>
          <a:bodyPr>
            <a:normAutofit/>
          </a:bodyPr>
          <a:lstStyle/>
          <a:p>
            <a:r>
              <a:rPr lang="en-US" sz="9600" dirty="0"/>
              <a:t>     Thank you</a:t>
            </a:r>
          </a:p>
        </p:txBody>
      </p:sp>
    </p:spTree>
    <p:extLst>
      <p:ext uri="{BB962C8B-B14F-4D97-AF65-F5344CB8AC3E}">
        <p14:creationId xmlns:p14="http://schemas.microsoft.com/office/powerpoint/2010/main" val="2996394685"/>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DFBAC-4B80-CDE3-1330-DFDFDA5EADA8}"/>
              </a:ext>
            </a:extLst>
          </p:cNvPr>
          <p:cNvSpPr>
            <a:spLocks noGrp="1"/>
          </p:cNvSpPr>
          <p:nvPr>
            <p:ph type="title"/>
          </p:nvPr>
        </p:nvSpPr>
        <p:spPr>
          <a:xfrm>
            <a:off x="1141412" y="138905"/>
            <a:ext cx="9905998" cy="927894"/>
          </a:xfrm>
        </p:spPr>
        <p:txBody>
          <a:bodyPr>
            <a:normAutofit/>
          </a:bodyPr>
          <a:lstStyle/>
          <a:p>
            <a:r>
              <a:rPr lang="en-US" sz="5400" dirty="0"/>
              <a:t>                Motivation</a:t>
            </a:r>
          </a:p>
        </p:txBody>
      </p:sp>
      <p:sp>
        <p:nvSpPr>
          <p:cNvPr id="3" name="Content Placeholder 2">
            <a:extLst>
              <a:ext uri="{FF2B5EF4-FFF2-40B4-BE49-F238E27FC236}">
                <a16:creationId xmlns:a16="http://schemas.microsoft.com/office/drawing/2014/main" id="{7F98678C-3714-F305-C428-3FA5154FBF7C}"/>
              </a:ext>
            </a:extLst>
          </p:cNvPr>
          <p:cNvSpPr>
            <a:spLocks noGrp="1"/>
          </p:cNvSpPr>
          <p:nvPr>
            <p:ph idx="1"/>
          </p:nvPr>
        </p:nvSpPr>
        <p:spPr>
          <a:xfrm>
            <a:off x="1141412" y="1183341"/>
            <a:ext cx="10342376" cy="5378824"/>
          </a:xfrm>
        </p:spPr>
        <p:txBody>
          <a:bodyPr>
            <a:normAutofit fontScale="92500"/>
          </a:bodyPr>
          <a:lstStyle/>
          <a:p>
            <a:pPr marL="0" indent="0">
              <a:buNone/>
            </a:pPr>
            <a:r>
              <a:rPr lang="en-US" dirty="0"/>
              <a:t>Participating in the JP Morgan Software Engineering Virtual Experience Internship Program was driven by my strong motivation to gain practical experience in the field of software engineering, particularly within the financial industry. The program offered a unique opportunity to work with a renowned institution like JP Morgan, known for its innovation and technological advancements in the finance sector.</a:t>
            </a:r>
          </a:p>
          <a:p>
            <a:pPr marL="0" indent="0">
              <a:buNone/>
            </a:pPr>
            <a:r>
              <a:rPr lang="en-US" dirty="0"/>
              <a:t>There were several key motivations that fueled my desire to be a part of this program:</a:t>
            </a:r>
          </a:p>
          <a:p>
            <a:r>
              <a:rPr lang="en-US" b="0" i="0" dirty="0">
                <a:solidFill>
                  <a:schemeClr val="bg1"/>
                </a:solidFill>
                <a:effectLst/>
                <a:highlight>
                  <a:srgbClr val="00FFFF"/>
                </a:highlight>
                <a:latin typeface="Söhne"/>
              </a:rPr>
              <a:t>Industry Exposure</a:t>
            </a:r>
          </a:p>
          <a:p>
            <a:r>
              <a:rPr lang="en-US" dirty="0">
                <a:solidFill>
                  <a:schemeClr val="bg1"/>
                </a:solidFill>
                <a:highlight>
                  <a:srgbClr val="00FFFF"/>
                </a:highlight>
                <a:latin typeface="Söhne"/>
              </a:rPr>
              <a:t>Skill development</a:t>
            </a:r>
          </a:p>
          <a:p>
            <a:r>
              <a:rPr lang="en-US" dirty="0">
                <a:solidFill>
                  <a:schemeClr val="bg1"/>
                </a:solidFill>
                <a:highlight>
                  <a:srgbClr val="00FFFF"/>
                </a:highlight>
                <a:latin typeface="Söhne"/>
              </a:rPr>
              <a:t>Networking opportunity</a:t>
            </a:r>
          </a:p>
          <a:p>
            <a:r>
              <a:rPr lang="en-US" dirty="0">
                <a:solidFill>
                  <a:schemeClr val="bg1"/>
                </a:solidFill>
                <a:highlight>
                  <a:srgbClr val="00FFFF"/>
                </a:highlight>
                <a:latin typeface="Söhne"/>
              </a:rPr>
              <a:t>Impressive reputation</a:t>
            </a:r>
          </a:p>
          <a:p>
            <a:r>
              <a:rPr lang="en-US" dirty="0">
                <a:solidFill>
                  <a:schemeClr val="bg1"/>
                </a:solidFill>
                <a:highlight>
                  <a:srgbClr val="00FFFF"/>
                </a:highlight>
                <a:latin typeface="Söhne"/>
              </a:rPr>
              <a:t>Personal growth</a:t>
            </a:r>
            <a:endParaRPr lang="en-US" dirty="0">
              <a:solidFill>
                <a:schemeClr val="bg1"/>
              </a:solidFill>
              <a:highlight>
                <a:srgbClr val="00FFFF"/>
              </a:highlight>
            </a:endParaRPr>
          </a:p>
        </p:txBody>
      </p:sp>
    </p:spTree>
    <p:extLst>
      <p:ext uri="{BB962C8B-B14F-4D97-AF65-F5344CB8AC3E}">
        <p14:creationId xmlns:p14="http://schemas.microsoft.com/office/powerpoint/2010/main" val="6601517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5ABDD-4DE3-8D9E-D657-8012760A0872}"/>
              </a:ext>
            </a:extLst>
          </p:cNvPr>
          <p:cNvSpPr>
            <a:spLocks noGrp="1"/>
          </p:cNvSpPr>
          <p:nvPr>
            <p:ph type="title"/>
          </p:nvPr>
        </p:nvSpPr>
        <p:spPr>
          <a:xfrm>
            <a:off x="1384184" y="213921"/>
            <a:ext cx="4018326" cy="875250"/>
          </a:xfrm>
        </p:spPr>
        <p:txBody>
          <a:bodyPr>
            <a:noAutofit/>
          </a:bodyPr>
          <a:lstStyle/>
          <a:p>
            <a:r>
              <a:rPr lang="en-US" sz="4400" b="1" dirty="0"/>
              <a:t>Introduction</a:t>
            </a:r>
          </a:p>
        </p:txBody>
      </p:sp>
      <p:sp>
        <p:nvSpPr>
          <p:cNvPr id="4" name="Text Placeholder 3">
            <a:extLst>
              <a:ext uri="{FF2B5EF4-FFF2-40B4-BE49-F238E27FC236}">
                <a16:creationId xmlns:a16="http://schemas.microsoft.com/office/drawing/2014/main" id="{B31BEBBA-37DA-983B-9522-99ADD2D51F88}"/>
              </a:ext>
            </a:extLst>
          </p:cNvPr>
          <p:cNvSpPr>
            <a:spLocks noGrp="1"/>
          </p:cNvSpPr>
          <p:nvPr>
            <p:ph type="body" sz="half" idx="2"/>
          </p:nvPr>
        </p:nvSpPr>
        <p:spPr>
          <a:xfrm>
            <a:off x="1424677" y="1208015"/>
            <a:ext cx="3937340" cy="3307962"/>
          </a:xfrm>
        </p:spPr>
        <p:txBody>
          <a:bodyPr>
            <a:noAutofit/>
          </a:bodyPr>
          <a:lstStyle/>
          <a:p>
            <a:r>
              <a:rPr lang="en-US" sz="2000" dirty="0"/>
              <a:t>This report provides an overview of my experience participating in the JP Morgan Software Engineering Virtual Experience Internship Program. Throughout the program, I completed three tasks that involved interfacing with the stock price data feed, utilizing JP Morgan's frameworks and tools, and visually displaying data for traders. This report will outline the tasks performed, the skills and knowledge gained, and the overall learning outcomes.</a:t>
            </a:r>
          </a:p>
        </p:txBody>
      </p:sp>
      <p:pic>
        <p:nvPicPr>
          <p:cNvPr id="7" name="Content Placeholder 6">
            <a:extLst>
              <a:ext uri="{FF2B5EF4-FFF2-40B4-BE49-F238E27FC236}">
                <a16:creationId xmlns:a16="http://schemas.microsoft.com/office/drawing/2014/main" id="{69222033-17B0-B628-B4C9-83A5553DB2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4137" y="609601"/>
            <a:ext cx="5869390" cy="5422179"/>
          </a:xfrm>
        </p:spPr>
      </p:pic>
    </p:spTree>
    <p:extLst>
      <p:ext uri="{BB962C8B-B14F-4D97-AF65-F5344CB8AC3E}">
        <p14:creationId xmlns:p14="http://schemas.microsoft.com/office/powerpoint/2010/main" val="1313561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9845-0239-98C0-5241-4C5A99829C00}"/>
              </a:ext>
            </a:extLst>
          </p:cNvPr>
          <p:cNvSpPr>
            <a:spLocks noGrp="1"/>
          </p:cNvSpPr>
          <p:nvPr>
            <p:ph type="title"/>
          </p:nvPr>
        </p:nvSpPr>
        <p:spPr>
          <a:xfrm>
            <a:off x="1141413" y="177647"/>
            <a:ext cx="9905998" cy="921809"/>
          </a:xfrm>
        </p:spPr>
        <p:txBody>
          <a:bodyPr>
            <a:normAutofit/>
          </a:bodyPr>
          <a:lstStyle/>
          <a:p>
            <a:r>
              <a:rPr lang="en-US" sz="4400" b="1" dirty="0"/>
              <a:t>                     Objective</a:t>
            </a:r>
          </a:p>
        </p:txBody>
      </p:sp>
      <p:sp>
        <p:nvSpPr>
          <p:cNvPr id="3" name="Content Placeholder 2">
            <a:extLst>
              <a:ext uri="{FF2B5EF4-FFF2-40B4-BE49-F238E27FC236}">
                <a16:creationId xmlns:a16="http://schemas.microsoft.com/office/drawing/2014/main" id="{5139A540-CA71-7257-C79A-B1E76FC55AFF}"/>
              </a:ext>
            </a:extLst>
          </p:cNvPr>
          <p:cNvSpPr>
            <a:spLocks noGrp="1"/>
          </p:cNvSpPr>
          <p:nvPr>
            <p:ph idx="1"/>
          </p:nvPr>
        </p:nvSpPr>
        <p:spPr>
          <a:xfrm>
            <a:off x="1141413" y="1400401"/>
            <a:ext cx="9905999" cy="3541714"/>
          </a:xfrm>
        </p:spPr>
        <p:txBody>
          <a:bodyPr>
            <a:noAutofit/>
          </a:bodyPr>
          <a:lstStyle/>
          <a:p>
            <a:pPr marL="0" indent="0">
              <a:buNone/>
            </a:pPr>
            <a:r>
              <a:rPr lang="en-US" sz="2600" dirty="0"/>
              <a:t>Three are three objective or task in this internship program:</a:t>
            </a:r>
          </a:p>
          <a:p>
            <a:pPr>
              <a:buFont typeface="Wingdings" panose="05000000000000000000" pitchFamily="2" charset="2"/>
              <a:buChar char="ü"/>
            </a:pPr>
            <a:r>
              <a:rPr lang="en-US" sz="2600" dirty="0"/>
              <a:t>Task </a:t>
            </a:r>
            <a:r>
              <a:rPr lang="en-US" sz="2600"/>
              <a:t>1: I </a:t>
            </a:r>
            <a:r>
              <a:rPr lang="en-US" sz="2600" dirty="0"/>
              <a:t>want to process the data feed of stock A and stock B’s price to enable us to </a:t>
            </a:r>
            <a:r>
              <a:rPr lang="en-US" sz="2600" dirty="0" err="1"/>
              <a:t>analyse</a:t>
            </a:r>
            <a:r>
              <a:rPr lang="en-US" sz="2600" dirty="0"/>
              <a:t> when trading for the stock should occur.</a:t>
            </a:r>
          </a:p>
          <a:p>
            <a:pPr>
              <a:buFont typeface="Wingdings" panose="05000000000000000000" pitchFamily="2" charset="2"/>
              <a:buChar char="ü"/>
            </a:pPr>
            <a:r>
              <a:rPr lang="en-US" sz="2600" dirty="0"/>
              <a:t>Task 2:The objective of this task will be  to fix the client-side web application so that it displays a graph that automatically updates as it gets data from the server application. </a:t>
            </a:r>
          </a:p>
          <a:p>
            <a:pPr>
              <a:buFont typeface="Wingdings" panose="05000000000000000000" pitchFamily="2" charset="2"/>
              <a:buChar char="ü"/>
            </a:pPr>
            <a:r>
              <a:rPr lang="en-US" sz="2600" dirty="0"/>
              <a:t>Task 3:You will use perspective to generate a live graph that displays the data feed in a clear and visually appealing way for traders to monitor.</a:t>
            </a:r>
          </a:p>
        </p:txBody>
      </p:sp>
    </p:spTree>
    <p:extLst>
      <p:ext uri="{BB962C8B-B14F-4D97-AF65-F5344CB8AC3E}">
        <p14:creationId xmlns:p14="http://schemas.microsoft.com/office/powerpoint/2010/main" val="3419357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CA5D-2D28-016E-A8AC-60A1F46D6526}"/>
              </a:ext>
            </a:extLst>
          </p:cNvPr>
          <p:cNvSpPr>
            <a:spLocks noGrp="1"/>
          </p:cNvSpPr>
          <p:nvPr>
            <p:ph type="title"/>
          </p:nvPr>
        </p:nvSpPr>
        <p:spPr>
          <a:xfrm>
            <a:off x="1146704" y="0"/>
            <a:ext cx="3856037" cy="1639884"/>
          </a:xfrm>
        </p:spPr>
        <p:txBody>
          <a:bodyPr/>
          <a:lstStyle/>
          <a:p>
            <a:r>
              <a:rPr lang="en-US" dirty="0"/>
              <a:t>Task 1: Interface with the Stock Price Data Feed</a:t>
            </a:r>
          </a:p>
        </p:txBody>
      </p:sp>
      <p:pic>
        <p:nvPicPr>
          <p:cNvPr id="6" name="Content Placeholder 5">
            <a:extLst>
              <a:ext uri="{FF2B5EF4-FFF2-40B4-BE49-F238E27FC236}">
                <a16:creationId xmlns:a16="http://schemas.microsoft.com/office/drawing/2014/main" id="{A4C74B77-80F7-B8E1-6776-C7E35CE0F8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6157" y="1191986"/>
            <a:ext cx="6172200" cy="4229100"/>
          </a:xfrm>
        </p:spPr>
      </p:pic>
      <p:sp>
        <p:nvSpPr>
          <p:cNvPr id="4" name="Text Placeholder 3">
            <a:extLst>
              <a:ext uri="{FF2B5EF4-FFF2-40B4-BE49-F238E27FC236}">
                <a16:creationId xmlns:a16="http://schemas.microsoft.com/office/drawing/2014/main" id="{3BBF14A4-AF98-657C-438E-6C2AE61E9D15}"/>
              </a:ext>
            </a:extLst>
          </p:cNvPr>
          <p:cNvSpPr>
            <a:spLocks noGrp="1"/>
          </p:cNvSpPr>
          <p:nvPr>
            <p:ph type="body" sz="half" idx="2"/>
          </p:nvPr>
        </p:nvSpPr>
        <p:spPr>
          <a:xfrm>
            <a:off x="1146704" y="1785425"/>
            <a:ext cx="3856037" cy="3541714"/>
          </a:xfrm>
        </p:spPr>
        <p:txBody>
          <a:bodyPr>
            <a:noAutofit/>
          </a:bodyPr>
          <a:lstStyle/>
          <a:p>
            <a:r>
              <a:rPr lang="en-US" dirty="0"/>
              <a:t>The first task of the internship program involved interfacing with the stock price data feed. This task aimed to simulate real-world scenarios where software engineers need to access and manipulate financial data for analysis and decision-making. Using Python programming language, I developed a script to retrieve stock price data from the data feed provided by JP Morgan. This involved understanding and implementing data retrieval techniques such as RESTful APIs, JSON parsing, and data manipulation. By completing this task, I gained practical experience in working with real-time financial data and learned how to effectively retrieve and process it for further analysis.</a:t>
            </a:r>
          </a:p>
        </p:txBody>
      </p:sp>
    </p:spTree>
    <p:extLst>
      <p:ext uri="{BB962C8B-B14F-4D97-AF65-F5344CB8AC3E}">
        <p14:creationId xmlns:p14="http://schemas.microsoft.com/office/powerpoint/2010/main" val="4227040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E05A-2D1B-1E53-91A5-8AE7A37460A0}"/>
              </a:ext>
            </a:extLst>
          </p:cNvPr>
          <p:cNvSpPr>
            <a:spLocks noGrp="1"/>
          </p:cNvSpPr>
          <p:nvPr>
            <p:ph type="title"/>
          </p:nvPr>
        </p:nvSpPr>
        <p:spPr>
          <a:xfrm>
            <a:off x="1219278" y="-14672"/>
            <a:ext cx="9905998" cy="1905000"/>
          </a:xfrm>
        </p:spPr>
        <p:txBody>
          <a:bodyPr/>
          <a:lstStyle/>
          <a:p>
            <a:r>
              <a:rPr lang="en-US" dirty="0"/>
              <a:t>             Data retrieving techniques</a:t>
            </a:r>
          </a:p>
        </p:txBody>
      </p:sp>
      <p:sp>
        <p:nvSpPr>
          <p:cNvPr id="3" name="Text Placeholder 2">
            <a:extLst>
              <a:ext uri="{FF2B5EF4-FFF2-40B4-BE49-F238E27FC236}">
                <a16:creationId xmlns:a16="http://schemas.microsoft.com/office/drawing/2014/main" id="{F93F2BD7-DC23-A66C-765C-FDDADAA7FDB5}"/>
              </a:ext>
            </a:extLst>
          </p:cNvPr>
          <p:cNvSpPr>
            <a:spLocks noGrp="1"/>
          </p:cNvSpPr>
          <p:nvPr>
            <p:ph type="body" idx="1"/>
          </p:nvPr>
        </p:nvSpPr>
        <p:spPr>
          <a:xfrm>
            <a:off x="1242078" y="1828800"/>
            <a:ext cx="3196899" cy="685800"/>
          </a:xfrm>
        </p:spPr>
        <p:txBody>
          <a:bodyPr/>
          <a:lstStyle/>
          <a:p>
            <a:r>
              <a:rPr lang="en-US" dirty="0">
                <a:solidFill>
                  <a:schemeClr val="bg1"/>
                </a:solidFill>
              </a:rPr>
              <a:t>RESTful APIs (Representational State Transfer):</a:t>
            </a:r>
          </a:p>
        </p:txBody>
      </p:sp>
      <p:sp>
        <p:nvSpPr>
          <p:cNvPr id="4" name="Text Placeholder 3">
            <a:extLst>
              <a:ext uri="{FF2B5EF4-FFF2-40B4-BE49-F238E27FC236}">
                <a16:creationId xmlns:a16="http://schemas.microsoft.com/office/drawing/2014/main" id="{97D9C11C-D076-EE75-C0D6-592100B9FFCB}"/>
              </a:ext>
            </a:extLst>
          </p:cNvPr>
          <p:cNvSpPr>
            <a:spLocks noGrp="1"/>
          </p:cNvSpPr>
          <p:nvPr>
            <p:ph type="body" sz="half" idx="15"/>
          </p:nvPr>
        </p:nvSpPr>
        <p:spPr>
          <a:xfrm>
            <a:off x="1219278" y="2697533"/>
            <a:ext cx="3208735" cy="3736824"/>
          </a:xfrm>
        </p:spPr>
        <p:txBody>
          <a:bodyPr>
            <a:normAutofit/>
          </a:bodyPr>
          <a:lstStyle/>
          <a:p>
            <a:r>
              <a:rPr lang="en-US" sz="1600" dirty="0"/>
              <a:t>RESTful APIs are a set of architectural principles that define how web services should be designed and implemented. RESTful APIs enable communication between different systems over the internet by using standard HTTP methods like GET, POST, PUT, and DELETE. They are commonly used to retrieve and manipulate data from remote servers.</a:t>
            </a:r>
          </a:p>
        </p:txBody>
      </p:sp>
      <p:sp>
        <p:nvSpPr>
          <p:cNvPr id="5" name="Text Placeholder 4">
            <a:extLst>
              <a:ext uri="{FF2B5EF4-FFF2-40B4-BE49-F238E27FC236}">
                <a16:creationId xmlns:a16="http://schemas.microsoft.com/office/drawing/2014/main" id="{59DEBF2B-A88D-555C-B1B7-411A8F0E2CB8}"/>
              </a:ext>
            </a:extLst>
          </p:cNvPr>
          <p:cNvSpPr>
            <a:spLocks noGrp="1"/>
          </p:cNvSpPr>
          <p:nvPr>
            <p:ph type="body" sz="quarter" idx="3"/>
          </p:nvPr>
        </p:nvSpPr>
        <p:spPr>
          <a:xfrm>
            <a:off x="4438977" y="1890328"/>
            <a:ext cx="3184385" cy="685800"/>
          </a:xfrm>
        </p:spPr>
        <p:txBody>
          <a:bodyPr/>
          <a:lstStyle/>
          <a:p>
            <a:r>
              <a:rPr lang="en-US" dirty="0">
                <a:solidFill>
                  <a:schemeClr val="bg1"/>
                </a:solidFill>
              </a:rPr>
              <a:t>JSON Parsing (JavaScript Object Notation):</a:t>
            </a:r>
          </a:p>
        </p:txBody>
      </p:sp>
      <p:sp>
        <p:nvSpPr>
          <p:cNvPr id="6" name="Text Placeholder 5">
            <a:extLst>
              <a:ext uri="{FF2B5EF4-FFF2-40B4-BE49-F238E27FC236}">
                <a16:creationId xmlns:a16="http://schemas.microsoft.com/office/drawing/2014/main" id="{6B6E8254-E583-F90E-F0A4-B7A84355CCE1}"/>
              </a:ext>
            </a:extLst>
          </p:cNvPr>
          <p:cNvSpPr>
            <a:spLocks noGrp="1"/>
          </p:cNvSpPr>
          <p:nvPr>
            <p:ph type="body" sz="half" idx="16"/>
          </p:nvPr>
        </p:nvSpPr>
        <p:spPr>
          <a:xfrm>
            <a:off x="4504213" y="2697532"/>
            <a:ext cx="3195830" cy="3871048"/>
          </a:xfrm>
        </p:spPr>
        <p:txBody>
          <a:bodyPr>
            <a:normAutofit/>
          </a:bodyPr>
          <a:lstStyle/>
          <a:p>
            <a:r>
              <a:rPr lang="en-US" sz="1600" dirty="0"/>
              <a:t>JSON is a lightweight data-interchange format that is commonly used for transmitting data between a server and a web application. JSON is human-readable and easy for machines to parse and generate. When I receive data from a RESTful API, it is often returned in JSON format.</a:t>
            </a:r>
          </a:p>
        </p:txBody>
      </p:sp>
      <p:sp>
        <p:nvSpPr>
          <p:cNvPr id="7" name="Text Placeholder 6">
            <a:extLst>
              <a:ext uri="{FF2B5EF4-FFF2-40B4-BE49-F238E27FC236}">
                <a16:creationId xmlns:a16="http://schemas.microsoft.com/office/drawing/2014/main" id="{F836E8EC-29CA-9E5C-2D2F-A89AC63F21DE}"/>
              </a:ext>
            </a:extLst>
          </p:cNvPr>
          <p:cNvSpPr>
            <a:spLocks noGrp="1"/>
          </p:cNvSpPr>
          <p:nvPr>
            <p:ph type="body" sz="quarter" idx="13"/>
          </p:nvPr>
        </p:nvSpPr>
        <p:spPr>
          <a:xfrm>
            <a:off x="7736541" y="1709729"/>
            <a:ext cx="3194968" cy="685800"/>
          </a:xfrm>
        </p:spPr>
        <p:txBody>
          <a:bodyPr/>
          <a:lstStyle/>
          <a:p>
            <a:r>
              <a:rPr lang="en-US" dirty="0">
                <a:solidFill>
                  <a:schemeClr val="bg1"/>
                </a:solidFill>
              </a:rPr>
              <a:t>Data Manipulation:</a:t>
            </a:r>
          </a:p>
        </p:txBody>
      </p:sp>
      <p:sp>
        <p:nvSpPr>
          <p:cNvPr id="8" name="Text Placeholder 7">
            <a:extLst>
              <a:ext uri="{FF2B5EF4-FFF2-40B4-BE49-F238E27FC236}">
                <a16:creationId xmlns:a16="http://schemas.microsoft.com/office/drawing/2014/main" id="{4A80E510-4692-C4A7-19CA-0AC3F0564262}"/>
              </a:ext>
            </a:extLst>
          </p:cNvPr>
          <p:cNvSpPr>
            <a:spLocks noGrp="1"/>
          </p:cNvSpPr>
          <p:nvPr>
            <p:ph type="body" sz="half" idx="17"/>
          </p:nvPr>
        </p:nvSpPr>
        <p:spPr>
          <a:xfrm>
            <a:off x="7852442" y="2697532"/>
            <a:ext cx="3194968" cy="3871048"/>
          </a:xfrm>
        </p:spPr>
        <p:txBody>
          <a:bodyPr>
            <a:normAutofit/>
          </a:bodyPr>
          <a:lstStyle/>
          <a:p>
            <a:r>
              <a:rPr lang="en-US" sz="1600" dirty="0"/>
              <a:t>Once </a:t>
            </a:r>
            <a:r>
              <a:rPr lang="en-US" sz="1600" dirty="0" err="1"/>
              <a:t>i</a:t>
            </a:r>
            <a:r>
              <a:rPr lang="en-US" sz="1600" dirty="0"/>
              <a:t> have retrieved data and parsed it into a usable format, I can perform various manipulations on the data based on our requirements. Data manipulation involves tasks such as filtering, sorting, transforming, aggregating, or visualizing the data.</a:t>
            </a:r>
          </a:p>
        </p:txBody>
      </p:sp>
    </p:spTree>
    <p:extLst>
      <p:ext uri="{BB962C8B-B14F-4D97-AF65-F5344CB8AC3E}">
        <p14:creationId xmlns:p14="http://schemas.microsoft.com/office/powerpoint/2010/main" val="176395141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19E1-AF80-DD5F-290D-49D167118EC8}"/>
              </a:ext>
            </a:extLst>
          </p:cNvPr>
          <p:cNvSpPr>
            <a:spLocks noGrp="1"/>
          </p:cNvSpPr>
          <p:nvPr>
            <p:ph type="title"/>
          </p:nvPr>
        </p:nvSpPr>
        <p:spPr>
          <a:xfrm>
            <a:off x="1146705" y="466988"/>
            <a:ext cx="3856037" cy="1639884"/>
          </a:xfrm>
        </p:spPr>
        <p:txBody>
          <a:bodyPr>
            <a:normAutofit fontScale="90000"/>
          </a:bodyPr>
          <a:lstStyle/>
          <a:p>
            <a:r>
              <a:rPr lang="en-US" dirty="0"/>
              <a:t>Task 2: Use of JP Morgan's Frameworks and Tools</a:t>
            </a:r>
            <a:br>
              <a:rPr lang="en-US" dirty="0"/>
            </a:br>
            <a:endParaRPr lang="en-US" dirty="0"/>
          </a:p>
        </p:txBody>
      </p:sp>
      <p:pic>
        <p:nvPicPr>
          <p:cNvPr id="6" name="Content Placeholder 5">
            <a:extLst>
              <a:ext uri="{FF2B5EF4-FFF2-40B4-BE49-F238E27FC236}">
                <a16:creationId xmlns:a16="http://schemas.microsoft.com/office/drawing/2014/main" id="{7EA82CFA-C1A2-4787-C7D0-80D43D51E8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3787" y="1057013"/>
            <a:ext cx="6056852" cy="4261607"/>
          </a:xfrm>
        </p:spPr>
      </p:pic>
      <p:sp>
        <p:nvSpPr>
          <p:cNvPr id="4" name="Text Placeholder 3">
            <a:extLst>
              <a:ext uri="{FF2B5EF4-FFF2-40B4-BE49-F238E27FC236}">
                <a16:creationId xmlns:a16="http://schemas.microsoft.com/office/drawing/2014/main" id="{8BD0EAC3-70E4-92C0-FFE5-99828FAB4463}"/>
              </a:ext>
            </a:extLst>
          </p:cNvPr>
          <p:cNvSpPr>
            <a:spLocks noGrp="1"/>
          </p:cNvSpPr>
          <p:nvPr>
            <p:ph type="body" sz="half" idx="2"/>
          </p:nvPr>
        </p:nvSpPr>
        <p:spPr>
          <a:xfrm>
            <a:off x="1146704" y="1796479"/>
            <a:ext cx="3856037" cy="4881158"/>
          </a:xfrm>
        </p:spPr>
        <p:txBody>
          <a:bodyPr>
            <a:normAutofit/>
          </a:bodyPr>
          <a:lstStyle/>
          <a:p>
            <a:r>
              <a:rPr lang="en-US" dirty="0"/>
              <a:t>The second task focused on utilizing JP Morgan's frameworks and tools. JP Morgan provides a wide range of software frameworks and tools that are used in the financial industry for various purposes, including data analysis, risk assessment, and algorithmic trading. During this task, I explored JP Morgan's proprietary tools and frameworks, gaining exposure to their functionalities and learning how they can be integrated into software development projects. Additionally, I familiarized myself with the best practices and guidelines provided by JP Morgan for efficient and secure software engineering.</a:t>
            </a:r>
          </a:p>
        </p:txBody>
      </p:sp>
    </p:spTree>
    <p:extLst>
      <p:ext uri="{BB962C8B-B14F-4D97-AF65-F5344CB8AC3E}">
        <p14:creationId xmlns:p14="http://schemas.microsoft.com/office/powerpoint/2010/main" val="4050854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5299-6586-4FBC-E160-74BAEECCE755}"/>
              </a:ext>
            </a:extLst>
          </p:cNvPr>
          <p:cNvSpPr>
            <a:spLocks noGrp="1"/>
          </p:cNvSpPr>
          <p:nvPr>
            <p:ph type="title"/>
          </p:nvPr>
        </p:nvSpPr>
        <p:spPr>
          <a:xfrm>
            <a:off x="1229143" y="0"/>
            <a:ext cx="3856037" cy="1639884"/>
          </a:xfrm>
        </p:spPr>
        <p:txBody>
          <a:bodyPr/>
          <a:lstStyle/>
          <a:p>
            <a:r>
              <a:rPr lang="en-US" dirty="0"/>
              <a:t>Task 3: Display Data Visually for Traders</a:t>
            </a:r>
          </a:p>
        </p:txBody>
      </p:sp>
      <p:pic>
        <p:nvPicPr>
          <p:cNvPr id="6" name="Content Placeholder 5">
            <a:extLst>
              <a:ext uri="{FF2B5EF4-FFF2-40B4-BE49-F238E27FC236}">
                <a16:creationId xmlns:a16="http://schemas.microsoft.com/office/drawing/2014/main" id="{189F7C01-BA80-952D-154B-E18507502515}"/>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67618" y="897622"/>
            <a:ext cx="6300132" cy="4619537"/>
          </a:xfrm>
        </p:spPr>
      </p:pic>
      <p:sp>
        <p:nvSpPr>
          <p:cNvPr id="4" name="Text Placeholder 3">
            <a:extLst>
              <a:ext uri="{FF2B5EF4-FFF2-40B4-BE49-F238E27FC236}">
                <a16:creationId xmlns:a16="http://schemas.microsoft.com/office/drawing/2014/main" id="{A024D4CE-104F-CC8C-946C-774C3603A58D}"/>
              </a:ext>
            </a:extLst>
          </p:cNvPr>
          <p:cNvSpPr>
            <a:spLocks noGrp="1"/>
          </p:cNvSpPr>
          <p:nvPr>
            <p:ph type="body" sz="half" idx="2"/>
          </p:nvPr>
        </p:nvSpPr>
        <p:spPr>
          <a:xfrm>
            <a:off x="1146705" y="1837189"/>
            <a:ext cx="3856037" cy="4773336"/>
          </a:xfrm>
        </p:spPr>
        <p:txBody>
          <a:bodyPr>
            <a:normAutofit/>
          </a:bodyPr>
          <a:lstStyle/>
          <a:p>
            <a:r>
              <a:rPr lang="en-US" dirty="0"/>
              <a:t>The third task involved visually displaying data for traders. As part of this task, I developed a web application using JavaScript and HTML to present stock price data in an intuitive and visually appealing manner. I utilized JavaScript libraries, such as D3.js or Chart.js, to create interactive charts and graphs that enabled traders to analyze trends and make informed decisions. This task enhanced my understanding of web development frameworks and techniques for displaying data in a user-friendly manner.</a:t>
            </a:r>
          </a:p>
        </p:txBody>
      </p:sp>
      <p:sp>
        <p:nvSpPr>
          <p:cNvPr id="8" name="TextBox 7">
            <a:extLst>
              <a:ext uri="{FF2B5EF4-FFF2-40B4-BE49-F238E27FC236}">
                <a16:creationId xmlns:a16="http://schemas.microsoft.com/office/drawing/2014/main" id="{B2F54464-ECEE-E9A5-FA17-4B4BB62B87C4}"/>
              </a:ext>
            </a:extLst>
          </p:cNvPr>
          <p:cNvSpPr txBox="1"/>
          <p:nvPr/>
        </p:nvSpPr>
        <p:spPr>
          <a:xfrm>
            <a:off x="8193139" y="1771159"/>
            <a:ext cx="3439487" cy="1077218"/>
          </a:xfrm>
          <a:prstGeom prst="rect">
            <a:avLst/>
          </a:prstGeom>
          <a:noFill/>
        </p:spPr>
        <p:txBody>
          <a:bodyPr wrap="square" rtlCol="0">
            <a:spAutoFit/>
          </a:bodyPr>
          <a:lstStyle/>
          <a:p>
            <a:r>
              <a:rPr lang="en-US" sz="3200" b="1" dirty="0"/>
              <a:t>Virtual internship task 3</a:t>
            </a:r>
          </a:p>
        </p:txBody>
      </p:sp>
    </p:spTree>
    <p:extLst>
      <p:ext uri="{BB962C8B-B14F-4D97-AF65-F5344CB8AC3E}">
        <p14:creationId xmlns:p14="http://schemas.microsoft.com/office/powerpoint/2010/main" val="462103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CEDC7-84DB-8434-23A0-105A4D50A0A8}"/>
              </a:ext>
            </a:extLst>
          </p:cNvPr>
          <p:cNvSpPr>
            <a:spLocks noGrp="1"/>
          </p:cNvSpPr>
          <p:nvPr>
            <p:ph type="title"/>
          </p:nvPr>
        </p:nvSpPr>
        <p:spPr>
          <a:xfrm>
            <a:off x="1143000" y="0"/>
            <a:ext cx="9906000" cy="1477961"/>
          </a:xfrm>
        </p:spPr>
        <p:txBody>
          <a:bodyPr/>
          <a:lstStyle/>
          <a:p>
            <a:r>
              <a:rPr lang="en-US" dirty="0"/>
              <a:t>                      </a:t>
            </a:r>
            <a:r>
              <a:rPr lang="en-US" dirty="0" err="1"/>
              <a:t>Javascript</a:t>
            </a:r>
            <a:r>
              <a:rPr lang="en-US" dirty="0"/>
              <a:t> libraries</a:t>
            </a:r>
          </a:p>
        </p:txBody>
      </p:sp>
      <p:sp>
        <p:nvSpPr>
          <p:cNvPr id="3" name="Text Placeholder 2">
            <a:extLst>
              <a:ext uri="{FF2B5EF4-FFF2-40B4-BE49-F238E27FC236}">
                <a16:creationId xmlns:a16="http://schemas.microsoft.com/office/drawing/2014/main" id="{392034EB-1C13-ABA1-BFA2-261E5DD1C8C1}"/>
              </a:ext>
            </a:extLst>
          </p:cNvPr>
          <p:cNvSpPr>
            <a:spLocks noGrp="1"/>
          </p:cNvSpPr>
          <p:nvPr>
            <p:ph type="body" idx="1"/>
          </p:nvPr>
        </p:nvSpPr>
        <p:spPr>
          <a:xfrm>
            <a:off x="1446217" y="948559"/>
            <a:ext cx="4649783" cy="823912"/>
          </a:xfrm>
        </p:spPr>
        <p:txBody>
          <a:bodyPr/>
          <a:lstStyle/>
          <a:p>
            <a:r>
              <a:rPr lang="en-US" dirty="0">
                <a:solidFill>
                  <a:schemeClr val="bg1"/>
                </a:solidFill>
              </a:rPr>
              <a:t>D3.js (Data-Driven Documents):</a:t>
            </a:r>
          </a:p>
        </p:txBody>
      </p:sp>
      <p:sp>
        <p:nvSpPr>
          <p:cNvPr id="4" name="Content Placeholder 3">
            <a:extLst>
              <a:ext uri="{FF2B5EF4-FFF2-40B4-BE49-F238E27FC236}">
                <a16:creationId xmlns:a16="http://schemas.microsoft.com/office/drawing/2014/main" id="{FF205DBA-9A87-4364-6A00-98C124F55395}"/>
              </a:ext>
            </a:extLst>
          </p:cNvPr>
          <p:cNvSpPr>
            <a:spLocks noGrp="1"/>
          </p:cNvSpPr>
          <p:nvPr>
            <p:ph sz="half" idx="2"/>
          </p:nvPr>
        </p:nvSpPr>
        <p:spPr>
          <a:xfrm>
            <a:off x="1141410" y="1949273"/>
            <a:ext cx="4878391" cy="4845810"/>
          </a:xfrm>
        </p:spPr>
        <p:txBody>
          <a:bodyPr>
            <a:normAutofit fontScale="62500" lnSpcReduction="20000"/>
          </a:bodyPr>
          <a:lstStyle/>
          <a:p>
            <a:r>
              <a:rPr lang="en-US" sz="2700" dirty="0"/>
              <a:t>D3.js is a popular JavaScript library that provides a comprehensive set of tools for creating dynamic and interactive data visualizations on the web. It stands for Data-Driven Documents because it binds data to the Document Object Model (DOM) and enables me to manipulate and transform the DOM based on the data.</a:t>
            </a:r>
          </a:p>
          <a:p>
            <a:endParaRPr lang="en-US" sz="2700" dirty="0"/>
          </a:p>
          <a:p>
            <a:r>
              <a:rPr lang="en-US" sz="2700" dirty="0"/>
              <a:t>D3.js allows me to create a wide range of visualizations, including bar charts, line charts, scatter plots, maps, and more. It provides a low-level API for handling data and manipulating the DOM, giving me a complete control over the visual representation of my data</a:t>
            </a:r>
            <a:r>
              <a:rPr lang="en-US" dirty="0"/>
              <a:t>.</a:t>
            </a:r>
          </a:p>
        </p:txBody>
      </p:sp>
      <p:sp>
        <p:nvSpPr>
          <p:cNvPr id="5" name="Text Placeholder 4">
            <a:extLst>
              <a:ext uri="{FF2B5EF4-FFF2-40B4-BE49-F238E27FC236}">
                <a16:creationId xmlns:a16="http://schemas.microsoft.com/office/drawing/2014/main" id="{3A758697-F65C-A1AC-357F-F6C1EE493B4E}"/>
              </a:ext>
            </a:extLst>
          </p:cNvPr>
          <p:cNvSpPr>
            <a:spLocks noGrp="1"/>
          </p:cNvSpPr>
          <p:nvPr>
            <p:ph type="body" sz="quarter" idx="3"/>
          </p:nvPr>
        </p:nvSpPr>
        <p:spPr>
          <a:xfrm>
            <a:off x="6172200" y="978236"/>
            <a:ext cx="4646602" cy="764557"/>
          </a:xfrm>
        </p:spPr>
        <p:txBody>
          <a:bodyPr/>
          <a:lstStyle/>
          <a:p>
            <a:r>
              <a:rPr lang="en-US" dirty="0">
                <a:solidFill>
                  <a:schemeClr val="bg1"/>
                </a:solidFill>
              </a:rPr>
              <a:t>                Chart.js:</a:t>
            </a:r>
          </a:p>
        </p:txBody>
      </p:sp>
      <p:sp>
        <p:nvSpPr>
          <p:cNvPr id="6" name="Content Placeholder 5">
            <a:extLst>
              <a:ext uri="{FF2B5EF4-FFF2-40B4-BE49-F238E27FC236}">
                <a16:creationId xmlns:a16="http://schemas.microsoft.com/office/drawing/2014/main" id="{047FA9F9-CB5D-FBC6-9A7A-CE6546A33F66}"/>
              </a:ext>
            </a:extLst>
          </p:cNvPr>
          <p:cNvSpPr>
            <a:spLocks noGrp="1"/>
          </p:cNvSpPr>
          <p:nvPr>
            <p:ph sz="quarter" idx="4"/>
          </p:nvPr>
        </p:nvSpPr>
        <p:spPr>
          <a:xfrm>
            <a:off x="6172200" y="1949272"/>
            <a:ext cx="4875210" cy="4845809"/>
          </a:xfrm>
        </p:spPr>
        <p:txBody>
          <a:bodyPr>
            <a:noAutofit/>
          </a:bodyPr>
          <a:lstStyle/>
          <a:p>
            <a:r>
              <a:rPr lang="en-US" sz="1800" dirty="0"/>
              <a:t>Chart.js is a lightweight JavaScript library that focuses on creating beautiful and responsive charts and graphs. It simplifies the process of creating static and dynamic visualizations by providing a simple and intuitive API.</a:t>
            </a:r>
          </a:p>
          <a:p>
            <a:endParaRPr lang="en-US" sz="1800" dirty="0"/>
          </a:p>
          <a:p>
            <a:r>
              <a:rPr lang="en-US" sz="1800" dirty="0"/>
              <a:t>Chart.js supports various chart types, including line charts, bar charts, pie charts, radar charts, and more. It automatically handles aspects such as responsive resizing, tooltips, legends, and animations.</a:t>
            </a:r>
          </a:p>
        </p:txBody>
      </p:sp>
    </p:spTree>
    <p:extLst>
      <p:ext uri="{BB962C8B-B14F-4D97-AF65-F5344CB8AC3E}">
        <p14:creationId xmlns:p14="http://schemas.microsoft.com/office/powerpoint/2010/main" val="1660868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1516</TotalTime>
  <Words>1283</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Söhne</vt:lpstr>
      <vt:lpstr>Tw Cen MT</vt:lpstr>
      <vt:lpstr>Wingdings</vt:lpstr>
      <vt:lpstr>Circuit</vt:lpstr>
      <vt:lpstr> JP Morgan Software Engineering Virtual Experience Internship Program Report</vt:lpstr>
      <vt:lpstr>                Motivation</vt:lpstr>
      <vt:lpstr>Introduction</vt:lpstr>
      <vt:lpstr>                     Objective</vt:lpstr>
      <vt:lpstr>Task 1: Interface with the Stock Price Data Feed</vt:lpstr>
      <vt:lpstr>             Data retrieving techniques</vt:lpstr>
      <vt:lpstr>Task 2: Use of JP Morgan's Frameworks and Tools </vt:lpstr>
      <vt:lpstr>Task 3: Display Data Visually for Traders</vt:lpstr>
      <vt:lpstr>                      Javascript libraries</vt:lpstr>
      <vt:lpstr>                  Learning Outcomes:</vt:lpstr>
      <vt:lpstr>                           CONCLUSION</vt:lpstr>
      <vt:lpstr>                   Reference</vt:lpstr>
      <vt:lpstr>                 Completion certificate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JP Morgan Software Engineering Virtual Experience Internship Program Report</dc:title>
  <dc:creator>satvik pandey</dc:creator>
  <cp:lastModifiedBy>satvik pandey</cp:lastModifiedBy>
  <cp:revision>11</cp:revision>
  <dcterms:created xsi:type="dcterms:W3CDTF">2023-07-04T07:05:25Z</dcterms:created>
  <dcterms:modified xsi:type="dcterms:W3CDTF">2023-07-13T18:42:42Z</dcterms:modified>
</cp:coreProperties>
</file>