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9" r:id="rId9"/>
    <p:sldId id="270" r:id="rId10"/>
    <p:sldId id="271" r:id="rId11"/>
    <p:sldId id="264" r:id="rId12"/>
    <p:sldId id="267" r:id="rId13"/>
    <p:sldId id="268" r:id="rId14"/>
    <p:sldId id="266" r:id="rId15"/>
    <p:sldId id="27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78B35BC-14B0-4CFB-A4AD-BA4A1460F2CC}"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F90BC9-54C8-4976-8638-50D97C5A19B1}" type="datetimeFigureOut">
              <a:rPr lang="en-IN" smtClean="0"/>
              <a:pPr/>
              <a:t>23-04-2014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A78B35BC-14B0-4CFB-A4AD-BA4A1460F2CC}"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FF90BC9-54C8-4976-8638-50D97C5A19B1}" type="datetimeFigureOut">
              <a:rPr lang="en-IN" smtClean="0"/>
              <a:pPr/>
              <a:t>23-04-2014</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8B35BC-14B0-4CFB-A4AD-BA4A1460F2CC}"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i="1" dirty="0" smtClean="0"/>
              <a:t>Replacement of bulbs in SMV</a:t>
            </a:r>
            <a:endParaRPr lang="en-IN" dirty="0"/>
          </a:p>
        </p:txBody>
      </p:sp>
      <p:sp>
        <p:nvSpPr>
          <p:cNvPr id="3" name="Subtitle 2"/>
          <p:cNvSpPr>
            <a:spLocks noGrp="1"/>
          </p:cNvSpPr>
          <p:nvPr>
            <p:ph type="subTitle" idx="1"/>
          </p:nvPr>
        </p:nvSpPr>
        <p:spPr/>
        <p:txBody>
          <a:bodyPr>
            <a:normAutofit/>
          </a:bodyPr>
          <a:lstStyle/>
          <a:p>
            <a:r>
              <a:rPr lang="en-IN" dirty="0" smtClean="0"/>
              <a:t>Operations Research</a:t>
            </a:r>
          </a:p>
          <a:p>
            <a:r>
              <a:rPr lang="en-IN" dirty="0" smtClean="0"/>
              <a:t>MEE-437</a:t>
            </a:r>
          </a:p>
          <a:p>
            <a:r>
              <a:rPr lang="en-IN" dirty="0" smtClean="0"/>
              <a:t>GROUP-1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67544" y="548680"/>
            <a:ext cx="8229600" cy="5616624"/>
          </a:xfrm>
        </p:spPr>
        <p:txBody>
          <a:bodyPr>
            <a:normAutofit/>
          </a:bodyPr>
          <a:lstStyle/>
          <a:p>
            <a:pPr>
              <a:buNone/>
            </a:pPr>
            <a:r>
              <a:rPr lang="en-IN" dirty="0" smtClean="0"/>
              <a:t> </a:t>
            </a:r>
          </a:p>
          <a:p>
            <a:pPr>
              <a:buNone/>
            </a:pPr>
            <a:r>
              <a:rPr lang="en-IN" dirty="0" smtClean="0"/>
              <a:t> (iii) Calculation of optimal group replacement interval:-</a:t>
            </a:r>
          </a:p>
          <a:p>
            <a:pPr>
              <a:buNone/>
            </a:pPr>
            <a:r>
              <a:rPr lang="en-IN" dirty="0" smtClean="0"/>
              <a:t>Average cost per month=(Total CFL’s x discounted price)+(Failure up to given month) x non-discounted price) divided by number of months.</a:t>
            </a:r>
          </a:p>
          <a:p>
            <a:pPr>
              <a:buNone/>
            </a:pPr>
            <a:endParaRPr lang="en-IN" dirty="0" smtClean="0"/>
          </a:p>
          <a:p>
            <a:pPr>
              <a:buNone/>
            </a:pPr>
            <a:r>
              <a:rPr lang="en-IN" dirty="0" smtClean="0"/>
              <a:t> (iv) Average (expected) number of failures per month:-</a:t>
            </a:r>
          </a:p>
          <a:p>
            <a:pPr>
              <a:buNone/>
            </a:pPr>
            <a:r>
              <a:rPr lang="en-IN" dirty="0" smtClean="0"/>
              <a:t>Average (expected) life of CFL’s= ∑</a:t>
            </a:r>
            <a:r>
              <a:rPr lang="en-IN" dirty="0" err="1" smtClean="0"/>
              <a:t>i</a:t>
            </a:r>
            <a:r>
              <a:rPr lang="en-IN" dirty="0" smtClean="0"/>
              <a:t> x p(</a:t>
            </a:r>
            <a:r>
              <a:rPr lang="en-IN" dirty="0" err="1" smtClean="0"/>
              <a:t>i</a:t>
            </a:r>
            <a:r>
              <a:rPr lang="en-IN" dirty="0" smtClean="0"/>
              <a:t>)</a:t>
            </a:r>
          </a:p>
          <a:p>
            <a:pPr>
              <a:buNone/>
            </a:pPr>
            <a:r>
              <a:rPr lang="en-IN" dirty="0" smtClean="0"/>
              <a:t> Average number of failure per month =</a:t>
            </a:r>
          </a:p>
          <a:p>
            <a:pPr>
              <a:buNone/>
            </a:pPr>
            <a:r>
              <a:rPr lang="en-IN" dirty="0" smtClean="0"/>
              <a:t>Total number of CFL’s/ (Average number of failures per month)			</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0"/>
            <a:ext cx="7772400" cy="1143000"/>
          </a:xfrm>
        </p:spPr>
        <p:txBody>
          <a:bodyPr/>
          <a:lstStyle/>
          <a:p>
            <a:r>
              <a:rPr lang="en-IN" dirty="0" smtClean="0"/>
              <a:t>CASE STUDY</a:t>
            </a:r>
            <a:endParaRPr lang="en-IN" dirty="0"/>
          </a:p>
        </p:txBody>
      </p:sp>
      <p:sp>
        <p:nvSpPr>
          <p:cNvPr id="3" name="Content Placeholder 2"/>
          <p:cNvSpPr>
            <a:spLocks noGrp="1"/>
          </p:cNvSpPr>
          <p:nvPr>
            <p:ph idx="1"/>
          </p:nvPr>
        </p:nvSpPr>
        <p:spPr>
          <a:xfrm>
            <a:off x="467544" y="1268760"/>
            <a:ext cx="8229600" cy="4709160"/>
          </a:xfrm>
        </p:spPr>
        <p:txBody>
          <a:bodyPr>
            <a:noAutofit/>
          </a:bodyPr>
          <a:lstStyle/>
          <a:p>
            <a:pPr>
              <a:buNone/>
            </a:pPr>
            <a:r>
              <a:rPr lang="en-IN" sz="3200" dirty="0" smtClean="0"/>
              <a:t>We have considered the replacement data of</a:t>
            </a:r>
          </a:p>
          <a:p>
            <a:pPr>
              <a:buNone/>
            </a:pPr>
            <a:r>
              <a:rPr lang="en-IN" sz="3200" dirty="0" smtClean="0"/>
              <a:t>bulbs in SMV block of VIT.</a:t>
            </a:r>
          </a:p>
          <a:p>
            <a:pPr marL="708660" indent="-571500">
              <a:buAutoNum type="romanLcParenBoth"/>
            </a:pPr>
            <a:r>
              <a:rPr lang="en-IN" sz="3200" dirty="0" smtClean="0"/>
              <a:t>The cost of buying all the 3000 new bulbs has been provided with a huge discount.</a:t>
            </a:r>
          </a:p>
          <a:p>
            <a:pPr marL="708660" indent="-571500">
              <a:buAutoNum type="romanLcParenBoth"/>
            </a:pPr>
            <a:r>
              <a:rPr lang="en-IN" sz="3200" dirty="0" smtClean="0"/>
              <a:t>Individual replacements are made when a bulb fuses until the optimal group replacement stage is achieved.</a:t>
            </a:r>
          </a:p>
          <a:p>
            <a:pPr marL="708660" indent="-571500">
              <a:buAutoNum type="romanLcParenBoth"/>
            </a:pPr>
            <a:r>
              <a:rPr lang="en-IN" sz="3200" dirty="0" smtClean="0"/>
              <a:t>Workers are provided with a fix amount of salary to change the bulbs.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t> </a:t>
            </a:r>
            <a:endParaRPr lang="en-IN" dirty="0"/>
          </a:p>
        </p:txBody>
      </p:sp>
      <p:sp>
        <p:nvSpPr>
          <p:cNvPr id="3" name="Content Placeholder 2"/>
          <p:cNvSpPr>
            <a:spLocks noGrp="1"/>
          </p:cNvSpPr>
          <p:nvPr>
            <p:ph idx="1"/>
          </p:nvPr>
        </p:nvSpPr>
        <p:spPr>
          <a:xfrm>
            <a:off x="467544" y="476672"/>
            <a:ext cx="8229600" cy="5256624"/>
          </a:xfrm>
        </p:spPr>
        <p:txBody>
          <a:bodyPr>
            <a:noAutofit/>
          </a:bodyPr>
          <a:lstStyle/>
          <a:p>
            <a:pPr>
              <a:buNone/>
            </a:pPr>
            <a:r>
              <a:rPr lang="en-IN" sz="3200" dirty="0" smtClean="0"/>
              <a:t>(iv)We observed that the total cost of individual replacements keeps on decreasing till 22 months, when it starts to increase.</a:t>
            </a:r>
          </a:p>
          <a:p>
            <a:pPr>
              <a:buNone/>
            </a:pPr>
            <a:r>
              <a:rPr lang="en-IN" sz="3200" dirty="0" smtClean="0"/>
              <a:t>(v) So, group replacements should be made after 22 months.</a:t>
            </a:r>
          </a:p>
          <a:p>
            <a:pPr>
              <a:buNone/>
            </a:pPr>
            <a:r>
              <a:rPr lang="en-IN" sz="3200" dirty="0" smtClean="0"/>
              <a:t>(vi) But the life of one bulb is around 11 </a:t>
            </a:r>
            <a:r>
              <a:rPr lang="en-IN" sz="3200" dirty="0" smtClean="0"/>
              <a:t>months since the probability sums to 1 in 11 months duration.</a:t>
            </a:r>
            <a:endParaRPr lang="en-IN" sz="3200" dirty="0" smtClean="0"/>
          </a:p>
          <a:p>
            <a:pPr>
              <a:buNone/>
            </a:pPr>
            <a:r>
              <a:rPr lang="en-IN" sz="3200" dirty="0" smtClean="0"/>
              <a:t>(vii) So, making group replacements is not going to provide with an optimal replacement cost. </a:t>
            </a:r>
          </a:p>
          <a:p>
            <a:pPr>
              <a:buNone/>
            </a:pPr>
            <a:endParaRPr lang="en-IN" sz="32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67544" y="1268760"/>
            <a:ext cx="8229600" cy="4389120"/>
          </a:xfrm>
        </p:spPr>
        <p:txBody>
          <a:bodyPr/>
          <a:lstStyle/>
          <a:p>
            <a:pPr>
              <a:buNone/>
            </a:pPr>
            <a:r>
              <a:rPr lang="en-IN" sz="2800" dirty="0" smtClean="0"/>
              <a:t>(viii) Hence, individual replacements can only be</a:t>
            </a:r>
          </a:p>
          <a:p>
            <a:pPr>
              <a:buNone/>
            </a:pPr>
            <a:r>
              <a:rPr lang="en-IN" sz="2800" dirty="0" smtClean="0"/>
              <a:t>          made for the optimal replacement cost.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6987316"/>
              </p:ext>
            </p:extLst>
          </p:nvPr>
        </p:nvGraphicFramePr>
        <p:xfrm>
          <a:off x="35497" y="2420888"/>
          <a:ext cx="8928992" cy="2847754"/>
        </p:xfrm>
        <a:graphic>
          <a:graphicData uri="http://schemas.openxmlformats.org/drawingml/2006/table">
            <a:tbl>
              <a:tblPr firstRow="1" bandRow="1">
                <a:tableStyleId>{5C22544A-7EE6-4342-B048-85BDC9FD1C3A}</a:tableStyleId>
              </a:tblPr>
              <a:tblGrid>
                <a:gridCol w="1152128"/>
                <a:gridCol w="648071"/>
                <a:gridCol w="648073"/>
                <a:gridCol w="792088"/>
                <a:gridCol w="792088"/>
                <a:gridCol w="648072"/>
                <a:gridCol w="720080"/>
                <a:gridCol w="648072"/>
                <a:gridCol w="720080"/>
                <a:gridCol w="720080"/>
                <a:gridCol w="648072"/>
                <a:gridCol w="792088"/>
              </a:tblGrid>
              <a:tr h="576064">
                <a:tc>
                  <a:txBody>
                    <a:bodyPr/>
                    <a:lstStyle/>
                    <a:p>
                      <a:r>
                        <a:rPr lang="en-US" dirty="0" smtClean="0"/>
                        <a:t>Month</a:t>
                      </a:r>
                      <a:endParaRPr lang="en-US" dirty="0"/>
                    </a:p>
                  </a:txBody>
                  <a:tcPr/>
                </a:tc>
                <a:tc>
                  <a:txBody>
                    <a:bodyPr/>
                    <a:lstStyle/>
                    <a:p>
                      <a:r>
                        <a:rPr lang="en-US" dirty="0" smtClean="0"/>
                        <a:t>Jan</a:t>
                      </a:r>
                      <a:endParaRPr lang="en-US" dirty="0"/>
                    </a:p>
                  </a:txBody>
                  <a:tcPr/>
                </a:tc>
                <a:tc>
                  <a:txBody>
                    <a:bodyPr/>
                    <a:lstStyle/>
                    <a:p>
                      <a:r>
                        <a:rPr lang="en-US" dirty="0" smtClean="0"/>
                        <a:t>Feb</a:t>
                      </a:r>
                      <a:endParaRPr lang="en-US" dirty="0"/>
                    </a:p>
                  </a:txBody>
                  <a:tcPr/>
                </a:tc>
                <a:tc>
                  <a:txBody>
                    <a:bodyPr/>
                    <a:lstStyle/>
                    <a:p>
                      <a:r>
                        <a:rPr lang="en-US" dirty="0" smtClean="0"/>
                        <a:t>Mar </a:t>
                      </a:r>
                      <a:endParaRPr lang="en-US" dirty="0"/>
                    </a:p>
                  </a:txBody>
                  <a:tcPr/>
                </a:tc>
                <a:tc>
                  <a:txBody>
                    <a:bodyPr/>
                    <a:lstStyle/>
                    <a:p>
                      <a:r>
                        <a:rPr lang="en-US" dirty="0" smtClean="0"/>
                        <a:t>Apr</a:t>
                      </a:r>
                      <a:endParaRPr lang="en-US" dirty="0"/>
                    </a:p>
                  </a:txBody>
                  <a:tcPr/>
                </a:tc>
                <a:tc>
                  <a:txBody>
                    <a:bodyPr/>
                    <a:lstStyle/>
                    <a:p>
                      <a:r>
                        <a:rPr lang="en-US" dirty="0" smtClean="0"/>
                        <a:t>May</a:t>
                      </a:r>
                      <a:endParaRPr lang="en-US" dirty="0"/>
                    </a:p>
                  </a:txBody>
                  <a:tcPr/>
                </a:tc>
                <a:tc>
                  <a:txBody>
                    <a:bodyPr/>
                    <a:lstStyle/>
                    <a:p>
                      <a:r>
                        <a:rPr lang="en-US" dirty="0" smtClean="0"/>
                        <a:t>Jun</a:t>
                      </a:r>
                      <a:endParaRPr lang="en-US" dirty="0"/>
                    </a:p>
                  </a:txBody>
                  <a:tcPr/>
                </a:tc>
                <a:tc>
                  <a:txBody>
                    <a:bodyPr/>
                    <a:lstStyle/>
                    <a:p>
                      <a:r>
                        <a:rPr lang="en-US" dirty="0" smtClean="0"/>
                        <a:t>Jul</a:t>
                      </a:r>
                      <a:endParaRPr lang="en-US" dirty="0"/>
                    </a:p>
                  </a:txBody>
                  <a:tcPr/>
                </a:tc>
                <a:tc>
                  <a:txBody>
                    <a:bodyPr/>
                    <a:lstStyle/>
                    <a:p>
                      <a:r>
                        <a:rPr lang="en-US" dirty="0" smtClean="0"/>
                        <a:t>Aug</a:t>
                      </a:r>
                      <a:endParaRPr lang="en-US" dirty="0"/>
                    </a:p>
                  </a:txBody>
                  <a:tcPr/>
                </a:tc>
                <a:tc>
                  <a:txBody>
                    <a:bodyPr/>
                    <a:lstStyle/>
                    <a:p>
                      <a:r>
                        <a:rPr lang="en-US" dirty="0" smtClean="0"/>
                        <a:t>Sept</a:t>
                      </a:r>
                      <a:endParaRPr lang="en-US" dirty="0"/>
                    </a:p>
                  </a:txBody>
                  <a:tcPr/>
                </a:tc>
                <a:tc>
                  <a:txBody>
                    <a:bodyPr/>
                    <a:lstStyle/>
                    <a:p>
                      <a:r>
                        <a:rPr lang="en-US" dirty="0" smtClean="0"/>
                        <a:t>Oct</a:t>
                      </a:r>
                      <a:endParaRPr lang="en-US" dirty="0"/>
                    </a:p>
                  </a:txBody>
                  <a:tcPr/>
                </a:tc>
                <a:tc>
                  <a:txBody>
                    <a:bodyPr/>
                    <a:lstStyle/>
                    <a:p>
                      <a:r>
                        <a:rPr lang="en-US" dirty="0" smtClean="0"/>
                        <a:t>Nov</a:t>
                      </a:r>
                      <a:endParaRPr lang="en-US" dirty="0"/>
                    </a:p>
                  </a:txBody>
                  <a:tcPr/>
                </a:tc>
              </a:tr>
              <a:tr h="1135845">
                <a:tc>
                  <a:txBody>
                    <a:bodyPr/>
                    <a:lstStyle/>
                    <a:p>
                      <a:r>
                        <a:rPr lang="en-US" dirty="0" smtClean="0"/>
                        <a:t>Replaced</a:t>
                      </a:r>
                    </a:p>
                    <a:p>
                      <a:r>
                        <a:rPr lang="en-US" dirty="0" smtClean="0"/>
                        <a:t>Bulbs</a:t>
                      </a:r>
                      <a:endParaRPr lang="en-US" dirty="0"/>
                    </a:p>
                  </a:txBody>
                  <a:tcPr/>
                </a:tc>
                <a:tc>
                  <a:txBody>
                    <a:bodyPr/>
                    <a:lstStyle/>
                    <a:p>
                      <a:r>
                        <a:rPr lang="en-US" dirty="0" smtClean="0"/>
                        <a:t> 270</a:t>
                      </a:r>
                      <a:endParaRPr lang="en-US" dirty="0"/>
                    </a:p>
                  </a:txBody>
                  <a:tcPr/>
                </a:tc>
                <a:tc>
                  <a:txBody>
                    <a:bodyPr/>
                    <a:lstStyle/>
                    <a:p>
                      <a:r>
                        <a:rPr lang="en-US" dirty="0" smtClean="0"/>
                        <a:t>120</a:t>
                      </a:r>
                      <a:endParaRPr lang="en-US" dirty="0"/>
                    </a:p>
                  </a:txBody>
                  <a:tcPr/>
                </a:tc>
                <a:tc>
                  <a:txBody>
                    <a:bodyPr/>
                    <a:lstStyle/>
                    <a:p>
                      <a:r>
                        <a:rPr lang="en-US" dirty="0" smtClean="0"/>
                        <a:t>390</a:t>
                      </a:r>
                      <a:endParaRPr lang="en-US" dirty="0"/>
                    </a:p>
                  </a:txBody>
                  <a:tcPr/>
                </a:tc>
                <a:tc>
                  <a:txBody>
                    <a:bodyPr/>
                    <a:lstStyle/>
                    <a:p>
                      <a:r>
                        <a:rPr lang="en-US" dirty="0" smtClean="0"/>
                        <a:t>210</a:t>
                      </a:r>
                      <a:endParaRPr lang="en-US" dirty="0"/>
                    </a:p>
                  </a:txBody>
                  <a:tcPr/>
                </a:tc>
                <a:tc>
                  <a:txBody>
                    <a:bodyPr/>
                    <a:lstStyle/>
                    <a:p>
                      <a:r>
                        <a:rPr lang="en-US" dirty="0" smtClean="0"/>
                        <a:t>360</a:t>
                      </a:r>
                      <a:endParaRPr lang="en-US" dirty="0"/>
                    </a:p>
                  </a:txBody>
                  <a:tcPr/>
                </a:tc>
                <a:tc>
                  <a:txBody>
                    <a:bodyPr/>
                    <a:lstStyle/>
                    <a:p>
                      <a:r>
                        <a:rPr lang="en-US" dirty="0" smtClean="0"/>
                        <a:t>210</a:t>
                      </a:r>
                      <a:endParaRPr lang="en-US" dirty="0"/>
                    </a:p>
                  </a:txBody>
                  <a:tcPr/>
                </a:tc>
                <a:tc>
                  <a:txBody>
                    <a:bodyPr/>
                    <a:lstStyle/>
                    <a:p>
                      <a:r>
                        <a:rPr lang="en-US" dirty="0" smtClean="0"/>
                        <a:t>390</a:t>
                      </a:r>
                      <a:endParaRPr lang="en-US" dirty="0"/>
                    </a:p>
                  </a:txBody>
                  <a:tcPr/>
                </a:tc>
                <a:tc>
                  <a:txBody>
                    <a:bodyPr/>
                    <a:lstStyle/>
                    <a:p>
                      <a:r>
                        <a:rPr lang="en-US" dirty="0" smtClean="0"/>
                        <a:t>210</a:t>
                      </a:r>
                      <a:endParaRPr lang="en-US" dirty="0"/>
                    </a:p>
                  </a:txBody>
                  <a:tcPr/>
                </a:tc>
                <a:tc>
                  <a:txBody>
                    <a:bodyPr/>
                    <a:lstStyle/>
                    <a:p>
                      <a:r>
                        <a:rPr lang="en-US" dirty="0" smtClean="0"/>
                        <a:t>480</a:t>
                      </a:r>
                      <a:endParaRPr lang="en-US" dirty="0"/>
                    </a:p>
                  </a:txBody>
                  <a:tcPr/>
                </a:tc>
                <a:tc>
                  <a:txBody>
                    <a:bodyPr/>
                    <a:lstStyle/>
                    <a:p>
                      <a:r>
                        <a:rPr lang="en-US" dirty="0" smtClean="0"/>
                        <a:t>120</a:t>
                      </a:r>
                      <a:endParaRPr lang="en-US" dirty="0"/>
                    </a:p>
                  </a:txBody>
                  <a:tcPr/>
                </a:tc>
                <a:tc>
                  <a:txBody>
                    <a:bodyPr/>
                    <a:lstStyle/>
                    <a:p>
                      <a:r>
                        <a:rPr lang="en-US" dirty="0" smtClean="0"/>
                        <a:t>240</a:t>
                      </a:r>
                      <a:endParaRPr lang="en-US" dirty="0"/>
                    </a:p>
                  </a:txBody>
                  <a:tcPr/>
                </a:tc>
              </a:tr>
              <a:tr h="1135845">
                <a:tc>
                  <a:txBody>
                    <a:bodyPr/>
                    <a:lstStyle/>
                    <a:p>
                      <a:r>
                        <a:rPr lang="en-US" dirty="0" smtClean="0"/>
                        <a:t>Probability</a:t>
                      </a:r>
                      <a:endParaRPr lang="en-US" dirty="0"/>
                    </a:p>
                  </a:txBody>
                  <a:tcPr>
                    <a:solidFill>
                      <a:schemeClr val="accent2">
                        <a:lumMod val="20000"/>
                        <a:lumOff val="80000"/>
                      </a:schemeClr>
                    </a:solidFill>
                  </a:tcPr>
                </a:tc>
                <a:tc>
                  <a:txBody>
                    <a:bodyPr/>
                    <a:lstStyle/>
                    <a:p>
                      <a:r>
                        <a:rPr lang="en-US" dirty="0" smtClean="0"/>
                        <a:t>0.09</a:t>
                      </a:r>
                      <a:endParaRPr lang="en-US" dirty="0"/>
                    </a:p>
                  </a:txBody>
                  <a:tcPr>
                    <a:solidFill>
                      <a:schemeClr val="accent2">
                        <a:lumMod val="20000"/>
                        <a:lumOff val="80000"/>
                      </a:schemeClr>
                    </a:solidFill>
                  </a:tcPr>
                </a:tc>
                <a:tc>
                  <a:txBody>
                    <a:bodyPr/>
                    <a:lstStyle/>
                    <a:p>
                      <a:r>
                        <a:rPr lang="en-US" dirty="0" smtClean="0"/>
                        <a:t>0.04</a:t>
                      </a:r>
                      <a:endParaRPr lang="en-US" dirty="0"/>
                    </a:p>
                  </a:txBody>
                  <a:tcPr>
                    <a:solidFill>
                      <a:schemeClr val="accent2">
                        <a:lumMod val="20000"/>
                        <a:lumOff val="80000"/>
                      </a:schemeClr>
                    </a:solidFill>
                  </a:tcPr>
                </a:tc>
                <a:tc>
                  <a:txBody>
                    <a:bodyPr/>
                    <a:lstStyle/>
                    <a:p>
                      <a:r>
                        <a:rPr lang="en-US" dirty="0" smtClean="0"/>
                        <a:t>0.13</a:t>
                      </a:r>
                      <a:endParaRPr lang="en-US" dirty="0"/>
                    </a:p>
                  </a:txBody>
                  <a:tcPr>
                    <a:solidFill>
                      <a:schemeClr val="accent2">
                        <a:lumMod val="20000"/>
                        <a:lumOff val="80000"/>
                      </a:schemeClr>
                    </a:solidFill>
                  </a:tcPr>
                </a:tc>
                <a:tc>
                  <a:txBody>
                    <a:bodyPr/>
                    <a:lstStyle/>
                    <a:p>
                      <a:r>
                        <a:rPr lang="en-US" dirty="0" smtClean="0"/>
                        <a:t>0.07</a:t>
                      </a:r>
                      <a:endParaRPr lang="en-US" dirty="0"/>
                    </a:p>
                  </a:txBody>
                  <a:tcPr>
                    <a:solidFill>
                      <a:schemeClr val="accent2">
                        <a:lumMod val="20000"/>
                        <a:lumOff val="80000"/>
                      </a:schemeClr>
                    </a:solidFill>
                  </a:tcPr>
                </a:tc>
                <a:tc>
                  <a:txBody>
                    <a:bodyPr/>
                    <a:lstStyle/>
                    <a:p>
                      <a:r>
                        <a:rPr lang="en-US" dirty="0" smtClean="0"/>
                        <a:t>0.12</a:t>
                      </a:r>
                      <a:endParaRPr lang="en-US" dirty="0"/>
                    </a:p>
                  </a:txBody>
                  <a:tcPr>
                    <a:solidFill>
                      <a:schemeClr val="accent2">
                        <a:lumMod val="20000"/>
                        <a:lumOff val="80000"/>
                      </a:schemeClr>
                    </a:solidFill>
                  </a:tcPr>
                </a:tc>
                <a:tc>
                  <a:txBody>
                    <a:bodyPr/>
                    <a:lstStyle/>
                    <a:p>
                      <a:r>
                        <a:rPr lang="en-US" dirty="0" smtClean="0"/>
                        <a:t>0.07</a:t>
                      </a:r>
                      <a:endParaRPr lang="en-US" dirty="0"/>
                    </a:p>
                  </a:txBody>
                  <a:tcPr>
                    <a:solidFill>
                      <a:schemeClr val="accent2">
                        <a:lumMod val="20000"/>
                        <a:lumOff val="80000"/>
                      </a:schemeClr>
                    </a:solidFill>
                  </a:tcPr>
                </a:tc>
                <a:tc>
                  <a:txBody>
                    <a:bodyPr/>
                    <a:lstStyle/>
                    <a:p>
                      <a:r>
                        <a:rPr lang="en-US" dirty="0" smtClean="0"/>
                        <a:t>0.13</a:t>
                      </a:r>
                      <a:endParaRPr lang="en-US" dirty="0"/>
                    </a:p>
                  </a:txBody>
                  <a:tcPr>
                    <a:solidFill>
                      <a:schemeClr val="accent2">
                        <a:lumMod val="20000"/>
                        <a:lumOff val="80000"/>
                      </a:schemeClr>
                    </a:solidFill>
                  </a:tcPr>
                </a:tc>
                <a:tc>
                  <a:txBody>
                    <a:bodyPr/>
                    <a:lstStyle/>
                    <a:p>
                      <a:r>
                        <a:rPr lang="en-US" dirty="0" smtClean="0"/>
                        <a:t>0.07</a:t>
                      </a:r>
                      <a:endParaRPr lang="en-US" dirty="0"/>
                    </a:p>
                  </a:txBody>
                  <a:tcPr>
                    <a:solidFill>
                      <a:schemeClr val="accent2">
                        <a:lumMod val="20000"/>
                        <a:lumOff val="80000"/>
                      </a:schemeClr>
                    </a:solidFill>
                  </a:tcPr>
                </a:tc>
                <a:tc>
                  <a:txBody>
                    <a:bodyPr/>
                    <a:lstStyle/>
                    <a:p>
                      <a:r>
                        <a:rPr lang="en-US" dirty="0" smtClean="0"/>
                        <a:t>0.16</a:t>
                      </a:r>
                      <a:endParaRPr lang="en-US" dirty="0"/>
                    </a:p>
                  </a:txBody>
                  <a:tcPr>
                    <a:solidFill>
                      <a:schemeClr val="accent2">
                        <a:lumMod val="20000"/>
                        <a:lumOff val="80000"/>
                      </a:schemeClr>
                    </a:solidFill>
                  </a:tcPr>
                </a:tc>
                <a:tc>
                  <a:txBody>
                    <a:bodyPr/>
                    <a:lstStyle/>
                    <a:p>
                      <a:r>
                        <a:rPr lang="en-US" dirty="0" smtClean="0"/>
                        <a:t>0.04</a:t>
                      </a:r>
                      <a:endParaRPr lang="en-US" dirty="0"/>
                    </a:p>
                  </a:txBody>
                  <a:tcPr>
                    <a:solidFill>
                      <a:schemeClr val="accent2">
                        <a:lumMod val="20000"/>
                        <a:lumOff val="80000"/>
                      </a:schemeClr>
                    </a:solidFill>
                  </a:tcPr>
                </a:tc>
                <a:tc>
                  <a:txBody>
                    <a:bodyPr/>
                    <a:lstStyle/>
                    <a:p>
                      <a:r>
                        <a:rPr lang="en-US" dirty="0" smtClean="0"/>
                        <a:t>0.08</a:t>
                      </a:r>
                      <a:endParaRPr lang="en-US" dirty="0"/>
                    </a:p>
                  </a:txBody>
                  <a:tcPr>
                    <a:solidFill>
                      <a:schemeClr val="accent2">
                        <a:lumMod val="20000"/>
                        <a:lumOff val="80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CODE DESCRIPTION</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Algorithm</a:t>
            </a:r>
          </a:p>
          <a:p>
            <a:r>
              <a:rPr lang="en-IN" dirty="0" smtClean="0"/>
              <a:t>Take input from user about bulbs, probability, cost, wages etc. Check cumulative probability is 1.</a:t>
            </a:r>
          </a:p>
          <a:p>
            <a:r>
              <a:rPr lang="en-IN" dirty="0" smtClean="0"/>
              <a:t>Calculate cumulative damaged bulbs count.</a:t>
            </a:r>
          </a:p>
          <a:p>
            <a:r>
              <a:rPr lang="en-IN" dirty="0" smtClean="0"/>
              <a:t>Calculate the cost for group replacement for double the duration of the lifetime.</a:t>
            </a:r>
          </a:p>
          <a:p>
            <a:r>
              <a:rPr lang="en-IN" dirty="0" smtClean="0"/>
              <a:t>Find minimum of the costs. This will be the month at which group replacement cost will be minimum and optimum period for replacement.</a:t>
            </a:r>
          </a:p>
          <a:p>
            <a:r>
              <a:rPr lang="en-IN" dirty="0" smtClean="0"/>
              <a:t>Now calculate average bulbs replaced per month</a:t>
            </a:r>
            <a:r>
              <a:rPr lang="en-IN" dirty="0"/>
              <a:t> </a:t>
            </a:r>
            <a:r>
              <a:rPr lang="en-IN" dirty="0" smtClean="0"/>
              <a:t>using the cumulative formula.</a:t>
            </a:r>
          </a:p>
          <a:p>
            <a:r>
              <a:rPr lang="en-IN" dirty="0" smtClean="0"/>
              <a:t>Calculate average cost per month for bulb replacement without group replacement policy</a:t>
            </a:r>
          </a:p>
          <a:p>
            <a:r>
              <a:rPr lang="en-IN" dirty="0" smtClean="0"/>
              <a:t>Compare the prices if group replacement is less. Then it can be followed in the case otherwise it is rejected.</a:t>
            </a:r>
          </a:p>
          <a:p>
            <a:r>
              <a:rPr lang="en-IN" dirty="0" smtClean="0"/>
              <a:t>Next we check the highest possible cost for which group replacement will be feasible. Here for the month having minimum cost we find maximum possible cost by comparing with average monthly cost without using group </a:t>
            </a:r>
            <a:r>
              <a:rPr lang="en-IN" smtClean="0"/>
              <a:t>replacement policy. </a:t>
            </a:r>
            <a:endParaRPr lang="en-I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22314"/>
          </a:xfrm>
        </p:spPr>
        <p:txBody>
          <a:bodyPr>
            <a:normAutofit/>
          </a:bodyPr>
          <a:lstStyle/>
          <a:p>
            <a:r>
              <a:rPr lang="en-IN" sz="9600" dirty="0" smtClean="0"/>
              <a:t>Thank you!!!</a:t>
            </a:r>
            <a:endParaRPr lang="en-IN" sz="9600" dirty="0"/>
          </a:p>
        </p:txBody>
      </p:sp>
      <p:sp>
        <p:nvSpPr>
          <p:cNvPr id="3" name="Content Placeholder 2"/>
          <p:cNvSpPr>
            <a:spLocks noGrp="1"/>
          </p:cNvSpPr>
          <p:nvPr>
            <p:ph idx="1"/>
          </p:nvPr>
        </p:nvSpPr>
        <p:spPr>
          <a:xfrm>
            <a:off x="457200" y="3212976"/>
            <a:ext cx="8229600" cy="3096384"/>
          </a:xfrm>
        </p:spPr>
        <p:txBody>
          <a:bodyPr/>
          <a:lstStyle/>
          <a:p>
            <a:pPr>
              <a:buNone/>
            </a:pPr>
            <a:r>
              <a:rPr lang="en-IN" dirty="0" smtClean="0"/>
              <a:t>Satvik Dhandhania(11BCE0431)</a:t>
            </a:r>
          </a:p>
          <a:p>
            <a:pPr>
              <a:buNone/>
            </a:pPr>
            <a:r>
              <a:rPr lang="en-IN" dirty="0" smtClean="0"/>
              <a:t>Vibhor Vishnoi(11BCE0436)</a:t>
            </a:r>
          </a:p>
          <a:p>
            <a:pPr>
              <a:buNone/>
            </a:pPr>
            <a:r>
              <a:rPr lang="en-IN" dirty="0" smtClean="0"/>
              <a:t>Prashant Khandelwal(11BCE0298)</a:t>
            </a:r>
          </a:p>
          <a:p>
            <a:pPr>
              <a:buNone/>
            </a:pPr>
            <a:r>
              <a:rPr lang="en-IN" dirty="0" smtClean="0"/>
              <a:t>Bharat P(11BCE0340)</a:t>
            </a:r>
          </a:p>
          <a:p>
            <a:pPr>
              <a:buNone/>
            </a:pPr>
            <a:r>
              <a:rPr lang="en-IN" dirty="0" smtClean="0"/>
              <a:t>Akshay Dixit(11BCE0244)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Autofit/>
          </a:bodyPr>
          <a:lstStyle/>
          <a:p>
            <a:r>
              <a:rPr lang="en-IN" sz="3600" dirty="0" smtClean="0"/>
              <a:t>The project describes the study of how the bulbs are replaced economically in certain duration of time to save money. There are group replacement and individual replacement policies which are known after taking consideration of cost price, probability of failures, wages and discounted price.</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67544" y="1484784"/>
            <a:ext cx="8229600" cy="4389120"/>
          </a:xfrm>
        </p:spPr>
        <p:txBody>
          <a:bodyPr>
            <a:normAutofit/>
          </a:bodyPr>
          <a:lstStyle/>
          <a:p>
            <a:r>
              <a:rPr lang="en-IN" sz="3600" dirty="0" smtClean="0"/>
              <a:t>Since a large amount of bulbs are purchased the buyer will receive discounts which would in turn affect the replacement policies. Taking into account these factors the minimum group replacement cost is obtained.</a:t>
            </a:r>
            <a:endParaRPr lang="en-I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APPLIED</a:t>
            </a:r>
            <a:endParaRPr lang="en-IN" dirty="0"/>
          </a:p>
        </p:txBody>
      </p:sp>
      <p:sp>
        <p:nvSpPr>
          <p:cNvPr id="3" name="Content Placeholder 2"/>
          <p:cNvSpPr>
            <a:spLocks noGrp="1"/>
          </p:cNvSpPr>
          <p:nvPr>
            <p:ph idx="1"/>
          </p:nvPr>
        </p:nvSpPr>
        <p:spPr/>
        <p:txBody>
          <a:bodyPr>
            <a:normAutofit/>
          </a:bodyPr>
          <a:lstStyle/>
          <a:p>
            <a:r>
              <a:rPr lang="en-IN" sz="3600" dirty="0" smtClean="0"/>
              <a:t>Group replacement policy is considered as best replacement policy, but sometime there are chances of individual replacement also, if the discount is relatively negligible on the cost price of items.</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67544" y="1052736"/>
            <a:ext cx="8229600" cy="4389120"/>
          </a:xfrm>
        </p:spPr>
        <p:txBody>
          <a:bodyPr>
            <a:normAutofit/>
          </a:bodyPr>
          <a:lstStyle/>
          <a:p>
            <a:r>
              <a:rPr lang="en-IN" sz="3600" dirty="0" smtClean="0"/>
              <a:t>Two types of replacement policies are considered:-</a:t>
            </a:r>
          </a:p>
          <a:p>
            <a:endParaRPr lang="en-IN" sz="3600" dirty="0" smtClean="0"/>
          </a:p>
          <a:p>
            <a:pPr>
              <a:buNone/>
            </a:pPr>
            <a:r>
              <a:rPr lang="en-IN" sz="3600" b="1" dirty="0" smtClean="0"/>
              <a:t>(i)Group replacement policy</a:t>
            </a:r>
            <a:r>
              <a:rPr lang="en-IN" sz="3600" dirty="0" smtClean="0"/>
              <a:t>.</a:t>
            </a:r>
          </a:p>
          <a:p>
            <a:endParaRPr lang="en-IN" sz="3600" dirty="0" smtClean="0"/>
          </a:p>
          <a:p>
            <a:pPr>
              <a:buNone/>
            </a:pPr>
            <a:r>
              <a:rPr lang="en-IN" sz="3600" b="1" dirty="0" smtClean="0"/>
              <a:t>(ii)Individual replacement policy.</a:t>
            </a:r>
            <a:endParaRPr lang="en-IN" sz="36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replacement policy</a:t>
            </a:r>
            <a:endParaRPr lang="en-IN" dirty="0"/>
          </a:p>
        </p:txBody>
      </p:sp>
      <p:sp>
        <p:nvSpPr>
          <p:cNvPr id="3" name="Content Placeholder 2"/>
          <p:cNvSpPr>
            <a:spLocks noGrp="1"/>
          </p:cNvSpPr>
          <p:nvPr>
            <p:ph idx="1"/>
          </p:nvPr>
        </p:nvSpPr>
        <p:spPr/>
        <p:txBody>
          <a:bodyPr>
            <a:normAutofit/>
          </a:bodyPr>
          <a:lstStyle/>
          <a:p>
            <a:r>
              <a:rPr lang="en-IN" sz="3600" dirty="0" smtClean="0"/>
              <a:t>In this all items are replaced, at the end of an optimal time period, irrespective of whether they have failed or not, with a provision that if any item fails before optimal time, it may be individually replaced.</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Individual replacement policy</a:t>
            </a:r>
            <a:endParaRPr lang="en-IN" dirty="0"/>
          </a:p>
        </p:txBody>
      </p:sp>
      <p:sp>
        <p:nvSpPr>
          <p:cNvPr id="3" name="Content Placeholder 2"/>
          <p:cNvSpPr>
            <a:spLocks noGrp="1"/>
          </p:cNvSpPr>
          <p:nvPr>
            <p:ph idx="1"/>
          </p:nvPr>
        </p:nvSpPr>
        <p:spPr/>
        <p:txBody>
          <a:bodyPr>
            <a:normAutofit/>
          </a:bodyPr>
          <a:lstStyle/>
          <a:p>
            <a:r>
              <a:rPr lang="en-IN" sz="3600" dirty="0" smtClean="0"/>
              <a:t>In this an item is replaced immediately after it fails.</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FORMULAE USED</a:t>
            </a:r>
            <a:endParaRPr lang="en-IN" dirty="0"/>
          </a:p>
        </p:txBody>
      </p:sp>
      <p:sp>
        <p:nvSpPr>
          <p:cNvPr id="3" name="Content Placeholder 2"/>
          <p:cNvSpPr>
            <a:spLocks noGrp="1"/>
          </p:cNvSpPr>
          <p:nvPr>
            <p:ph idx="1"/>
          </p:nvPr>
        </p:nvSpPr>
        <p:spPr/>
        <p:txBody>
          <a:bodyPr>
            <a:normAutofit/>
          </a:bodyPr>
          <a:lstStyle/>
          <a:p>
            <a:pPr>
              <a:buNone/>
            </a:pPr>
            <a:r>
              <a:rPr lang="en-IN" dirty="0" smtClean="0"/>
              <a:t>(i).Calculation of probability distribution(p(x)) from cumulative distribution(P(X)):-</a:t>
            </a:r>
          </a:p>
          <a:p>
            <a:pPr>
              <a:buNone/>
            </a:pPr>
            <a:r>
              <a:rPr lang="en-IN" dirty="0" smtClean="0"/>
              <a:t>P(x)=</a:t>
            </a:r>
            <a:r>
              <a:rPr lang="en-IN" dirty="0" smtClean="0"/>
              <a:t>P(i+1)-P(i)</a:t>
            </a:r>
          </a:p>
          <a:p>
            <a:pPr>
              <a:buNone/>
            </a:pPr>
            <a:r>
              <a:rPr lang="en-IN" dirty="0" smtClean="0"/>
              <a:t>where i=1,2,3…..n</a:t>
            </a:r>
          </a:p>
          <a:p>
            <a:pPr>
              <a:buNone/>
            </a:pPr>
            <a:r>
              <a:rPr lang="en-IN" dirty="0" smtClean="0"/>
              <a:t>where n is the number of months.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67544" y="1442120"/>
            <a:ext cx="8229600" cy="5415880"/>
          </a:xfrm>
        </p:spPr>
        <p:txBody>
          <a:bodyPr/>
          <a:lstStyle/>
          <a:p>
            <a:pPr>
              <a:buNone/>
            </a:pPr>
            <a:r>
              <a:rPr lang="en-IN" dirty="0" smtClean="0"/>
              <a:t>(ii). Calculation of expected number of failures:-</a:t>
            </a:r>
          </a:p>
          <a:p>
            <a:pPr>
              <a:buNone/>
            </a:pPr>
            <a:r>
              <a:rPr lang="en-IN" dirty="0" smtClean="0"/>
              <a:t>N(0)=N(0);	</a:t>
            </a:r>
          </a:p>
          <a:p>
            <a:pPr>
              <a:buNone/>
            </a:pPr>
            <a:r>
              <a:rPr lang="en-IN" dirty="0" smtClean="0"/>
              <a:t>N(1)=N(0) x p(1);</a:t>
            </a:r>
          </a:p>
          <a:p>
            <a:pPr>
              <a:buNone/>
            </a:pPr>
            <a:r>
              <a:rPr lang="en-IN" dirty="0" smtClean="0"/>
              <a:t>N(2)=N(0) x p(2) + N(1) x p(1);</a:t>
            </a:r>
          </a:p>
          <a:p>
            <a:pPr>
              <a:buNone/>
            </a:pPr>
            <a:r>
              <a:rPr lang="en-IN" dirty="0" smtClean="0"/>
              <a:t>.</a:t>
            </a:r>
          </a:p>
          <a:p>
            <a:pPr>
              <a:buNone/>
            </a:pPr>
            <a:r>
              <a:rPr lang="en-IN" dirty="0" smtClean="0"/>
              <a:t>.</a:t>
            </a:r>
          </a:p>
          <a:p>
            <a:pPr>
              <a:buNone/>
            </a:pPr>
            <a:r>
              <a:rPr lang="en-IN" dirty="0" smtClean="0"/>
              <a:t>N(n)=N(0) x p(n) + N(1) x p(n-1) + ………</a:t>
            </a:r>
            <a:r>
              <a:rPr lang="en-IN" dirty="0" smtClean="0"/>
              <a:t>up to </a:t>
            </a:r>
            <a:r>
              <a:rPr lang="en-IN" dirty="0" smtClean="0"/>
              <a:t>N(n-1) x p(1)</a:t>
            </a:r>
          </a:p>
          <a:p>
            <a:pPr>
              <a:buNone/>
            </a:pPr>
            <a:r>
              <a:rPr lang="en-IN" dirty="0" smtClean="0"/>
              <a:t> </a:t>
            </a:r>
          </a:p>
          <a:p>
            <a:pPr>
              <a:buNone/>
            </a:pP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308</TotalTime>
  <Words>632</Words>
  <Application>Microsoft Office PowerPoint</Application>
  <PresentationFormat>On-screen Show (4:3)</PresentationFormat>
  <Paragraphs>111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Replacement of bulbs in SMV</vt:lpstr>
      <vt:lpstr>ABSTRACT</vt:lpstr>
      <vt:lpstr> </vt:lpstr>
      <vt:lpstr>METHODOLOGY APPLIED</vt:lpstr>
      <vt:lpstr> </vt:lpstr>
      <vt:lpstr>Group replacement policy</vt:lpstr>
      <vt:lpstr>Individual replacement policy</vt:lpstr>
      <vt:lpstr>FORMULAE USED</vt:lpstr>
      <vt:lpstr> </vt:lpstr>
      <vt:lpstr> </vt:lpstr>
      <vt:lpstr>CASE STUDY</vt:lpstr>
      <vt:lpstr> </vt:lpstr>
      <vt:lpstr> </vt:lpstr>
      <vt:lpstr>DATA COLLECTION</vt:lpstr>
      <vt:lpstr>PROGRAM CODE DESCRIPTION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Replacement of bulbs in SMV</dc:title>
  <dc:creator>vibhor</dc:creator>
  <cp:lastModifiedBy>Satvik</cp:lastModifiedBy>
  <cp:revision>48</cp:revision>
  <dcterms:created xsi:type="dcterms:W3CDTF">2014-04-22T14:29:42Z</dcterms:created>
  <dcterms:modified xsi:type="dcterms:W3CDTF">2014-04-22T22:24:05Z</dcterms:modified>
</cp:coreProperties>
</file>