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2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2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1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2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1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0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9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9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7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19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6732"/>
            <a:ext cx="10058400" cy="4811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39" y="2046732"/>
            <a:ext cx="10058400" cy="48112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9586"/>
            <a:ext cx="10058400" cy="48112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0058400" cy="48112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1" y="650630"/>
            <a:ext cx="10298724" cy="25746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15192" y="2814935"/>
            <a:ext cx="472274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i="1" cap="none" spc="0" dirty="0" smtClean="0">
                <a:ln/>
                <a:solidFill>
                  <a:srgbClr val="F8CE21"/>
                </a:solidFill>
                <a:effectLst/>
              </a:rPr>
              <a:t>THE</a:t>
            </a:r>
            <a:r>
              <a:rPr lang="en-US" sz="6000" b="1" i="1" cap="none" spc="0" dirty="0" smtClean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en-US" sz="6000" b="1" i="1" cap="none" spc="0" dirty="0" smtClean="0">
                <a:ln/>
                <a:solidFill>
                  <a:srgbClr val="F8CE21"/>
                </a:solidFill>
                <a:effectLst/>
              </a:rPr>
              <a:t>ANALYSIS</a:t>
            </a:r>
            <a:endParaRPr lang="en-US" sz="6000" b="1" i="1" cap="none" spc="0" dirty="0">
              <a:ln/>
              <a:solidFill>
                <a:srgbClr val="F8CE2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9624" y="4164706"/>
            <a:ext cx="47227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i="1" dirty="0" smtClean="0">
                <a:ln/>
                <a:solidFill>
                  <a:srgbClr val="F8CE21"/>
                </a:solidFill>
              </a:rPr>
              <a:t>CREATED BY</a:t>
            </a:r>
            <a:endParaRPr lang="en-US" sz="4000" b="1" i="1" cap="none" spc="0" dirty="0">
              <a:ln/>
              <a:solidFill>
                <a:srgbClr val="F8CE2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25193" y="4714330"/>
            <a:ext cx="472274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i="1" dirty="0" smtClean="0">
                <a:ln/>
                <a:solidFill>
                  <a:srgbClr val="F8CE21"/>
                </a:solidFill>
              </a:rPr>
              <a:t>SATVIK KISHORE</a:t>
            </a:r>
            <a:endParaRPr lang="en-US" sz="4400" b="1" i="1" cap="none" spc="0" dirty="0">
              <a:ln/>
              <a:solidFill>
                <a:srgbClr val="F8CE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1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846" y="-133106"/>
            <a:ext cx="2045677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8CE21"/>
                </a:solidFill>
                <a:latin typeface="Franklin Gothic Demi" panose="020B0703020102020204" pitchFamily="34" charset="0"/>
              </a:rPr>
              <a:t>DATA</a:t>
            </a:r>
            <a:endParaRPr lang="en-US" sz="5400" dirty="0">
              <a:solidFill>
                <a:srgbClr val="F8CE2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58" y="1546713"/>
            <a:ext cx="2381250" cy="116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63" y="2708763"/>
            <a:ext cx="2707327" cy="1013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80" y="4735391"/>
            <a:ext cx="2790092" cy="708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60" y="3722077"/>
            <a:ext cx="2619732" cy="86164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63262" y="2708763"/>
            <a:ext cx="2839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63262" y="3652471"/>
            <a:ext cx="2839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63262" y="4735391"/>
            <a:ext cx="2839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5239" y="209327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TNG (</a:t>
            </a:r>
            <a:r>
              <a:rPr lang="en-US" dirty="0" smtClean="0"/>
              <a:t>1987-1994)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2298" y="3030754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DS9 (1993-1999)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298" y="3886539"/>
            <a:ext cx="177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VOY (1995-2001)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8902" y="4824019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 (2001-2005)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44372" y="1835350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Seasons:       7</a:t>
            </a:r>
            <a:br>
              <a:rPr lang="en-US" sz="1600" dirty="0" smtClean="0"/>
            </a:br>
            <a:r>
              <a:rPr lang="en-US" sz="1600" dirty="0" smtClean="0"/>
              <a:t>Episodes: 176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944372" y="2923032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Seasons:       7</a:t>
            </a:r>
            <a:br>
              <a:rPr lang="en-US" sz="1600" dirty="0" smtClean="0"/>
            </a:br>
            <a:r>
              <a:rPr lang="en-US" sz="1600" dirty="0" smtClean="0"/>
              <a:t>Episodes: 173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944372" y="3936347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Seasons:       7</a:t>
            </a:r>
            <a:br>
              <a:rPr lang="en-US" sz="1600" dirty="0" smtClean="0"/>
            </a:br>
            <a:r>
              <a:rPr lang="en-US" sz="1600" dirty="0" smtClean="0"/>
              <a:t>Episodes: 168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944372" y="471629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Seasons:       5</a:t>
            </a:r>
            <a:br>
              <a:rPr lang="en-US" sz="1600" dirty="0" smtClean="0"/>
            </a:br>
            <a:r>
              <a:rPr lang="en-US" sz="1600" dirty="0" smtClean="0"/>
              <a:t>Episodes:   97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965" y="2932068"/>
            <a:ext cx="1813357" cy="9544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91537" y="2350519"/>
            <a:ext cx="134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SCRIPTS</a:t>
            </a:r>
            <a:endParaRPr lang="en-US" sz="28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402949" y="1835350"/>
            <a:ext cx="0" cy="3465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22735" y="1835350"/>
            <a:ext cx="0" cy="3465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</p:cNvCxnSpPr>
          <p:nvPr/>
        </p:nvCxnSpPr>
        <p:spPr>
          <a:xfrm>
            <a:off x="7365696" y="2873739"/>
            <a:ext cx="0" cy="778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74847" y="3652471"/>
            <a:ext cx="1648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CHARACTER</a:t>
            </a:r>
            <a:br>
              <a:rPr lang="en-US" sz="2000" dirty="0" smtClean="0"/>
            </a:br>
            <a:r>
              <a:rPr lang="en-US" sz="2000" dirty="0" smtClean="0"/>
              <a:t>PROMINANCE</a:t>
            </a:r>
            <a:endParaRPr lang="en-US" sz="2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011269" y="1835350"/>
            <a:ext cx="0" cy="3465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92545" y="3048053"/>
            <a:ext cx="1369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Director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974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3" y="1907512"/>
            <a:ext cx="10515600" cy="38586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Are there differences in quality across directors?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What are the differences in quality across the four shows and constituent seasons?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Which characters were the most liked/disliked?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0433" y="249031"/>
            <a:ext cx="10257430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8CE21"/>
                </a:solidFill>
                <a:latin typeface="Franklin Gothic Demi" panose="020B0703020102020204" pitchFamily="34" charset="0"/>
              </a:rPr>
              <a:t>RESEARCH QUESTIONS</a:t>
            </a:r>
            <a:endParaRPr lang="en-US" sz="4800" dirty="0">
              <a:solidFill>
                <a:srgbClr val="F8CE2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3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90433" y="249031"/>
            <a:ext cx="10257430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8CE21"/>
                </a:solidFill>
                <a:latin typeface="Franklin Gothic Demi" panose="020B0703020102020204" pitchFamily="34" charset="0"/>
              </a:rPr>
              <a:t>EXPLORATORY DATA ANALYSIS</a:t>
            </a:r>
            <a:endParaRPr lang="en-US" sz="4800" dirty="0">
              <a:solidFill>
                <a:srgbClr val="F8CE2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3" y="1746626"/>
            <a:ext cx="4257493" cy="26274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0433" y="5227092"/>
            <a:ext cx="309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73 Unique Directors, with 33 </a:t>
            </a:r>
            <a:br>
              <a:rPr lang="en-IN" dirty="0" smtClean="0"/>
            </a:br>
            <a:r>
              <a:rPr lang="en-IN" dirty="0" smtClean="0"/>
              <a:t>directing more than 4 episodes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86" y="1643433"/>
            <a:ext cx="4590864" cy="28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90433" y="3368"/>
            <a:ext cx="10257430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8CE21"/>
                </a:solidFill>
                <a:latin typeface="Franklin Gothic Demi" panose="020B0703020102020204" pitchFamily="34" charset="0"/>
              </a:rPr>
              <a:t>EXPLORATORY DATA ANALYSIS (cont.)</a:t>
            </a:r>
            <a:endParaRPr lang="en-US" sz="4800" dirty="0">
              <a:solidFill>
                <a:srgbClr val="F8CE2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45" y="1138600"/>
            <a:ext cx="4392594" cy="2711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45" y="3958907"/>
            <a:ext cx="4392595" cy="27114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89" y="1138600"/>
            <a:ext cx="4392595" cy="27114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89" y="3958907"/>
            <a:ext cx="4392595" cy="271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3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90433" y="3368"/>
            <a:ext cx="10257430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8CE21"/>
                </a:solidFill>
                <a:latin typeface="Franklin Gothic Demi" panose="020B0703020102020204" pitchFamily="34" charset="0"/>
              </a:rPr>
              <a:t>EXPLORATORY DATA ANALYSIS (cont.)</a:t>
            </a:r>
            <a:endParaRPr lang="en-US" sz="4800" dirty="0">
              <a:solidFill>
                <a:srgbClr val="F8CE2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45" y="1138600"/>
            <a:ext cx="4392593" cy="2711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45" y="3958907"/>
            <a:ext cx="4392595" cy="2711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89" y="1138600"/>
            <a:ext cx="4392595" cy="2711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89" y="3958907"/>
            <a:ext cx="4392595" cy="271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4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Linear Hierarchical Model with levels as </a:t>
                </a:r>
                <a:r>
                  <a:rPr lang="en-IN" dirty="0" err="1" smtClean="0"/>
                  <a:t>Show:Season</a:t>
                </a:r>
                <a:r>
                  <a:rPr lang="en-IN" dirty="0" smtClean="0"/>
                  <a:t> and Director. The fixed effect covariates were the character prominence variables (33 in number)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Where </a:t>
                </a:r>
                <a:r>
                  <a:rPr lang="en-IN" i="1" dirty="0" smtClean="0"/>
                  <a:t>y</a:t>
                </a:r>
                <a:r>
                  <a:rPr lang="en-IN" dirty="0" smtClean="0"/>
                  <a:t> is the </a:t>
                </a:r>
                <a:r>
                  <a:rPr lang="en-IN" dirty="0" err="1" smtClean="0"/>
                  <a:t>IMDb</a:t>
                </a:r>
                <a:r>
                  <a:rPr lang="en-IN" dirty="0" smtClean="0"/>
                  <a:t> rating, </a:t>
                </a:r>
                <a:r>
                  <a:rPr lang="en-IN" i="1" dirty="0" smtClean="0"/>
                  <a:t>j</a:t>
                </a:r>
                <a:r>
                  <a:rPr lang="en-IN" dirty="0" smtClean="0"/>
                  <a:t> is </a:t>
                </a:r>
                <a:r>
                  <a:rPr lang="en-IN" dirty="0" err="1" smtClean="0"/>
                  <a:t>show:season</a:t>
                </a:r>
                <a:r>
                  <a:rPr lang="en-IN" dirty="0" smtClean="0"/>
                  <a:t>, </a:t>
                </a:r>
                <a:r>
                  <a:rPr lang="en-IN" i="1" dirty="0" smtClean="0"/>
                  <a:t>k</a:t>
                </a:r>
                <a:r>
                  <a:rPr lang="en-IN" dirty="0" smtClean="0"/>
                  <a:t> is director, </a:t>
                </a:r>
                <a:r>
                  <a:rPr lang="en-IN" i="1" dirty="0" smtClean="0"/>
                  <a:t>p </a:t>
                </a:r>
                <a:r>
                  <a:rPr lang="en-IN" dirty="0" smtClean="0"/>
                  <a:t>is the index for cast prominence, </a:t>
                </a:r>
                <a:r>
                  <a:rPr lang="el-GR" dirty="0" smtClean="0"/>
                  <a:t>β</a:t>
                </a:r>
                <a:r>
                  <a:rPr lang="en-IN" dirty="0" smtClean="0"/>
                  <a:t> are the linear </a:t>
                </a:r>
                <a:r>
                  <a:rPr lang="en-IN" dirty="0" err="1" smtClean="0"/>
                  <a:t>coffiecients</a:t>
                </a:r>
                <a:r>
                  <a:rPr lang="en-IN" dirty="0" smtClean="0"/>
                  <a:t>, x is the covariate for cast prominence, and </a:t>
                </a:r>
                <a:r>
                  <a:rPr lang="el-GR" dirty="0" smtClean="0"/>
                  <a:t>ϵ</a:t>
                </a:r>
                <a:r>
                  <a:rPr lang="en-IN" dirty="0" smtClean="0"/>
                  <a:t> is the residual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0433" y="249031"/>
            <a:ext cx="10257430" cy="1325563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F8CE21"/>
                </a:solidFill>
                <a:latin typeface="Franklin Gothic Demi" panose="020B0703020102020204" pitchFamily="34" charset="0"/>
              </a:rPr>
              <a:t>FINAL MODEL</a:t>
            </a:r>
            <a:endParaRPr lang="en-US" sz="4800" dirty="0">
              <a:solidFill>
                <a:srgbClr val="F8CE2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85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0433" y="249031"/>
            <a:ext cx="10257430" cy="1325563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F8CE21"/>
                </a:solidFill>
                <a:latin typeface="Franklin Gothic Demi" panose="020B0703020102020204" pitchFamily="34" charset="0"/>
              </a:rPr>
              <a:t>FINAL MODEL</a:t>
            </a:r>
            <a:endParaRPr lang="en-US" sz="4800" dirty="0">
              <a:solidFill>
                <a:srgbClr val="F8CE2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83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118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Franklin Gothic Demi</vt:lpstr>
      <vt:lpstr>Office Theme</vt:lpstr>
      <vt:lpstr>PowerPoint Presentation</vt:lpstr>
      <vt:lpstr>DATA</vt:lpstr>
      <vt:lpstr>RESEARCH QUESTIONS</vt:lpstr>
      <vt:lpstr>EXPLORATORY DATA ANALYSIS</vt:lpstr>
      <vt:lpstr>EXPLORATORY DATA ANALYSIS (cont.)</vt:lpstr>
      <vt:lpstr>EXPLORATORY DATA ANALYSIS (cont.)</vt:lpstr>
      <vt:lpstr>FINAL MODEL</vt:lpstr>
      <vt:lpstr>FINAL MODEL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Satvik Kishore</dc:creator>
  <cp:lastModifiedBy>Satvik Kishore</cp:lastModifiedBy>
  <cp:revision>16</cp:revision>
  <dcterms:created xsi:type="dcterms:W3CDTF">2021-11-23T01:25:30Z</dcterms:created>
  <dcterms:modified xsi:type="dcterms:W3CDTF">2021-11-23T03:35:39Z</dcterms:modified>
</cp:coreProperties>
</file>