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9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78AC-D979-44C8-B845-9091740F221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517C-32D6-4D6A-908A-1D0F5997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732"/>
            <a:ext cx="10058400" cy="4811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9" y="2046732"/>
            <a:ext cx="10058400" cy="4811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9586"/>
            <a:ext cx="10058400" cy="4811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0058400" cy="4811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650630"/>
            <a:ext cx="10298724" cy="2574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5192" y="2814935"/>
            <a:ext cx="47227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i="1" cap="none" spc="0" dirty="0" smtClean="0">
                <a:ln/>
                <a:solidFill>
                  <a:srgbClr val="F8CE21"/>
                </a:solidFill>
                <a:effectLst/>
              </a:rPr>
              <a:t>THE</a:t>
            </a:r>
            <a:r>
              <a:rPr lang="en-US" sz="6000" b="1" i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6000" b="1" i="1" cap="none" spc="0" dirty="0" smtClean="0">
                <a:ln/>
                <a:solidFill>
                  <a:srgbClr val="F8CE21"/>
                </a:solidFill>
                <a:effectLst/>
              </a:rPr>
              <a:t>ANALYSIS</a:t>
            </a:r>
            <a:endParaRPr lang="en-US" sz="6000" b="1" i="1" cap="none" spc="0" dirty="0">
              <a:ln/>
              <a:solidFill>
                <a:srgbClr val="F8CE2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624" y="4164706"/>
            <a:ext cx="47227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i="1" dirty="0" smtClean="0">
                <a:ln/>
                <a:solidFill>
                  <a:srgbClr val="F8CE21"/>
                </a:solidFill>
              </a:rPr>
              <a:t>CREATED BY</a:t>
            </a:r>
            <a:endParaRPr lang="en-US" sz="4000" b="1" i="1" cap="none" spc="0" dirty="0">
              <a:ln/>
              <a:solidFill>
                <a:srgbClr val="F8CE2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5193" y="4714330"/>
            <a:ext cx="47227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i="1" dirty="0" smtClean="0">
                <a:ln/>
                <a:solidFill>
                  <a:srgbClr val="F8CE21"/>
                </a:solidFill>
              </a:rPr>
              <a:t>SATVIK KISHORE</a:t>
            </a:r>
            <a:endParaRPr lang="en-US" sz="4400" b="1" i="1" cap="none" spc="0" dirty="0">
              <a:ln/>
              <a:solidFill>
                <a:srgbClr val="F8CE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1378"/>
          </a:xfrm>
        </p:spPr>
        <p:txBody>
          <a:bodyPr/>
          <a:lstStyle/>
          <a:p>
            <a:r>
              <a:rPr lang="en-IN" dirty="0" smtClean="0"/>
              <a:t>No significant difference in quality across directors was observed</a:t>
            </a:r>
          </a:p>
          <a:p>
            <a:r>
              <a:rPr lang="en-IN" dirty="0" smtClean="0"/>
              <a:t>There are significant differences across seasons across shows</a:t>
            </a:r>
          </a:p>
          <a:p>
            <a:r>
              <a:rPr lang="en-IN" dirty="0" smtClean="0"/>
              <a:t>Character prominence plays a large role in reception of the episodes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0340"/>
            <a:ext cx="10257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CONCLUSIONS</a:t>
            </a:r>
            <a:endParaRPr lang="en-US" sz="40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214178"/>
            <a:ext cx="10257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LIMTATIONS</a:t>
            </a:r>
            <a:endParaRPr lang="en-US" sz="40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9115" y="4251016"/>
            <a:ext cx="10515600" cy="18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Not enough data to observe differences in directors</a:t>
            </a:r>
          </a:p>
          <a:p>
            <a:r>
              <a:rPr lang="en-IN" dirty="0" smtClean="0"/>
              <a:t>Unable to include writers in the analysis due to the nature of the data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3" y="1907512"/>
            <a:ext cx="10515600" cy="3858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Are there differences in quality across directors?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What are the differences in quality across four shows and their constituent seasons?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Which characters were the most liked/disliked?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RESEARCH QUESTIONS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846" y="-133106"/>
            <a:ext cx="204567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DATA</a:t>
            </a:r>
            <a:endParaRPr lang="en-US" sz="54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58" y="1147465"/>
            <a:ext cx="23812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63" y="2309515"/>
            <a:ext cx="2707327" cy="1013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80" y="4336143"/>
            <a:ext cx="2790092" cy="708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60" y="3322829"/>
            <a:ext cx="2619732" cy="86164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63262" y="2309515"/>
            <a:ext cx="283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63262" y="3253223"/>
            <a:ext cx="283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63262" y="4336143"/>
            <a:ext cx="283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239" y="169402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TNG (</a:t>
            </a:r>
            <a:r>
              <a:rPr lang="en-US" dirty="0" smtClean="0"/>
              <a:t>1987-1994)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298" y="263150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DS9 (1993-1999)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298" y="3487291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VOY (1995-2001)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8902" y="442477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 (2001-2005)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44372" y="1436102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7</a:t>
            </a:r>
            <a:br>
              <a:rPr lang="en-US" sz="1600" dirty="0" smtClean="0"/>
            </a:br>
            <a:r>
              <a:rPr lang="en-US" sz="1600" dirty="0" smtClean="0"/>
              <a:t>Episodes: 176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4372" y="2523784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7</a:t>
            </a:r>
            <a:br>
              <a:rPr lang="en-US" sz="1600" dirty="0" smtClean="0"/>
            </a:br>
            <a:r>
              <a:rPr lang="en-US" sz="1600" dirty="0" smtClean="0"/>
              <a:t>Episodes: 173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944372" y="3537099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7</a:t>
            </a:r>
            <a:br>
              <a:rPr lang="en-US" sz="1600" dirty="0" smtClean="0"/>
            </a:br>
            <a:r>
              <a:rPr lang="en-US" sz="1600" dirty="0" smtClean="0"/>
              <a:t>Episodes: 168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4372" y="4317049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Seasons:       5</a:t>
            </a:r>
            <a:br>
              <a:rPr lang="en-US" sz="1600" dirty="0" smtClean="0"/>
            </a:br>
            <a:r>
              <a:rPr lang="en-US" sz="1600" dirty="0" smtClean="0"/>
              <a:t>Episodes:   97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965" y="2532820"/>
            <a:ext cx="1813357" cy="954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1537" y="1951271"/>
            <a:ext cx="134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SCRIPTS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02949" y="1436102"/>
            <a:ext cx="0" cy="3465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22735" y="1436102"/>
            <a:ext cx="0" cy="3465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>
            <a:off x="7365696" y="2474491"/>
            <a:ext cx="0" cy="77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4859" y="3253223"/>
            <a:ext cx="1648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CHARACTER</a:t>
            </a:r>
            <a:br>
              <a:rPr lang="en-US" sz="2000" dirty="0" smtClean="0"/>
            </a:br>
            <a:r>
              <a:rPr lang="en-US" sz="2000" dirty="0" smtClean="0"/>
              <a:t>PROMINANCE</a:t>
            </a:r>
            <a:br>
              <a:rPr lang="en-US" sz="2000" dirty="0" smtClean="0"/>
            </a:br>
            <a:endParaRPr lang="en-US" sz="2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011269" y="1436102"/>
            <a:ext cx="0" cy="3465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92545" y="2648805"/>
            <a:ext cx="1369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Director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8623" y="5096925"/>
            <a:ext cx="770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PROMINENCE = Percentage </a:t>
            </a:r>
            <a:r>
              <a:rPr lang="en-US" dirty="0"/>
              <a:t>of words spoken by each main </a:t>
            </a:r>
            <a:r>
              <a:rPr lang="en-US" dirty="0" smtClean="0"/>
              <a:t>character</a:t>
            </a:r>
            <a:br>
              <a:rPr lang="en-US" dirty="0" smtClean="0"/>
            </a:br>
            <a:r>
              <a:rPr lang="en-US" dirty="0" smtClean="0"/>
              <a:t> 			within each episode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5239" y="5963606"/>
            <a:ext cx="4832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Sources</a:t>
            </a:r>
            <a:r>
              <a:rPr lang="en-IN" dirty="0"/>
              <a:t>: </a:t>
            </a:r>
            <a:r>
              <a:rPr lang="en-IN" dirty="0" smtClean="0"/>
              <a:t>www.chakoteya.net/StarTrek/index.html</a:t>
            </a:r>
            <a:br>
              <a:rPr lang="en-IN" dirty="0" smtClean="0"/>
            </a:br>
            <a:r>
              <a:rPr lang="en-IN" dirty="0" smtClean="0"/>
              <a:t>                  datasets.imdbws.com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EXPLORATORY DATA ANALYSIS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3" y="1746626"/>
            <a:ext cx="4257493" cy="2627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0433" y="5227092"/>
            <a:ext cx="309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73 Unique Directors, with 33 </a:t>
            </a:r>
            <a:br>
              <a:rPr lang="en-IN" dirty="0" smtClean="0"/>
            </a:br>
            <a:r>
              <a:rPr lang="en-IN" dirty="0" smtClean="0"/>
              <a:t>directing more than 4 episodes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86" y="1643433"/>
            <a:ext cx="4590864" cy="28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0433" y="3368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EXPLORATORY DATA ANALYSIS (cont.)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1138600"/>
            <a:ext cx="4392594" cy="2711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3958907"/>
            <a:ext cx="4392595" cy="2711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1138600"/>
            <a:ext cx="4392595" cy="2711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3958907"/>
            <a:ext cx="4392595" cy="27114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1138599"/>
            <a:ext cx="4392595" cy="27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0433" y="3368"/>
            <a:ext cx="1025743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EXPLORATORY DATA ANALYSIS (cont.)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1138600"/>
            <a:ext cx="4392593" cy="2711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3958907"/>
            <a:ext cx="4392595" cy="2711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1138600"/>
            <a:ext cx="4392595" cy="2711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3958907"/>
            <a:ext cx="4392595" cy="27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Linear Hierarchical Model with levels as </a:t>
                </a:r>
                <a:r>
                  <a:rPr lang="en-IN" dirty="0" err="1" smtClean="0"/>
                  <a:t>Show:Season</a:t>
                </a:r>
                <a:r>
                  <a:rPr lang="en-IN" dirty="0" smtClean="0"/>
                  <a:t> and Director. The fixed effect covariates were the character prominence variables (33 in number)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Where </a:t>
                </a:r>
                <a:r>
                  <a:rPr lang="en-IN" i="1" dirty="0" smtClean="0"/>
                  <a:t>y</a:t>
                </a:r>
                <a:r>
                  <a:rPr lang="en-IN" dirty="0" smtClean="0"/>
                  <a:t> is the </a:t>
                </a:r>
                <a:r>
                  <a:rPr lang="en-IN" dirty="0" err="1" smtClean="0"/>
                  <a:t>IMDb</a:t>
                </a:r>
                <a:r>
                  <a:rPr lang="en-IN" dirty="0" smtClean="0"/>
                  <a:t> rating, </a:t>
                </a:r>
                <a:r>
                  <a:rPr lang="en-IN" i="1" dirty="0" smtClean="0"/>
                  <a:t>j</a:t>
                </a:r>
                <a:r>
                  <a:rPr lang="en-IN" dirty="0" smtClean="0"/>
                  <a:t> is </a:t>
                </a:r>
                <a:r>
                  <a:rPr lang="en-IN" dirty="0" err="1" smtClean="0"/>
                  <a:t>show:season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k</a:t>
                </a:r>
                <a:r>
                  <a:rPr lang="en-IN" dirty="0" smtClean="0"/>
                  <a:t> is director, </a:t>
                </a:r>
                <a:r>
                  <a:rPr lang="en-IN" i="1" dirty="0" smtClean="0"/>
                  <a:t>p </a:t>
                </a:r>
                <a:r>
                  <a:rPr lang="en-IN" dirty="0" smtClean="0"/>
                  <a:t>is the index for cast prominence, </a:t>
                </a:r>
                <a:r>
                  <a:rPr lang="el-GR" dirty="0" smtClean="0"/>
                  <a:t>β</a:t>
                </a:r>
                <a:r>
                  <a:rPr lang="en-IN" dirty="0" smtClean="0"/>
                  <a:t> are the linear </a:t>
                </a:r>
                <a:r>
                  <a:rPr lang="en-IN" dirty="0" err="1" smtClean="0"/>
                  <a:t>coffiecients</a:t>
                </a:r>
                <a:r>
                  <a:rPr lang="en-IN" dirty="0" smtClean="0"/>
                  <a:t>, x is the covariate for cast prominence, and </a:t>
                </a:r>
                <a:r>
                  <a:rPr lang="el-GR" dirty="0" smtClean="0"/>
                  <a:t>ϵ</a:t>
                </a:r>
                <a:r>
                  <a:rPr lang="en-IN" dirty="0" smtClean="0"/>
                  <a:t> is the residual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0433" y="249031"/>
            <a:ext cx="10257430" cy="1325563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FINAL MODEL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5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/>
          <a:stretch/>
        </p:blipFill>
        <p:spPr>
          <a:xfrm>
            <a:off x="531776" y="1439425"/>
            <a:ext cx="4277666" cy="374672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1776" y="113862"/>
            <a:ext cx="10257430" cy="1325563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RESULTS: RANDOM EFFECTS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91" y="1439425"/>
            <a:ext cx="6071081" cy="3746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9844" y="5533008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Variability Explained:      11.75%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8390" y="5533008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Variability Explained:      0.1%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3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46489" y="-49910"/>
            <a:ext cx="10257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 smtClean="0">
                <a:solidFill>
                  <a:srgbClr val="F8CE21"/>
                </a:solidFill>
                <a:latin typeface="Franklin Gothic Demi" panose="020B0703020102020204" pitchFamily="34" charset="0"/>
              </a:rPr>
              <a:t>RESULTS: FIXED EFFECTS</a:t>
            </a:r>
            <a:endParaRPr lang="en-US" sz="4800" dirty="0">
              <a:solidFill>
                <a:srgbClr val="F8CE2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1138600"/>
            <a:ext cx="4392593" cy="2711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5" y="3958907"/>
            <a:ext cx="4392595" cy="271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3958907"/>
            <a:ext cx="4392595" cy="2711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" y="1138599"/>
            <a:ext cx="4392595" cy="27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200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Franklin Gothic Demi</vt:lpstr>
      <vt:lpstr>Office Theme</vt:lpstr>
      <vt:lpstr>PowerPoint Presentation</vt:lpstr>
      <vt:lpstr>RESEARCH QUESTIONS</vt:lpstr>
      <vt:lpstr>DATA</vt:lpstr>
      <vt:lpstr>EXPLORATORY DATA ANALYSIS</vt:lpstr>
      <vt:lpstr>EXPLORATORY DATA ANALYSIS (cont.)</vt:lpstr>
      <vt:lpstr>EXPLORATORY DATA ANALYSIS (cont.)</vt:lpstr>
      <vt:lpstr>FINAL MODEL</vt:lpstr>
      <vt:lpstr>RESULTS: RANDOM EFFECTS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Satvik Kishore</dc:creator>
  <cp:lastModifiedBy>Satvik Kishore</cp:lastModifiedBy>
  <cp:revision>24</cp:revision>
  <dcterms:created xsi:type="dcterms:W3CDTF">2021-11-23T01:25:30Z</dcterms:created>
  <dcterms:modified xsi:type="dcterms:W3CDTF">2021-11-23T04:29:12Z</dcterms:modified>
</cp:coreProperties>
</file>