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F722AC-7548-4F4D-B9F4-F0349176E339}">
  <a:tblStyle styleId="{BDF722AC-7548-4F4D-B9F4-F0349176E3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20f8a21525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g20f8a21525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ab6be5c1b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ab6be5c1b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ab6be5c1b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ab6be5c1b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a6d3fd4f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a6d3fd4f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a6d3fd4f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a6d3fd4f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ab6be5c1b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ab6be5c1b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ab6be5c1b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ab6be5c1b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3ab6be5c1b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3ab6be5c1b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3a6d3fd4f5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3a6d3fd4f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a6d3fd4f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3a6d3fd4f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3a6d3fd4f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3a6d3fd4f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0f8a21525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g20f8a21525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a6d3fd4f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a6d3fd4f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a6d3fd4f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3a6d3fd4f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3a6d3fd4f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3a6d3fd4f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3a6d3fd4f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3a6d3fd4f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0f8a21525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0f8a21525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0f8a21525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0f8a21525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0f8a21525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0f8a21525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0f8a21525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20f8a21525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3a6d3fd4f5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23a6d3fd4f5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This sparse approximation approach is particularly useful when dealing with high-dimensional data, where the reduction in the number of parameters not only reduces computational overhead but also mitigates overfitting and improves generalization.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3a6d3fd4f5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3a6d3fd4f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a6d3fd4f5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a6d3fd4f5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spike-and-slab prior is a statistical model that is commonly used in Bayesian regression analysis to incorporate variable selection.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spike-and-slab prior is particularly useful in situations where there are many predictor variables, and only a few of them are expected to have a significant effect on the outcome variable. The prior helps to identify the most relevant variables, while also allowing for the possibility that some of the non-relevant variables may still have a small effect.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normal prior, also known as a Gaussian prior, is a common prior distribution used in Bayesian analysis.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using a normal prior in a layer of a Bayesian neural network can help to regularize the model, reduce overfitting, and provide a measure of uncertainty associated with the weights and biases.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ab6be5c1b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ab6be5c1b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a6d3fd4f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a6d3fd4f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ab6be5c1b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ab6be5c1b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628650" y="1"/>
            <a:ext cx="78867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0" type="dt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1" type="ftr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9153940" cy="976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723" y="-1"/>
            <a:ext cx="1098208" cy="97674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/>
        </p:nvSpPr>
        <p:spPr>
          <a:xfrm>
            <a:off x="7086600" y="484602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mc:AlternateContent>
    <mc:Choice Requires="p14">
      <p:transition spd="slow" p14:dur="7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hyperlink" Target="https://wesselb.github.io/assets/write-ups/Bruinsma,%20Spike%20and%20Slab%20Priors.pdf" TargetMode="External"/><Relationship Id="rId10" Type="http://schemas.openxmlformats.org/officeDocument/2006/relationships/hyperlink" Target="https://towardsdatascience.com/what-is-gumbel-softmax-7f6d9cdcb90e" TargetMode="External"/><Relationship Id="rId13" Type="http://schemas.openxmlformats.org/officeDocument/2006/relationships/hyperlink" Target="https://www.youtube.com/watch?v=JFgXEbgcT7g" TargetMode="External"/><Relationship Id="rId12" Type="http://schemas.openxmlformats.org/officeDocument/2006/relationships/hyperlink" Target="https://towardsdatascience.com/why-you-should-use-bayesian-neural-network-aaf76732c150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ortal.gdc.cancer.gov/" TargetMode="External"/><Relationship Id="rId4" Type="http://schemas.openxmlformats.org/officeDocument/2006/relationships/hyperlink" Target="https://runopti.github.io/stg/" TargetMode="External"/><Relationship Id="rId9" Type="http://schemas.openxmlformats.org/officeDocument/2006/relationships/hyperlink" Target="https://www.youtube.com/watch?v=bFZ-0FH5hfs&amp;ab_channel=MITOpenCourseWare" TargetMode="External"/><Relationship Id="rId5" Type="http://schemas.openxmlformats.org/officeDocument/2006/relationships/hyperlink" Target="https://par.nsf.gov/servlets/purl/10304087" TargetMode="External"/><Relationship Id="rId6" Type="http://schemas.openxmlformats.org/officeDocument/2006/relationships/hyperlink" Target="https://arxiv.org/pdf/1312.6114.pdf" TargetMode="External"/><Relationship Id="rId7" Type="http://schemas.openxmlformats.org/officeDocument/2006/relationships/hyperlink" Target="https://arxiv.org/pdf/2108.13083.pdf" TargetMode="External"/><Relationship Id="rId8" Type="http://schemas.openxmlformats.org/officeDocument/2006/relationships/hyperlink" Target="https://pytorch.org/tutorials/beginner/introyt/introyt1_tutorial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450" y="1458925"/>
            <a:ext cx="1941100" cy="199988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/>
        </p:nvSpPr>
        <p:spPr>
          <a:xfrm>
            <a:off x="0" y="2146650"/>
            <a:ext cx="37224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Presented By-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Aditya Jain (CSE, 1903102)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Satvik Bhatnagar (MnC, 1903215)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4"/>
          <p:cNvSpPr txBox="1"/>
          <p:nvPr/>
        </p:nvSpPr>
        <p:spPr>
          <a:xfrm>
            <a:off x="5787600" y="2146650"/>
            <a:ext cx="33564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Supervisor-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Dr. Clint Pazhayidam George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Ms. Akanksha Mishra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p4"/>
          <p:cNvSpPr txBox="1"/>
          <p:nvPr/>
        </p:nvSpPr>
        <p:spPr>
          <a:xfrm>
            <a:off x="1704600" y="3840350"/>
            <a:ext cx="57348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School of Mathematics and Computer Sciences (SMCS)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Indian Institute of Technology, Goa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2nd March 2023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4"/>
          <p:cNvSpPr txBox="1"/>
          <p:nvPr/>
        </p:nvSpPr>
        <p:spPr>
          <a:xfrm>
            <a:off x="1518600" y="64850"/>
            <a:ext cx="6472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Deep Learning-based Feature </a:t>
            </a: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Selection </a:t>
            </a: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for Cancer Genomics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 txBox="1"/>
          <p:nvPr/>
        </p:nvSpPr>
        <p:spPr>
          <a:xfrm>
            <a:off x="1499600" y="0"/>
            <a:ext cx="6948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Georgia"/>
                <a:ea typeface="Georgia"/>
                <a:cs typeface="Georgia"/>
                <a:sym typeface="Georgia"/>
              </a:rPr>
              <a:t>Results- Random Dataset</a:t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Georgia"/>
                <a:ea typeface="Georgia"/>
                <a:cs typeface="Georgia"/>
                <a:sym typeface="Georgia"/>
              </a:rPr>
              <a:t>(using Sparse BNN class)</a:t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>
            <a:off x="797675" y="1248825"/>
            <a:ext cx="299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6" name="Google Shape;116;p13"/>
          <p:cNvSpPr txBox="1"/>
          <p:nvPr/>
        </p:nvSpPr>
        <p:spPr>
          <a:xfrm>
            <a:off x="2197875" y="1264263"/>
            <a:ext cx="51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Size = 750</a:t>
            </a:r>
            <a:endParaRPr/>
          </a:p>
        </p:txBody>
      </p:sp>
      <p:pic>
        <p:nvPicPr>
          <p:cNvPr id="117" name="Google Shape;11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67" y="1832325"/>
            <a:ext cx="3885333" cy="29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1150" y="1832325"/>
            <a:ext cx="3885325" cy="2913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/>
        </p:nvSpPr>
        <p:spPr>
          <a:xfrm>
            <a:off x="1499600" y="0"/>
            <a:ext cx="6948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Georgia"/>
                <a:ea typeface="Georgia"/>
                <a:cs typeface="Georgia"/>
                <a:sym typeface="Georgia"/>
              </a:rPr>
              <a:t>Results- Random Dataset</a:t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Georgia"/>
                <a:ea typeface="Georgia"/>
                <a:cs typeface="Georgia"/>
                <a:sym typeface="Georgia"/>
              </a:rPr>
              <a:t>(using Sparse BNN class)</a:t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797675" y="1248825"/>
            <a:ext cx="299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5" name="Google Shape;125;p14"/>
          <p:cNvSpPr txBox="1"/>
          <p:nvPr/>
        </p:nvSpPr>
        <p:spPr>
          <a:xfrm>
            <a:off x="2216650" y="1279725"/>
            <a:ext cx="51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Size = 1000</a:t>
            </a:r>
            <a:endParaRPr/>
          </a:p>
        </p:txBody>
      </p:sp>
      <p:pic>
        <p:nvPicPr>
          <p:cNvPr id="126" name="Google Shape;12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67" y="1832325"/>
            <a:ext cx="3885333" cy="29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3467" y="1816875"/>
            <a:ext cx="3885333" cy="29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/>
        </p:nvSpPr>
        <p:spPr>
          <a:xfrm>
            <a:off x="2280850" y="199100"/>
            <a:ext cx="440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Observations and Results</a:t>
            </a:r>
            <a:endParaRPr b="1"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2027400" y="1318000"/>
            <a:ext cx="508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Sparse BNN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 on Synthetic Dataset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4" name="Google Shape;134;p15"/>
          <p:cNvGraphicFramePr/>
          <p:nvPr/>
        </p:nvGraphicFramePr>
        <p:xfrm>
          <a:off x="990050" y="206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{BDF722AC-7548-4F4D-B9F4-F0349176E339}</a:tableStyleId>
              </a:tblPr>
              <a:tblGrid>
                <a:gridCol w="637400"/>
                <a:gridCol w="1501300"/>
                <a:gridCol w="1501300"/>
                <a:gridCol w="1501300"/>
                <a:gridCol w="20147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S. 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Size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Dimensions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 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Of Features Selected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0.642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/>
        </p:nvSpPr>
        <p:spPr>
          <a:xfrm>
            <a:off x="1499600" y="0"/>
            <a:ext cx="6948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Georgia"/>
                <a:ea typeface="Georgia"/>
                <a:cs typeface="Georgia"/>
                <a:sym typeface="Georgia"/>
              </a:rPr>
              <a:t>Results- Random Dataset</a:t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Georgia"/>
                <a:ea typeface="Georgia"/>
                <a:cs typeface="Georgia"/>
                <a:sym typeface="Georgia"/>
              </a:rPr>
              <a:t>(using Feature Selection class)</a:t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797675" y="1248825"/>
            <a:ext cx="299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1" name="Google Shape;14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000" y="1749625"/>
            <a:ext cx="4022925" cy="30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7025" y="1749625"/>
            <a:ext cx="4022925" cy="301718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6"/>
          <p:cNvSpPr txBox="1"/>
          <p:nvPr/>
        </p:nvSpPr>
        <p:spPr>
          <a:xfrm>
            <a:off x="2604200" y="1264275"/>
            <a:ext cx="47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Size = 360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/>
        </p:nvSpPr>
        <p:spPr>
          <a:xfrm>
            <a:off x="1499600" y="0"/>
            <a:ext cx="6948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Georgia"/>
                <a:ea typeface="Georgia"/>
                <a:cs typeface="Georgia"/>
                <a:sym typeface="Georgia"/>
              </a:rPr>
              <a:t>Results- Random Dataset</a:t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Georgia"/>
                <a:ea typeface="Georgia"/>
                <a:cs typeface="Georgia"/>
                <a:sym typeface="Georgia"/>
              </a:rPr>
              <a:t>(using Feature Selection class)</a:t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797675" y="1248825"/>
            <a:ext cx="299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0" name="Google Shape;150;p17"/>
          <p:cNvSpPr txBox="1"/>
          <p:nvPr/>
        </p:nvSpPr>
        <p:spPr>
          <a:xfrm>
            <a:off x="2454025" y="1264275"/>
            <a:ext cx="47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Size = 500</a:t>
            </a:r>
            <a:endParaRPr/>
          </a:p>
        </p:txBody>
      </p:sp>
      <p:pic>
        <p:nvPicPr>
          <p:cNvPr id="151" name="Google Shape;1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33" y="1832325"/>
            <a:ext cx="3912667" cy="29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1150" y="1824600"/>
            <a:ext cx="3933267" cy="29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/>
        </p:nvSpPr>
        <p:spPr>
          <a:xfrm>
            <a:off x="1499600" y="0"/>
            <a:ext cx="6948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Georgia"/>
                <a:ea typeface="Georgia"/>
                <a:cs typeface="Georgia"/>
                <a:sym typeface="Georgia"/>
              </a:rPr>
              <a:t>Results- Random Dataset</a:t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Georgia"/>
                <a:ea typeface="Georgia"/>
                <a:cs typeface="Georgia"/>
                <a:sym typeface="Georgia"/>
              </a:rPr>
              <a:t>(using Feature Selection class)</a:t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797675" y="1248825"/>
            <a:ext cx="299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9" name="Google Shape;159;p18"/>
          <p:cNvSpPr txBox="1"/>
          <p:nvPr/>
        </p:nvSpPr>
        <p:spPr>
          <a:xfrm>
            <a:off x="2332000" y="1264275"/>
            <a:ext cx="47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Size = 750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75" y="1832325"/>
            <a:ext cx="4022925" cy="3017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525" y="1832325"/>
            <a:ext cx="4022925" cy="3017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/>
        </p:nvSpPr>
        <p:spPr>
          <a:xfrm>
            <a:off x="1499600" y="0"/>
            <a:ext cx="6948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Georgia"/>
                <a:ea typeface="Georgia"/>
                <a:cs typeface="Georgia"/>
                <a:sym typeface="Georgia"/>
              </a:rPr>
              <a:t>Results- Random Dataset</a:t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Georgia"/>
                <a:ea typeface="Georgia"/>
                <a:cs typeface="Georgia"/>
                <a:sym typeface="Georgia"/>
              </a:rPr>
              <a:t>(using Feature Selection class)</a:t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797675" y="1248825"/>
            <a:ext cx="299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68" name="Google Shape;168;p19"/>
          <p:cNvSpPr txBox="1"/>
          <p:nvPr/>
        </p:nvSpPr>
        <p:spPr>
          <a:xfrm>
            <a:off x="2202600" y="1264275"/>
            <a:ext cx="47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Size = 1000</a:t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33" y="1832325"/>
            <a:ext cx="3912667" cy="29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500" y="1816875"/>
            <a:ext cx="3912675" cy="2934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/>
        </p:nvSpPr>
        <p:spPr>
          <a:xfrm>
            <a:off x="2280850" y="199100"/>
            <a:ext cx="440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Observations and Results</a:t>
            </a:r>
            <a:endParaRPr b="1"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2027400" y="1318000"/>
            <a:ext cx="508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Selection on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Synthetic Dataset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77" name="Google Shape;177;p20"/>
          <p:cNvGraphicFramePr/>
          <p:nvPr/>
        </p:nvGraphicFramePr>
        <p:xfrm>
          <a:off x="990050" y="206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{BDF722AC-7548-4F4D-B9F4-F0349176E339}</a:tableStyleId>
              </a:tblPr>
              <a:tblGrid>
                <a:gridCol w="656250"/>
                <a:gridCol w="1545725"/>
                <a:gridCol w="1545725"/>
                <a:gridCol w="1545725"/>
                <a:gridCol w="20742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S. 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Size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Dimensions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 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Of Features Selected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/>
        </p:nvSpPr>
        <p:spPr>
          <a:xfrm>
            <a:off x="2280850" y="199100"/>
            <a:ext cx="440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Observations and Results</a:t>
            </a:r>
            <a:endParaRPr b="1"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1103050" y="1252300"/>
            <a:ext cx="6758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Feature Selection on Breast Cancer Dataset (BRCA)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25" y="1846900"/>
            <a:ext cx="4104667" cy="30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8292" y="1846900"/>
            <a:ext cx="4104667" cy="30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/>
        </p:nvSpPr>
        <p:spPr>
          <a:xfrm>
            <a:off x="2280850" y="199100"/>
            <a:ext cx="440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Observations and Results</a:t>
            </a:r>
            <a:endParaRPr b="1"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1103050" y="1252300"/>
            <a:ext cx="6758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Sparse BNN</a:t>
            </a: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 on Breast Cancer Dataset (BRCA)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38" y="1846900"/>
            <a:ext cx="4104667" cy="30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8305" y="1846900"/>
            <a:ext cx="4104667" cy="30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2653650" y="234900"/>
            <a:ext cx="383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Table of </a:t>
            </a: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Google Shape;33;p5"/>
          <p:cNvSpPr txBox="1"/>
          <p:nvPr/>
        </p:nvSpPr>
        <p:spPr>
          <a:xfrm>
            <a:off x="2296350" y="1156800"/>
            <a:ext cx="43743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Existing Work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Improvements Upon Existing Work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Model Structure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Observations and Results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Scope of Improvement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/>
        </p:nvSpPr>
        <p:spPr>
          <a:xfrm>
            <a:off x="2280850" y="199100"/>
            <a:ext cx="440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Observations and Results</a:t>
            </a:r>
            <a:endParaRPr b="1"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1103050" y="1252300"/>
            <a:ext cx="6758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Feature Selection on Prostate Cancer Dataset (PRAD)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38" y="1809350"/>
            <a:ext cx="4104667" cy="30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8305" y="1809350"/>
            <a:ext cx="4104667" cy="30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/>
        </p:nvSpPr>
        <p:spPr>
          <a:xfrm>
            <a:off x="2280850" y="199100"/>
            <a:ext cx="440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Observations and Results</a:t>
            </a:r>
            <a:endParaRPr b="1"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1103050" y="1252300"/>
            <a:ext cx="6758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Sparse BNN</a:t>
            </a: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 on Prostate Cancer Dataset (PRAD)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25" y="1837525"/>
            <a:ext cx="4104667" cy="30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8292" y="1837525"/>
            <a:ext cx="4104667" cy="30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/>
        </p:nvSpPr>
        <p:spPr>
          <a:xfrm>
            <a:off x="2280850" y="199100"/>
            <a:ext cx="440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Observations and Results</a:t>
            </a:r>
            <a:endParaRPr b="1"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1103050" y="1252300"/>
            <a:ext cx="6758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Feature Selection on STG Dataset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12600"/>
            <a:ext cx="4104667" cy="30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9467" y="1912600"/>
            <a:ext cx="4104667" cy="30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/>
        </p:nvSpPr>
        <p:spPr>
          <a:xfrm>
            <a:off x="2280850" y="199100"/>
            <a:ext cx="440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Observations and Results</a:t>
            </a:r>
            <a:endParaRPr b="1"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1103050" y="1252300"/>
            <a:ext cx="6758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Sparse BNN on STG Dataset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12600"/>
            <a:ext cx="4104667" cy="30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9467" y="1912600"/>
            <a:ext cx="4104667" cy="30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/>
        </p:nvSpPr>
        <p:spPr>
          <a:xfrm>
            <a:off x="2022200" y="171675"/>
            <a:ext cx="5674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Georgia"/>
                <a:ea typeface="Georgia"/>
                <a:cs typeface="Georgia"/>
                <a:sym typeface="Georgia"/>
              </a:rPr>
              <a:t>Scope of Improvement</a:t>
            </a:r>
            <a:endParaRPr b="1" sz="2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471000" y="1641400"/>
            <a:ext cx="82020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Georgia"/>
              <a:ea typeface="Georgia"/>
              <a:cs typeface="Georgia"/>
              <a:sym typeface="Georgia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Georgia"/>
              <a:buChar char="●"/>
            </a:pPr>
            <a:r>
              <a:rPr lang="en" sz="12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Understanding the concepts and techniques in the Auto-Encoding Variational Bayes paper like SGVB (Stochastic Gradient Variational Bayes) &amp;  Auto-Encoding VB (AEVB) algorithm, and implement them to further enhance the model, if applicable.</a:t>
            </a:r>
            <a:endParaRPr sz="12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Font typeface="Georgia"/>
              <a:buChar char="●"/>
            </a:pPr>
            <a:r>
              <a:rPr lang="en" sz="1250">
                <a:latin typeface="Georgia"/>
                <a:ea typeface="Georgia"/>
                <a:cs typeface="Georgia"/>
                <a:sym typeface="Georgia"/>
              </a:rPr>
              <a:t>Optimizing the model algorithm further by- </a:t>
            </a:r>
            <a:endParaRPr sz="1250">
              <a:latin typeface="Georgia"/>
              <a:ea typeface="Georgia"/>
              <a:cs typeface="Georgia"/>
              <a:sym typeface="Georgia"/>
            </a:endParaRPr>
          </a:p>
          <a:p>
            <a:pPr indent="-3079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Font typeface="Georgia"/>
              <a:buChar char="○"/>
            </a:pPr>
            <a:r>
              <a:rPr lang="en" sz="1250">
                <a:latin typeface="Georgia"/>
                <a:ea typeface="Georgia"/>
                <a:cs typeface="Georgia"/>
                <a:sym typeface="Georgia"/>
              </a:rPr>
              <a:t>Changing the Initialization</a:t>
            </a:r>
            <a:endParaRPr sz="1250">
              <a:latin typeface="Georgia"/>
              <a:ea typeface="Georgia"/>
              <a:cs typeface="Georgia"/>
              <a:sym typeface="Georgia"/>
            </a:endParaRPr>
          </a:p>
          <a:p>
            <a:pPr indent="-3079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Font typeface="Georgia"/>
              <a:buChar char="○"/>
            </a:pPr>
            <a:r>
              <a:rPr lang="en" sz="1250">
                <a:latin typeface="Georgia"/>
                <a:ea typeface="Georgia"/>
                <a:cs typeface="Georgia"/>
                <a:sym typeface="Georgia"/>
              </a:rPr>
              <a:t>Changing the Loss Function</a:t>
            </a:r>
            <a:endParaRPr sz="1250">
              <a:latin typeface="Georgia"/>
              <a:ea typeface="Georgia"/>
              <a:cs typeface="Georgia"/>
              <a:sym typeface="Georgia"/>
            </a:endParaRPr>
          </a:p>
          <a:p>
            <a:pPr indent="-3079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Font typeface="Georgia"/>
              <a:buChar char="○"/>
            </a:pPr>
            <a:r>
              <a:rPr lang="en" sz="1250">
                <a:latin typeface="Georgia"/>
                <a:ea typeface="Georgia"/>
                <a:cs typeface="Georgia"/>
                <a:sym typeface="Georgia"/>
              </a:rPr>
              <a:t>Changing the Model Structure</a:t>
            </a:r>
            <a:endParaRPr sz="125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/>
        </p:nvSpPr>
        <p:spPr>
          <a:xfrm>
            <a:off x="3495600" y="159100"/>
            <a:ext cx="215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Georgia"/>
                <a:ea typeface="Georgia"/>
                <a:cs typeface="Georgia"/>
                <a:sym typeface="Georgia"/>
              </a:rPr>
              <a:t>References</a:t>
            </a:r>
            <a:endParaRPr b="1" sz="2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7" name="Google Shape;237;p28"/>
          <p:cNvSpPr txBox="1"/>
          <p:nvPr/>
        </p:nvSpPr>
        <p:spPr>
          <a:xfrm>
            <a:off x="443200" y="1184000"/>
            <a:ext cx="8615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mbria"/>
                <a:ea typeface="Cambria"/>
                <a:cs typeface="Cambria"/>
                <a:sym typeface="Cambria"/>
              </a:rPr>
              <a:t>Data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: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u="sng">
                <a:solidFill>
                  <a:srgbClr val="0563C1"/>
                </a:solid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Genomic Data Commons (GDC) Data Portal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by National Cancer Institute (USA)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u="sng">
                <a:solidFill>
                  <a:srgbClr val="0563C1"/>
                </a:solid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Stochastic Gates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mbria"/>
                <a:ea typeface="Cambria"/>
                <a:cs typeface="Cambria"/>
                <a:sym typeface="Cambria"/>
              </a:rPr>
              <a:t>Papers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u="sng">
                <a:solidFill>
                  <a:srgbClr val="0563C1"/>
                </a:solidFill>
                <a:latin typeface="Georgia"/>
                <a:ea typeface="Georgia"/>
                <a:cs typeface="Georgia"/>
                <a:sym typeface="Georgi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Efficient Variational Inference for Sparse Deep Learning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u="sng">
                <a:solidFill>
                  <a:srgbClr val="0563C1"/>
                </a:solidFill>
                <a:latin typeface="Georgia"/>
                <a:ea typeface="Georgia"/>
                <a:cs typeface="Georgia"/>
                <a:sym typeface="Georgi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Auto-Encoding Variational Bayes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u="sng">
                <a:solidFill>
                  <a:srgbClr val="0563C1"/>
                </a:solidFill>
                <a:latin typeface="Georgia"/>
                <a:ea typeface="Georgia"/>
                <a:cs typeface="Georgia"/>
                <a:sym typeface="Georgia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Introduction to Variational Inference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Learning</a:t>
            </a: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u="sng">
                <a:solidFill>
                  <a:srgbClr val="0563C1"/>
                </a:solidFill>
                <a:latin typeface="Georgia"/>
                <a:ea typeface="Georgia"/>
                <a:cs typeface="Georgia"/>
                <a:sym typeface="Georgi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Pytorch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u="sng">
                <a:solidFill>
                  <a:srgbClr val="0563C1"/>
                </a:solidFill>
                <a:latin typeface="Georgia"/>
                <a:ea typeface="Georgia"/>
                <a:cs typeface="Georgia"/>
                <a:sym typeface="Georgia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Bayesian Statistics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u="sng">
                <a:solidFill>
                  <a:srgbClr val="0563C1"/>
                </a:solidFill>
                <a:latin typeface="Georgia"/>
                <a:ea typeface="Georgia"/>
                <a:cs typeface="Georgia"/>
                <a:sym typeface="Georgia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Gumbel Softmax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u="sng">
                <a:solidFill>
                  <a:srgbClr val="0563C1"/>
                </a:solidFill>
                <a:latin typeface="Georgia"/>
                <a:ea typeface="Georgia"/>
                <a:cs typeface="Georgia"/>
                <a:sym typeface="Georgia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Spike and Slab Priors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u="sng">
                <a:solidFill>
                  <a:srgbClr val="0563C1"/>
                </a:solidFill>
                <a:latin typeface="Georgia"/>
                <a:ea typeface="Georgia"/>
                <a:cs typeface="Georgia"/>
                <a:sym typeface="Georgia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Why Bayesian Neural Networks?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u="sng">
                <a:solidFill>
                  <a:srgbClr val="0563C1"/>
                </a:solidFill>
                <a:latin typeface="Georgia"/>
                <a:ea typeface="Georgia"/>
                <a:cs typeface="Georgia"/>
                <a:sym typeface="Georgia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Categorical Reparameterization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/>
        </p:nvSpPr>
        <p:spPr>
          <a:xfrm>
            <a:off x="2529450" y="2414200"/>
            <a:ext cx="4085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>
                <a:latin typeface="Georgia"/>
                <a:ea typeface="Georgia"/>
                <a:cs typeface="Georgia"/>
                <a:sym typeface="Georgia"/>
              </a:rPr>
              <a:t>Thank You!</a:t>
            </a:r>
            <a:endParaRPr b="1" sz="53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/>
        </p:nvSpPr>
        <p:spPr>
          <a:xfrm>
            <a:off x="3476850" y="226025"/>
            <a:ext cx="2622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6"/>
          <p:cNvSpPr txBox="1"/>
          <p:nvPr/>
        </p:nvSpPr>
        <p:spPr>
          <a:xfrm>
            <a:off x="797675" y="1248825"/>
            <a:ext cx="299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0" name="Google Shape;40;p6"/>
          <p:cNvSpPr txBox="1"/>
          <p:nvPr/>
        </p:nvSpPr>
        <p:spPr>
          <a:xfrm>
            <a:off x="455975" y="1341500"/>
            <a:ext cx="8330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aim of this project is to implement Deep Learning methods like Sparse BNNs and Variational Inference to select essential genes that contribute to the growth of a particular cancer type using publicly available gene expression data.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Cancer Genomics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the data typically includes information about the genetic mutations, copy number alterations, gene expression levels, and epigenetic modifications in the cancer cells.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Problems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data is often high-dimensional and noisy, making it challenging to identify the most relevant features or biomarkers that can predict clinical outcomes.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Moreover, gathering the data for cancer-related research is costly, slow, as well as difficult.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dataset we use has much more features than the number of samples (also called the p (Predictors) &gt;&gt;n (Samples) case).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calls for specialized data preparation and modeling algorithms to address them correctly.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3410475" y="170725"/>
            <a:ext cx="2896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Existing Work</a:t>
            </a:r>
            <a:endParaRPr b="1"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Google Shape;46;p7"/>
          <p:cNvSpPr txBox="1"/>
          <p:nvPr/>
        </p:nvSpPr>
        <p:spPr>
          <a:xfrm>
            <a:off x="899400" y="1718625"/>
            <a:ext cx="7345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 the paper by Jincheng Bai, titled “Efficient Variational Inference for Sparse Deep Learning with Theoretical Guarantee”, they train sparse deep neural networks with a fully Bayesian treatment under spike-and-slab priors, and develop a set of computationally efficient variational inferences via continuous relaxation of Bernoulli distribution. We have used the model mentioned in this paper in order to suit our purpose, which is mainly ___.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Sparse BNN model leverages a sparsity prior on weights to reduce the number of parameters needed to represent the model.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sparsity prior encourages many of the weights to be exactly zero, resulting in a more interpretable and compact model.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Variational inference is utilized to approximate the posterior distribution over the weights of the neural network. The model also includes a reparameterization trick to enhance the efficiency of gradient computations during training.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/>
        </p:nvSpPr>
        <p:spPr>
          <a:xfrm>
            <a:off x="1853675" y="165925"/>
            <a:ext cx="5917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Improvements Upon Existing Work</a:t>
            </a:r>
            <a:endParaRPr b="1"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p8"/>
          <p:cNvSpPr txBox="1"/>
          <p:nvPr/>
        </p:nvSpPr>
        <p:spPr>
          <a:xfrm>
            <a:off x="797675" y="1248825"/>
            <a:ext cx="299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3" name="Google Shape;53;p8"/>
          <p:cNvSpPr txBox="1"/>
          <p:nvPr/>
        </p:nvSpPr>
        <p:spPr>
          <a:xfrm>
            <a:off x="534750" y="1295100"/>
            <a:ext cx="8074500" cy="3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 original model was designed for regression, but we modified it significantly for classification by adjusting the loss function and overall architecture.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We fine-tuned the hyperparameters, such as batch size, number of epochs, and layer width, to ensure the model aligned perfectly with the dataset characteristics and achieved optimal performance.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Our model's goal was to extract important features for predicting the given class, so we incorporated a feature selection component.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To improve the model's efficiency and effectiveness, we added a new class with a spike and slab prior assigned to the initial layer while keeping the other layers normal.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/>
        </p:nvSpPr>
        <p:spPr>
          <a:xfrm>
            <a:off x="1853675" y="165925"/>
            <a:ext cx="5917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Model Structures </a:t>
            </a:r>
            <a:endParaRPr b="1"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9"/>
          <p:cNvSpPr txBox="1"/>
          <p:nvPr/>
        </p:nvSpPr>
        <p:spPr>
          <a:xfrm>
            <a:off x="852975" y="1812950"/>
            <a:ext cx="299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0" name="Google Shape;60;p9"/>
          <p:cNvSpPr/>
          <p:nvPr/>
        </p:nvSpPr>
        <p:spPr>
          <a:xfrm>
            <a:off x="1009625" y="3183300"/>
            <a:ext cx="851700" cy="4977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9"/>
          <p:cNvSpPr/>
          <p:nvPr/>
        </p:nvSpPr>
        <p:spPr>
          <a:xfrm>
            <a:off x="2250075" y="3183300"/>
            <a:ext cx="1249800" cy="497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Spike And Slab Layer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3785150" y="3183300"/>
            <a:ext cx="1249800" cy="4977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 Layer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5320225" y="3183300"/>
            <a:ext cx="1249800" cy="4977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 Layer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6777925" y="3183300"/>
            <a:ext cx="1249800" cy="4977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 Layer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5" name="Google Shape;65;p9"/>
          <p:cNvCxnSpPr>
            <a:stCxn id="60" idx="3"/>
            <a:endCxn id="61" idx="1"/>
          </p:cNvCxnSpPr>
          <p:nvPr/>
        </p:nvCxnSpPr>
        <p:spPr>
          <a:xfrm>
            <a:off x="1861325" y="3432150"/>
            <a:ext cx="38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9"/>
          <p:cNvCxnSpPr>
            <a:stCxn id="61" idx="3"/>
            <a:endCxn id="62" idx="1"/>
          </p:cNvCxnSpPr>
          <p:nvPr/>
        </p:nvCxnSpPr>
        <p:spPr>
          <a:xfrm>
            <a:off x="3499875" y="3432150"/>
            <a:ext cx="28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9"/>
          <p:cNvCxnSpPr>
            <a:stCxn id="62" idx="3"/>
            <a:endCxn id="63" idx="1"/>
          </p:cNvCxnSpPr>
          <p:nvPr/>
        </p:nvCxnSpPr>
        <p:spPr>
          <a:xfrm>
            <a:off x="5034950" y="3432150"/>
            <a:ext cx="28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9"/>
          <p:cNvCxnSpPr>
            <a:stCxn id="63" idx="3"/>
            <a:endCxn id="64" idx="1"/>
          </p:cNvCxnSpPr>
          <p:nvPr/>
        </p:nvCxnSpPr>
        <p:spPr>
          <a:xfrm>
            <a:off x="6570025" y="3432150"/>
            <a:ext cx="20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9"/>
          <p:cNvSpPr/>
          <p:nvPr/>
        </p:nvSpPr>
        <p:spPr>
          <a:xfrm>
            <a:off x="954325" y="1812950"/>
            <a:ext cx="851700" cy="4977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2194775" y="1812950"/>
            <a:ext cx="1249800" cy="497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Spike And Slab Layer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3729850" y="1812950"/>
            <a:ext cx="1249800" cy="497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Spike And Slab Layer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5264925" y="1812950"/>
            <a:ext cx="1249800" cy="497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Spike And Slab Layer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9"/>
          <p:cNvSpPr/>
          <p:nvPr/>
        </p:nvSpPr>
        <p:spPr>
          <a:xfrm>
            <a:off x="6722625" y="1812950"/>
            <a:ext cx="1249800" cy="497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Spike And Slab Layer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4" name="Google Shape;74;p9"/>
          <p:cNvCxnSpPr>
            <a:stCxn id="69" idx="3"/>
            <a:endCxn id="70" idx="1"/>
          </p:cNvCxnSpPr>
          <p:nvPr/>
        </p:nvCxnSpPr>
        <p:spPr>
          <a:xfrm>
            <a:off x="1806025" y="2061800"/>
            <a:ext cx="38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9"/>
          <p:cNvCxnSpPr>
            <a:stCxn id="70" idx="3"/>
            <a:endCxn id="71" idx="1"/>
          </p:cNvCxnSpPr>
          <p:nvPr/>
        </p:nvCxnSpPr>
        <p:spPr>
          <a:xfrm>
            <a:off x="3444575" y="2061800"/>
            <a:ext cx="28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9"/>
          <p:cNvCxnSpPr>
            <a:stCxn id="71" idx="3"/>
            <a:endCxn id="72" idx="1"/>
          </p:cNvCxnSpPr>
          <p:nvPr/>
        </p:nvCxnSpPr>
        <p:spPr>
          <a:xfrm>
            <a:off x="4979650" y="2061800"/>
            <a:ext cx="28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9"/>
          <p:cNvCxnSpPr>
            <a:stCxn id="72" idx="3"/>
            <a:endCxn id="73" idx="1"/>
          </p:cNvCxnSpPr>
          <p:nvPr/>
        </p:nvCxnSpPr>
        <p:spPr>
          <a:xfrm>
            <a:off x="6514725" y="2061800"/>
            <a:ext cx="20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9"/>
          <p:cNvSpPr txBox="1"/>
          <p:nvPr/>
        </p:nvSpPr>
        <p:spPr>
          <a:xfrm>
            <a:off x="533150" y="1213900"/>
            <a:ext cx="39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Sparse BNN Model Architecture:</a:t>
            </a:r>
            <a:endParaRPr/>
          </a:p>
        </p:txBody>
      </p:sp>
      <p:sp>
        <p:nvSpPr>
          <p:cNvPr id="79" name="Google Shape;79;p9"/>
          <p:cNvSpPr txBox="1"/>
          <p:nvPr/>
        </p:nvSpPr>
        <p:spPr>
          <a:xfrm>
            <a:off x="533150" y="2645625"/>
            <a:ext cx="39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 Model Architecture:</a:t>
            </a:r>
            <a:endParaRPr/>
          </a:p>
        </p:txBody>
      </p:sp>
      <p:sp>
        <p:nvSpPr>
          <p:cNvPr id="80" name="Google Shape;80;p9"/>
          <p:cNvSpPr txBox="1"/>
          <p:nvPr/>
        </p:nvSpPr>
        <p:spPr>
          <a:xfrm>
            <a:off x="635113" y="4271925"/>
            <a:ext cx="25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Function:</a:t>
            </a:r>
            <a:endParaRPr/>
          </a:p>
        </p:txBody>
      </p:sp>
      <p:pic>
        <p:nvPicPr>
          <p:cNvPr id="81" name="Google Shape;8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588" y="4199375"/>
            <a:ext cx="5917799" cy="54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/>
        </p:nvSpPr>
        <p:spPr>
          <a:xfrm>
            <a:off x="481350" y="1092225"/>
            <a:ext cx="8181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We did the testing of our current models based on Sparse BNNs and Feature Selection using various plots and metrics on two different kinds of data; one was Two Moon dataset with some random noise, and second was Random data with few important features. 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7" name="Google Shape;8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450" y="2291861"/>
            <a:ext cx="2373750" cy="23394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8" name="Google Shape;8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850" y="2296025"/>
            <a:ext cx="2373750" cy="233106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" name="Google Shape;89;p10"/>
          <p:cNvSpPr txBox="1"/>
          <p:nvPr/>
        </p:nvSpPr>
        <p:spPr>
          <a:xfrm>
            <a:off x="2090850" y="210350"/>
            <a:ext cx="4962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Georgia"/>
                <a:ea typeface="Georgia"/>
                <a:cs typeface="Georgia"/>
                <a:sym typeface="Georgia"/>
              </a:rPr>
              <a:t>Synthetic Dataset</a:t>
            </a:r>
            <a:endParaRPr b="1" sz="31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0" name="Google Shape;90;p10"/>
          <p:cNvSpPr txBox="1"/>
          <p:nvPr/>
        </p:nvSpPr>
        <p:spPr>
          <a:xfrm>
            <a:off x="2021775" y="4631275"/>
            <a:ext cx="19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Two-Moon 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1" name="Google Shape;91;p10"/>
          <p:cNvSpPr txBox="1"/>
          <p:nvPr/>
        </p:nvSpPr>
        <p:spPr>
          <a:xfrm>
            <a:off x="5386675" y="4631300"/>
            <a:ext cx="14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Random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/>
        </p:nvSpPr>
        <p:spPr>
          <a:xfrm>
            <a:off x="1499600" y="0"/>
            <a:ext cx="6948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Georgia"/>
                <a:ea typeface="Georgia"/>
                <a:cs typeface="Georgia"/>
                <a:sym typeface="Georgia"/>
              </a:rPr>
              <a:t>Results- Random Dataset</a:t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Georgia"/>
                <a:ea typeface="Georgia"/>
                <a:cs typeface="Georgia"/>
                <a:sym typeface="Georgia"/>
              </a:rPr>
              <a:t>(using Sparse BNN class)</a:t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11"/>
          <p:cNvSpPr txBox="1"/>
          <p:nvPr/>
        </p:nvSpPr>
        <p:spPr>
          <a:xfrm>
            <a:off x="797675" y="1248825"/>
            <a:ext cx="299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8" name="Google Shape;9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50" y="1882050"/>
            <a:ext cx="3819050" cy="28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0" y="1882050"/>
            <a:ext cx="3819050" cy="286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1"/>
          <p:cNvSpPr txBox="1"/>
          <p:nvPr/>
        </p:nvSpPr>
        <p:spPr>
          <a:xfrm>
            <a:off x="2263575" y="1264275"/>
            <a:ext cx="51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Size = 360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/>
        </p:nvSpPr>
        <p:spPr>
          <a:xfrm>
            <a:off x="1499600" y="0"/>
            <a:ext cx="6948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Georgia"/>
                <a:ea typeface="Georgia"/>
                <a:cs typeface="Georgia"/>
                <a:sym typeface="Georgia"/>
              </a:rPr>
              <a:t>Results- Random Dataset</a:t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Georgia"/>
                <a:ea typeface="Georgia"/>
                <a:cs typeface="Georgia"/>
                <a:sym typeface="Georgia"/>
              </a:rPr>
              <a:t>(using Sparse BNN class)</a:t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12"/>
          <p:cNvSpPr txBox="1"/>
          <p:nvPr/>
        </p:nvSpPr>
        <p:spPr>
          <a:xfrm>
            <a:off x="797675" y="1248825"/>
            <a:ext cx="299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7" name="Google Shape;107;p12"/>
          <p:cNvSpPr txBox="1"/>
          <p:nvPr/>
        </p:nvSpPr>
        <p:spPr>
          <a:xfrm>
            <a:off x="2263575" y="1239413"/>
            <a:ext cx="51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Size = 500</a:t>
            </a:r>
            <a:endParaRPr/>
          </a:p>
        </p:txBody>
      </p:sp>
      <p:pic>
        <p:nvPicPr>
          <p:cNvPr id="108" name="Google Shape;10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50" y="1832325"/>
            <a:ext cx="3819050" cy="2864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450" y="1832325"/>
            <a:ext cx="3819050" cy="2864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