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0f8a2152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20f8a2152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f8a21525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f8a2152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f8a2152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f8a2152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f8a2152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f8a2152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0f8a21525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20f8a2152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0f8a21525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20f8a21525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0f8a21525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0f8a21525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f5be701b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f5be701b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f8a21525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f8a21525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3ea2344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3ea2344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5be701bd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5be701bd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3ea2344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3ea2344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28650" y="1"/>
            <a:ext cx="78867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53940" cy="97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723" y="-1"/>
            <a:ext cx="1098208" cy="97674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7086600" y="484602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wesselb.github.io/assets/write-ups/Bruinsma,%20Spike%20and%20Slab%20Priors.pdf" TargetMode="External"/><Relationship Id="rId10" Type="http://schemas.openxmlformats.org/officeDocument/2006/relationships/hyperlink" Target="https://towardsdatascience.com/what-is-gumbel-softmax-7f6d9cdcb90e" TargetMode="External"/><Relationship Id="rId13" Type="http://schemas.openxmlformats.org/officeDocument/2006/relationships/hyperlink" Target="https://www.youtube.com/watch?v=JFgXEbgcT7g" TargetMode="External"/><Relationship Id="rId12" Type="http://schemas.openxmlformats.org/officeDocument/2006/relationships/hyperlink" Target="https://towardsdatascience.com/why-you-should-use-bayesian-neural-network-aaf76732c150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ortal.gdc.cancer.gov/" TargetMode="External"/><Relationship Id="rId4" Type="http://schemas.openxmlformats.org/officeDocument/2006/relationships/hyperlink" Target="https://runopti.github.io/stg/" TargetMode="External"/><Relationship Id="rId9" Type="http://schemas.openxmlformats.org/officeDocument/2006/relationships/hyperlink" Target="https://www.youtube.com/watch?v=bFZ-0FH5hfs&amp;ab_channel=MITOpenCourseWare" TargetMode="External"/><Relationship Id="rId5" Type="http://schemas.openxmlformats.org/officeDocument/2006/relationships/hyperlink" Target="https://par.nsf.gov/servlets/purl/10304087" TargetMode="External"/><Relationship Id="rId6" Type="http://schemas.openxmlformats.org/officeDocument/2006/relationships/hyperlink" Target="https://arxiv.org/pdf/1312.6114.pdf" TargetMode="External"/><Relationship Id="rId7" Type="http://schemas.openxmlformats.org/officeDocument/2006/relationships/hyperlink" Target="https://arxiv.org/pdf/2108.13083.pdf" TargetMode="External"/><Relationship Id="rId8" Type="http://schemas.openxmlformats.org/officeDocument/2006/relationships/hyperlink" Target="https://pytorch.org/tutorials/beginner/introyt/introyt1_tutorial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50" y="1458925"/>
            <a:ext cx="1941100" cy="199988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/>
        </p:nvSpPr>
        <p:spPr>
          <a:xfrm>
            <a:off x="0" y="2146650"/>
            <a:ext cx="37224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Georgia"/>
                <a:ea typeface="Georgia"/>
                <a:cs typeface="Georgia"/>
                <a:sym typeface="Georgia"/>
              </a:rPr>
              <a:t>Presented By-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Aditya Jain (CSE, 1903102)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Satvik Bhatnagar (MnC, 1903215)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5787600" y="2146650"/>
            <a:ext cx="33564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Georgia"/>
                <a:ea typeface="Georgia"/>
                <a:cs typeface="Georgia"/>
                <a:sym typeface="Georgia"/>
              </a:rPr>
              <a:t>Supervisor-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Dr. Clint Pazhayidam George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Ms. Akanksha Mishra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1704600" y="3840350"/>
            <a:ext cx="57348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School of Mathematics and Computer Sciences (SMCS)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Indian Institute of Technology, Goa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2nd March 2023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1518600" y="64850"/>
            <a:ext cx="6472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Georgia"/>
                <a:ea typeface="Georgia"/>
                <a:cs typeface="Georgia"/>
                <a:sym typeface="Georgia"/>
              </a:rPr>
              <a:t>Deep Learning-based Feature </a:t>
            </a:r>
            <a:r>
              <a:rPr b="1" lang="en" sz="2300">
                <a:latin typeface="Georgia"/>
                <a:ea typeface="Georgia"/>
                <a:cs typeface="Georgia"/>
                <a:sym typeface="Georgia"/>
              </a:rPr>
              <a:t>Selection </a:t>
            </a:r>
            <a:r>
              <a:rPr b="1" lang="en" sz="2300">
                <a:latin typeface="Georgia"/>
                <a:ea typeface="Georgia"/>
                <a:cs typeface="Georgia"/>
                <a:sym typeface="Georgia"/>
              </a:rPr>
              <a:t>for Cancer Genomics</a:t>
            </a:r>
            <a:endParaRPr b="1" sz="2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/>
        </p:nvSpPr>
        <p:spPr>
          <a:xfrm>
            <a:off x="2022200" y="171675"/>
            <a:ext cx="567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eorgia"/>
                <a:ea typeface="Georgia"/>
                <a:cs typeface="Georgia"/>
                <a:sym typeface="Georgia"/>
              </a:rPr>
              <a:t>Future Plans for Improvement</a:t>
            </a:r>
            <a:endParaRPr b="1" sz="2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71000" y="1110450"/>
            <a:ext cx="82020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Georgia"/>
              <a:buChar char="●"/>
            </a:pPr>
            <a:r>
              <a:rPr lang="en" sz="1250">
                <a:latin typeface="Georgia"/>
                <a:ea typeface="Georgia"/>
                <a:cs typeface="Georgia"/>
                <a:sym typeface="Georgia"/>
              </a:rPr>
              <a:t>Extending the model so that it can provide the essential features which are responsible for </a:t>
            </a:r>
            <a:r>
              <a:rPr lang="en" sz="1250">
                <a:latin typeface="Georgia"/>
                <a:ea typeface="Georgia"/>
                <a:cs typeface="Georgia"/>
                <a:sym typeface="Georgia"/>
              </a:rPr>
              <a:t>predicting the particular classes and subclasses of Cancer.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Georgia"/>
              <a:buChar char="●"/>
            </a:pPr>
            <a:r>
              <a:rPr lang="en" sz="12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Understanding the concepts and techniques in the Auto-Encoding Variational Bayes paper like SGVB (Stochastic Gradient Variational Bayes) &amp;  Auto-Encoding VB (AEVB) algorithm, and implement them to further enhance the model, if applicable.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Georgia"/>
              <a:buChar char="●"/>
            </a:pPr>
            <a:r>
              <a:rPr lang="en" sz="1250">
                <a:latin typeface="Georgia"/>
                <a:ea typeface="Georgia"/>
                <a:cs typeface="Georgia"/>
                <a:sym typeface="Georgia"/>
              </a:rPr>
              <a:t>Analyzing the effect of using Laplace Distribution in place of Gaussian and Dirac distributions in the Spike-and-Slab priors in the model.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Georgia"/>
              <a:buChar char="●"/>
            </a:pPr>
            <a:r>
              <a:rPr lang="en" sz="1250">
                <a:latin typeface="Georgia"/>
                <a:ea typeface="Georgia"/>
                <a:cs typeface="Georgia"/>
                <a:sym typeface="Georgia"/>
              </a:rPr>
              <a:t>Working with actual data (i.e cancer dataset), and also cross-verifying our results with the Genomic Data Commons (GDC) Data Portal so that we can improve our model accordingly.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Georgia"/>
              <a:buChar char="●"/>
            </a:pPr>
            <a:r>
              <a:rPr lang="en" sz="1250">
                <a:latin typeface="Georgia"/>
                <a:ea typeface="Georgia"/>
                <a:cs typeface="Georgia"/>
                <a:sym typeface="Georgia"/>
              </a:rPr>
              <a:t>Optimizing the model algorithm by- 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Georgia"/>
              <a:buChar char="○"/>
            </a:pPr>
            <a:r>
              <a:rPr lang="en" sz="1250">
                <a:latin typeface="Georgia"/>
                <a:ea typeface="Georgia"/>
                <a:cs typeface="Georgia"/>
                <a:sym typeface="Georgia"/>
              </a:rPr>
              <a:t>Changing the Initialization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Georgia"/>
              <a:buChar char="○"/>
            </a:pPr>
            <a:r>
              <a:rPr lang="en" sz="1250">
                <a:latin typeface="Georgia"/>
                <a:ea typeface="Georgia"/>
                <a:cs typeface="Georgia"/>
                <a:sym typeface="Georgia"/>
              </a:rPr>
              <a:t>Changing the Loss Function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Georgia"/>
              <a:buChar char="○"/>
            </a:pPr>
            <a:r>
              <a:rPr lang="en" sz="1250">
                <a:latin typeface="Georgia"/>
                <a:ea typeface="Georgia"/>
                <a:cs typeface="Georgia"/>
                <a:sym typeface="Georgia"/>
              </a:rPr>
              <a:t>Changing the Model Structure</a:t>
            </a:r>
            <a:endParaRPr sz="125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3495600" y="159100"/>
            <a:ext cx="215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b="1" sz="2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76400" y="1283525"/>
            <a:ext cx="8615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Data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: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Genomic Data Commons (GDC) Data Portal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by National Cancer Institute (USA)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Stochastic Gates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Papers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Efficient Variational Inference for Sparse Deep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Auto-Encoding Variational Bayes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An Introduction to Variational Inference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Learning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8"/>
              </a:rPr>
              <a:t>Pytorch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9"/>
              </a:rPr>
              <a:t>Bayesian Statistics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10"/>
              </a:rPr>
              <a:t>Gumbel Softmax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11"/>
              </a:rPr>
              <a:t>Spike and Slab Priors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12"/>
              </a:rPr>
              <a:t>Why Bayesian Neural Networks?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13"/>
              </a:rPr>
              <a:t>Categorical Reparameterization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2529450" y="2414200"/>
            <a:ext cx="4085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b="1" sz="5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2653650" y="234900"/>
            <a:ext cx="383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Georgia"/>
                <a:ea typeface="Georgia"/>
                <a:cs typeface="Georgia"/>
                <a:sym typeface="Georgia"/>
              </a:rPr>
              <a:t>Table of </a:t>
            </a:r>
            <a:r>
              <a:rPr b="1" lang="en" sz="2600">
                <a:latin typeface="Georgia"/>
                <a:ea typeface="Georgia"/>
                <a:cs typeface="Georgia"/>
                <a:sym typeface="Georgia"/>
              </a:rPr>
              <a:t>Contents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2384850" y="1366650"/>
            <a:ext cx="43743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Results and Discussion: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○"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Derivation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○"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Code Implementation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Future plan for Improvements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3476850" y="226025"/>
            <a:ext cx="262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1" sz="3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0" name="Google Shape;40;p6"/>
          <p:cNvSpPr txBox="1"/>
          <p:nvPr/>
        </p:nvSpPr>
        <p:spPr>
          <a:xfrm>
            <a:off x="455975" y="1341500"/>
            <a:ext cx="8330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aim of this project is to implement Deep Learning methods like Sparse BNNs and Variational Inference to select essential genes that contribute to the growth of a particular cancer type using publicly available gene expression data.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Cancer Genomics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the data typically includes information about the genetic mutations, copy number alterations, gene expression levels, and epigenetic modifications in the cancer cells.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Problems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This data is often high-dimensional and noisy, making it challenging to identify the most relevant features or biomarkers that can predict clinical outcomes.	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Moreover, gathering the data for cancer-related research is costly, slow, as well as difficult.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dataset we use has much more features than the number of samples (also called the p (Predictors) &gt;&gt;n (Samples) case).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This calls for specialized data preparation and modeling algorithms to address them correctly.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2038800" y="201075"/>
            <a:ext cx="506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eorgia"/>
                <a:ea typeface="Georgia"/>
                <a:cs typeface="Georgia"/>
                <a:sym typeface="Georgia"/>
              </a:rPr>
              <a:t>Objectives Achieved So Far</a:t>
            </a:r>
            <a:endParaRPr b="1" sz="3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356250" y="1730225"/>
            <a:ext cx="84315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Worked towards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understanding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the regression model in the “</a:t>
            </a:r>
            <a:r>
              <a:rPr i="1" lang="en" sz="1500">
                <a:latin typeface="Georgia"/>
                <a:ea typeface="Georgia"/>
                <a:cs typeface="Georgia"/>
                <a:sym typeface="Georgia"/>
              </a:rPr>
              <a:t>Efficient Variational Inference for Sparse Deep Learning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” paper.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Gained knowledge on various topics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such as Lasso (L-1) Regression, BNNs (Bayesian Neural Network), Sparse Deep Learning, Variational Inference, Spike-and-Slab priors, etc, most of which are being used in the existing work.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Learned how to use Pytorch to efficiently build Deep Learning models.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Implemented the changes in the existing code w.r.t. Classification case (existing work and papers are on Regression).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481350" y="1092225"/>
            <a:ext cx="818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We did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the testing of our current models based on Sparse BNNs and Feature Selection using various plots and metrics on two different kinds of data; one was Two Moon dataset with some random noise, and second was Random data with few important features.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450" y="2291861"/>
            <a:ext cx="2373750" cy="2339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850" y="2296025"/>
            <a:ext cx="2373750" cy="233106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8"/>
          <p:cNvSpPr txBox="1"/>
          <p:nvPr/>
        </p:nvSpPr>
        <p:spPr>
          <a:xfrm>
            <a:off x="2090850" y="210350"/>
            <a:ext cx="496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Georgia"/>
                <a:ea typeface="Georgia"/>
                <a:cs typeface="Georgia"/>
                <a:sym typeface="Georgia"/>
              </a:rPr>
              <a:t>Objectives Achieved So Far</a:t>
            </a:r>
            <a:endParaRPr b="1" sz="3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2021775" y="4631275"/>
            <a:ext cx="19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Two-Moon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5386675" y="4631300"/>
            <a:ext cx="14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Random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2088375" y="0"/>
            <a:ext cx="584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Results- Two Moons Dataset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(Using Sparse BNN class)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25" y="1391608"/>
            <a:ext cx="3515150" cy="35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275" y="1378125"/>
            <a:ext cx="3598293" cy="35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/>
        </p:nvSpPr>
        <p:spPr>
          <a:xfrm>
            <a:off x="2088375" y="0"/>
            <a:ext cx="584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Results- Two Moons Dataset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(Using Feature Selection class)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75" y="1372000"/>
            <a:ext cx="3535700" cy="34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125" y="1436563"/>
            <a:ext cx="3679175" cy="35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/>
        </p:nvSpPr>
        <p:spPr>
          <a:xfrm>
            <a:off x="1499600" y="0"/>
            <a:ext cx="69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Results- Random Dataset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(using Sparse BNN class)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9" name="Google Shape;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75" y="1107050"/>
            <a:ext cx="3976451" cy="38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132163"/>
            <a:ext cx="3709977" cy="3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/>
          <p:nvPr/>
        </p:nvSpPr>
        <p:spPr>
          <a:xfrm>
            <a:off x="1113700" y="4670575"/>
            <a:ext cx="19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Accuracy: 0.95</a:t>
            </a:r>
            <a:endParaRPr b="1"/>
          </a:p>
        </p:txBody>
      </p:sp>
      <p:sp>
        <p:nvSpPr>
          <p:cNvPr id="82" name="Google Shape;82;p11"/>
          <p:cNvSpPr txBox="1"/>
          <p:nvPr/>
        </p:nvSpPr>
        <p:spPr>
          <a:xfrm>
            <a:off x="5440738" y="4670575"/>
            <a:ext cx="19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Accuracy: 0.94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/>
        </p:nvSpPr>
        <p:spPr>
          <a:xfrm>
            <a:off x="1499600" y="0"/>
            <a:ext cx="694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Results- Random Dataset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eorgia"/>
                <a:ea typeface="Georgia"/>
                <a:cs typeface="Georgia"/>
                <a:sym typeface="Georgia"/>
              </a:rPr>
              <a:t>(using Feature Selection class)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797675" y="1248825"/>
            <a:ext cx="299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75" y="1153400"/>
            <a:ext cx="3971099" cy="375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050" y="1107050"/>
            <a:ext cx="4203511" cy="39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1244475" y="4743300"/>
            <a:ext cx="19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Accuracy: 0.96</a:t>
            </a:r>
            <a:endParaRPr b="1"/>
          </a:p>
        </p:txBody>
      </p:sp>
      <p:sp>
        <p:nvSpPr>
          <p:cNvPr id="92" name="Google Shape;92;p12"/>
          <p:cNvSpPr txBox="1"/>
          <p:nvPr/>
        </p:nvSpPr>
        <p:spPr>
          <a:xfrm>
            <a:off x="5481550" y="4743300"/>
            <a:ext cx="19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Accuracy: 0.97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