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8" r:id="rId2"/>
    <p:sldId id="256" r:id="rId3"/>
    <p:sldId id="257" r:id="rId4"/>
    <p:sldId id="259" r:id="rId5"/>
    <p:sldId id="260" r:id="rId6"/>
    <p:sldId id="263" r:id="rId7"/>
    <p:sldId id="261"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1A22"/>
    <a:srgbClr val="232F3E"/>
    <a:srgbClr val="FF99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6" d="100"/>
          <a:sy n="76" d="100"/>
        </p:scale>
        <p:origin x="94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6D0BEF-C11E-4E53-8387-8999B8FE0598}" type="datetimeFigureOut">
              <a:rPr lang="en-IN" smtClean="0"/>
              <a:t>27-08-2024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81B84D-DA95-4A66-B05A-200661335348}" type="slidenum">
              <a:rPr lang="en-IN" smtClean="0"/>
              <a:t>‹#›</a:t>
            </a:fld>
            <a:endParaRPr lang="en-IN"/>
          </a:p>
        </p:txBody>
      </p:sp>
    </p:spTree>
    <p:extLst>
      <p:ext uri="{BB962C8B-B14F-4D97-AF65-F5344CB8AC3E}">
        <p14:creationId xmlns:p14="http://schemas.microsoft.com/office/powerpoint/2010/main" val="1063641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81B84D-DA95-4A66-B05A-200661335348}" type="slidenum">
              <a:rPr lang="en-IN" smtClean="0"/>
              <a:t>1</a:t>
            </a:fld>
            <a:endParaRPr lang="en-IN"/>
          </a:p>
        </p:txBody>
      </p:sp>
    </p:spTree>
    <p:extLst>
      <p:ext uri="{BB962C8B-B14F-4D97-AF65-F5344CB8AC3E}">
        <p14:creationId xmlns:p14="http://schemas.microsoft.com/office/powerpoint/2010/main" val="1551303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81B84D-DA95-4A66-B05A-200661335348}" type="slidenum">
              <a:rPr lang="en-IN" smtClean="0"/>
              <a:t>12</a:t>
            </a:fld>
            <a:endParaRPr lang="en-IN"/>
          </a:p>
        </p:txBody>
      </p:sp>
    </p:spTree>
    <p:extLst>
      <p:ext uri="{BB962C8B-B14F-4D97-AF65-F5344CB8AC3E}">
        <p14:creationId xmlns:p14="http://schemas.microsoft.com/office/powerpoint/2010/main" val="2247367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81B84D-DA95-4A66-B05A-200661335348}" type="slidenum">
              <a:rPr lang="en-IN" smtClean="0"/>
              <a:t>2</a:t>
            </a:fld>
            <a:endParaRPr lang="en-IN"/>
          </a:p>
        </p:txBody>
      </p:sp>
    </p:spTree>
    <p:extLst>
      <p:ext uri="{BB962C8B-B14F-4D97-AF65-F5344CB8AC3E}">
        <p14:creationId xmlns:p14="http://schemas.microsoft.com/office/powerpoint/2010/main" val="3442418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81B84D-DA95-4A66-B05A-200661335348}" type="slidenum">
              <a:rPr lang="en-IN" smtClean="0"/>
              <a:t>3</a:t>
            </a:fld>
            <a:endParaRPr lang="en-IN"/>
          </a:p>
        </p:txBody>
      </p:sp>
    </p:spTree>
    <p:extLst>
      <p:ext uri="{BB962C8B-B14F-4D97-AF65-F5344CB8AC3E}">
        <p14:creationId xmlns:p14="http://schemas.microsoft.com/office/powerpoint/2010/main" val="2386960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81B84D-DA95-4A66-B05A-200661335348}" type="slidenum">
              <a:rPr lang="en-IN" smtClean="0"/>
              <a:t>4</a:t>
            </a:fld>
            <a:endParaRPr lang="en-IN"/>
          </a:p>
        </p:txBody>
      </p:sp>
    </p:spTree>
    <p:extLst>
      <p:ext uri="{BB962C8B-B14F-4D97-AF65-F5344CB8AC3E}">
        <p14:creationId xmlns:p14="http://schemas.microsoft.com/office/powerpoint/2010/main" val="4279069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81B84D-DA95-4A66-B05A-200661335348}" type="slidenum">
              <a:rPr lang="en-IN" smtClean="0"/>
              <a:t>5</a:t>
            </a:fld>
            <a:endParaRPr lang="en-IN"/>
          </a:p>
        </p:txBody>
      </p:sp>
    </p:spTree>
    <p:extLst>
      <p:ext uri="{BB962C8B-B14F-4D97-AF65-F5344CB8AC3E}">
        <p14:creationId xmlns:p14="http://schemas.microsoft.com/office/powerpoint/2010/main" val="1941694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81B84D-DA95-4A66-B05A-200661335348}" type="slidenum">
              <a:rPr lang="en-IN" smtClean="0"/>
              <a:t>6</a:t>
            </a:fld>
            <a:endParaRPr lang="en-IN"/>
          </a:p>
        </p:txBody>
      </p:sp>
    </p:spTree>
    <p:extLst>
      <p:ext uri="{BB962C8B-B14F-4D97-AF65-F5344CB8AC3E}">
        <p14:creationId xmlns:p14="http://schemas.microsoft.com/office/powerpoint/2010/main" val="1977963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81B84D-DA95-4A66-B05A-200661335348}" type="slidenum">
              <a:rPr lang="en-IN" smtClean="0"/>
              <a:t>7</a:t>
            </a:fld>
            <a:endParaRPr lang="en-IN"/>
          </a:p>
        </p:txBody>
      </p:sp>
    </p:spTree>
    <p:extLst>
      <p:ext uri="{BB962C8B-B14F-4D97-AF65-F5344CB8AC3E}">
        <p14:creationId xmlns:p14="http://schemas.microsoft.com/office/powerpoint/2010/main" val="3307921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81B84D-DA95-4A66-B05A-200661335348}" type="slidenum">
              <a:rPr lang="en-IN" smtClean="0"/>
              <a:t>8</a:t>
            </a:fld>
            <a:endParaRPr lang="en-IN"/>
          </a:p>
        </p:txBody>
      </p:sp>
    </p:spTree>
    <p:extLst>
      <p:ext uri="{BB962C8B-B14F-4D97-AF65-F5344CB8AC3E}">
        <p14:creationId xmlns:p14="http://schemas.microsoft.com/office/powerpoint/2010/main" val="3596267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81B84D-DA95-4A66-B05A-200661335348}" type="slidenum">
              <a:rPr lang="en-IN" smtClean="0"/>
              <a:t>9</a:t>
            </a:fld>
            <a:endParaRPr lang="en-IN"/>
          </a:p>
        </p:txBody>
      </p:sp>
    </p:spTree>
    <p:extLst>
      <p:ext uri="{BB962C8B-B14F-4D97-AF65-F5344CB8AC3E}">
        <p14:creationId xmlns:p14="http://schemas.microsoft.com/office/powerpoint/2010/main" val="3723173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D4FBC-2CBF-4068-2B3B-42C88129FA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49D6F28-D3FA-EBAC-BB0E-6B63C5D924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8A71ACD-1F9C-A8F1-1BC3-B55A6FD16D91}"/>
              </a:ext>
            </a:extLst>
          </p:cNvPr>
          <p:cNvSpPr>
            <a:spLocks noGrp="1"/>
          </p:cNvSpPr>
          <p:nvPr>
            <p:ph type="dt" sz="half" idx="10"/>
          </p:nvPr>
        </p:nvSpPr>
        <p:spPr/>
        <p:txBody>
          <a:bodyPr/>
          <a:lstStyle/>
          <a:p>
            <a:fld id="{8171E659-9091-4CA4-9FCE-038FEA50BD1A}" type="datetimeFigureOut">
              <a:rPr lang="en-IN" smtClean="0"/>
              <a:t>27-08-2024</a:t>
            </a:fld>
            <a:endParaRPr lang="en-IN"/>
          </a:p>
        </p:txBody>
      </p:sp>
      <p:sp>
        <p:nvSpPr>
          <p:cNvPr id="5" name="Footer Placeholder 4">
            <a:extLst>
              <a:ext uri="{FF2B5EF4-FFF2-40B4-BE49-F238E27FC236}">
                <a16:creationId xmlns:a16="http://schemas.microsoft.com/office/drawing/2014/main" id="{0C5250E1-BF4E-C883-478A-3B5D863070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437435-6201-7EDC-CB32-2D822A424F66}"/>
              </a:ext>
            </a:extLst>
          </p:cNvPr>
          <p:cNvSpPr>
            <a:spLocks noGrp="1"/>
          </p:cNvSpPr>
          <p:nvPr>
            <p:ph type="sldNum" sz="quarter" idx="12"/>
          </p:nvPr>
        </p:nvSpPr>
        <p:spPr/>
        <p:txBody>
          <a:bodyPr/>
          <a:lstStyle/>
          <a:p>
            <a:fld id="{92319439-325C-4D89-9731-22C20CCFFF88}" type="slidenum">
              <a:rPr lang="en-IN" smtClean="0"/>
              <a:t>‹#›</a:t>
            </a:fld>
            <a:endParaRPr lang="en-IN"/>
          </a:p>
        </p:txBody>
      </p:sp>
    </p:spTree>
    <p:extLst>
      <p:ext uri="{BB962C8B-B14F-4D97-AF65-F5344CB8AC3E}">
        <p14:creationId xmlns:p14="http://schemas.microsoft.com/office/powerpoint/2010/main" val="1586623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F6563-E394-C1FB-BB0D-DC5C7E32689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C67B2C-C5BA-E7A8-E293-C13964D996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1E1F4C-36A7-581B-02C1-818D58D8C6D1}"/>
              </a:ext>
            </a:extLst>
          </p:cNvPr>
          <p:cNvSpPr>
            <a:spLocks noGrp="1"/>
          </p:cNvSpPr>
          <p:nvPr>
            <p:ph type="dt" sz="half" idx="10"/>
          </p:nvPr>
        </p:nvSpPr>
        <p:spPr/>
        <p:txBody>
          <a:bodyPr/>
          <a:lstStyle/>
          <a:p>
            <a:fld id="{8171E659-9091-4CA4-9FCE-038FEA50BD1A}" type="datetimeFigureOut">
              <a:rPr lang="en-IN" smtClean="0"/>
              <a:t>27-08-2024</a:t>
            </a:fld>
            <a:endParaRPr lang="en-IN"/>
          </a:p>
        </p:txBody>
      </p:sp>
      <p:sp>
        <p:nvSpPr>
          <p:cNvPr id="5" name="Footer Placeholder 4">
            <a:extLst>
              <a:ext uri="{FF2B5EF4-FFF2-40B4-BE49-F238E27FC236}">
                <a16:creationId xmlns:a16="http://schemas.microsoft.com/office/drawing/2014/main" id="{2C0FE28A-F64B-9B5D-1823-C82CB5E304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0E0725-1DEE-3491-041F-4945F1C75E93}"/>
              </a:ext>
            </a:extLst>
          </p:cNvPr>
          <p:cNvSpPr>
            <a:spLocks noGrp="1"/>
          </p:cNvSpPr>
          <p:nvPr>
            <p:ph type="sldNum" sz="quarter" idx="12"/>
          </p:nvPr>
        </p:nvSpPr>
        <p:spPr/>
        <p:txBody>
          <a:bodyPr/>
          <a:lstStyle/>
          <a:p>
            <a:fld id="{92319439-325C-4D89-9731-22C20CCFFF88}" type="slidenum">
              <a:rPr lang="en-IN" smtClean="0"/>
              <a:t>‹#›</a:t>
            </a:fld>
            <a:endParaRPr lang="en-IN"/>
          </a:p>
        </p:txBody>
      </p:sp>
    </p:spTree>
    <p:extLst>
      <p:ext uri="{BB962C8B-B14F-4D97-AF65-F5344CB8AC3E}">
        <p14:creationId xmlns:p14="http://schemas.microsoft.com/office/powerpoint/2010/main" val="20964304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6A4387-64CB-18E6-A06F-67FCD5A47B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3A296B-602D-DC96-54A4-612092EEE8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5ABE47-787E-13FF-8D1D-1B449FC1F2CF}"/>
              </a:ext>
            </a:extLst>
          </p:cNvPr>
          <p:cNvSpPr>
            <a:spLocks noGrp="1"/>
          </p:cNvSpPr>
          <p:nvPr>
            <p:ph type="dt" sz="half" idx="10"/>
          </p:nvPr>
        </p:nvSpPr>
        <p:spPr/>
        <p:txBody>
          <a:bodyPr/>
          <a:lstStyle/>
          <a:p>
            <a:fld id="{8171E659-9091-4CA4-9FCE-038FEA50BD1A}" type="datetimeFigureOut">
              <a:rPr lang="en-IN" smtClean="0"/>
              <a:t>27-08-2024</a:t>
            </a:fld>
            <a:endParaRPr lang="en-IN"/>
          </a:p>
        </p:txBody>
      </p:sp>
      <p:sp>
        <p:nvSpPr>
          <p:cNvPr id="5" name="Footer Placeholder 4">
            <a:extLst>
              <a:ext uri="{FF2B5EF4-FFF2-40B4-BE49-F238E27FC236}">
                <a16:creationId xmlns:a16="http://schemas.microsoft.com/office/drawing/2014/main" id="{FFFDAFFE-63B4-F61B-D4BA-9BB03C2EA5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7270C2-015A-0478-5FD9-335CA864C708}"/>
              </a:ext>
            </a:extLst>
          </p:cNvPr>
          <p:cNvSpPr>
            <a:spLocks noGrp="1"/>
          </p:cNvSpPr>
          <p:nvPr>
            <p:ph type="sldNum" sz="quarter" idx="12"/>
          </p:nvPr>
        </p:nvSpPr>
        <p:spPr/>
        <p:txBody>
          <a:bodyPr/>
          <a:lstStyle/>
          <a:p>
            <a:fld id="{92319439-325C-4D89-9731-22C20CCFFF88}" type="slidenum">
              <a:rPr lang="en-IN" smtClean="0"/>
              <a:t>‹#›</a:t>
            </a:fld>
            <a:endParaRPr lang="en-IN"/>
          </a:p>
        </p:txBody>
      </p:sp>
    </p:spTree>
    <p:extLst>
      <p:ext uri="{BB962C8B-B14F-4D97-AF65-F5344CB8AC3E}">
        <p14:creationId xmlns:p14="http://schemas.microsoft.com/office/powerpoint/2010/main" val="21896602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78714-7EA9-FC59-2184-1A08A4A4C0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23CEFF-A9C0-BF40-7CA0-9A00EEBF33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E81683-6771-58E4-A8D2-7A080D6287FB}"/>
              </a:ext>
            </a:extLst>
          </p:cNvPr>
          <p:cNvSpPr>
            <a:spLocks noGrp="1"/>
          </p:cNvSpPr>
          <p:nvPr>
            <p:ph type="dt" sz="half" idx="10"/>
          </p:nvPr>
        </p:nvSpPr>
        <p:spPr/>
        <p:txBody>
          <a:bodyPr/>
          <a:lstStyle/>
          <a:p>
            <a:fld id="{8171E659-9091-4CA4-9FCE-038FEA50BD1A}" type="datetimeFigureOut">
              <a:rPr lang="en-IN" smtClean="0"/>
              <a:t>27-08-2024</a:t>
            </a:fld>
            <a:endParaRPr lang="en-IN"/>
          </a:p>
        </p:txBody>
      </p:sp>
      <p:sp>
        <p:nvSpPr>
          <p:cNvPr id="5" name="Footer Placeholder 4">
            <a:extLst>
              <a:ext uri="{FF2B5EF4-FFF2-40B4-BE49-F238E27FC236}">
                <a16:creationId xmlns:a16="http://schemas.microsoft.com/office/drawing/2014/main" id="{F9EC7B10-F557-A0A7-C02C-3EC8F07729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1CCF62-9335-FBDE-A656-AAD93060D3EF}"/>
              </a:ext>
            </a:extLst>
          </p:cNvPr>
          <p:cNvSpPr>
            <a:spLocks noGrp="1"/>
          </p:cNvSpPr>
          <p:nvPr>
            <p:ph type="sldNum" sz="quarter" idx="12"/>
          </p:nvPr>
        </p:nvSpPr>
        <p:spPr/>
        <p:txBody>
          <a:bodyPr/>
          <a:lstStyle/>
          <a:p>
            <a:fld id="{92319439-325C-4D89-9731-22C20CCFFF88}" type="slidenum">
              <a:rPr lang="en-IN" smtClean="0"/>
              <a:t>‹#›</a:t>
            </a:fld>
            <a:endParaRPr lang="en-IN"/>
          </a:p>
        </p:txBody>
      </p:sp>
    </p:spTree>
    <p:extLst>
      <p:ext uri="{BB962C8B-B14F-4D97-AF65-F5344CB8AC3E}">
        <p14:creationId xmlns:p14="http://schemas.microsoft.com/office/powerpoint/2010/main" val="3867174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3F625-128F-BFF7-03A8-E929D47EBD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B3C8A31-2783-8C09-E959-B8D9513E2A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EDB709-7D4D-061E-520C-897E4D33D614}"/>
              </a:ext>
            </a:extLst>
          </p:cNvPr>
          <p:cNvSpPr>
            <a:spLocks noGrp="1"/>
          </p:cNvSpPr>
          <p:nvPr>
            <p:ph type="dt" sz="half" idx="10"/>
          </p:nvPr>
        </p:nvSpPr>
        <p:spPr/>
        <p:txBody>
          <a:bodyPr/>
          <a:lstStyle/>
          <a:p>
            <a:fld id="{8171E659-9091-4CA4-9FCE-038FEA50BD1A}" type="datetimeFigureOut">
              <a:rPr lang="en-IN" smtClean="0"/>
              <a:t>27-08-2024</a:t>
            </a:fld>
            <a:endParaRPr lang="en-IN"/>
          </a:p>
        </p:txBody>
      </p:sp>
      <p:sp>
        <p:nvSpPr>
          <p:cNvPr id="5" name="Footer Placeholder 4">
            <a:extLst>
              <a:ext uri="{FF2B5EF4-FFF2-40B4-BE49-F238E27FC236}">
                <a16:creationId xmlns:a16="http://schemas.microsoft.com/office/drawing/2014/main" id="{BAE4418B-64F6-711F-A3CA-572F3D3A17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253412-179A-9237-5686-DEA4C45DA718}"/>
              </a:ext>
            </a:extLst>
          </p:cNvPr>
          <p:cNvSpPr>
            <a:spLocks noGrp="1"/>
          </p:cNvSpPr>
          <p:nvPr>
            <p:ph type="sldNum" sz="quarter" idx="12"/>
          </p:nvPr>
        </p:nvSpPr>
        <p:spPr/>
        <p:txBody>
          <a:bodyPr/>
          <a:lstStyle/>
          <a:p>
            <a:fld id="{92319439-325C-4D89-9731-22C20CCFFF88}" type="slidenum">
              <a:rPr lang="en-IN" smtClean="0"/>
              <a:t>‹#›</a:t>
            </a:fld>
            <a:endParaRPr lang="en-IN"/>
          </a:p>
        </p:txBody>
      </p:sp>
    </p:spTree>
    <p:extLst>
      <p:ext uri="{BB962C8B-B14F-4D97-AF65-F5344CB8AC3E}">
        <p14:creationId xmlns:p14="http://schemas.microsoft.com/office/powerpoint/2010/main" val="347280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C333F-CF26-AA59-4C68-259E7F9DEA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8A60C8-CBDE-1974-3A73-F792D6F381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F042B68-BFBD-BC8A-F015-E6E68B8A03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BE2FA3-FF6C-7936-EA8A-2DD0D9266B64}"/>
              </a:ext>
            </a:extLst>
          </p:cNvPr>
          <p:cNvSpPr>
            <a:spLocks noGrp="1"/>
          </p:cNvSpPr>
          <p:nvPr>
            <p:ph type="dt" sz="half" idx="10"/>
          </p:nvPr>
        </p:nvSpPr>
        <p:spPr/>
        <p:txBody>
          <a:bodyPr/>
          <a:lstStyle/>
          <a:p>
            <a:fld id="{8171E659-9091-4CA4-9FCE-038FEA50BD1A}" type="datetimeFigureOut">
              <a:rPr lang="en-IN" smtClean="0"/>
              <a:t>27-08-2024</a:t>
            </a:fld>
            <a:endParaRPr lang="en-IN"/>
          </a:p>
        </p:txBody>
      </p:sp>
      <p:sp>
        <p:nvSpPr>
          <p:cNvPr id="6" name="Footer Placeholder 5">
            <a:extLst>
              <a:ext uri="{FF2B5EF4-FFF2-40B4-BE49-F238E27FC236}">
                <a16:creationId xmlns:a16="http://schemas.microsoft.com/office/drawing/2014/main" id="{D4965C7A-88C9-2377-9E2B-D7C772FD20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DB5BF2-7AD5-56EF-D261-9B5DB03EAE9D}"/>
              </a:ext>
            </a:extLst>
          </p:cNvPr>
          <p:cNvSpPr>
            <a:spLocks noGrp="1"/>
          </p:cNvSpPr>
          <p:nvPr>
            <p:ph type="sldNum" sz="quarter" idx="12"/>
          </p:nvPr>
        </p:nvSpPr>
        <p:spPr/>
        <p:txBody>
          <a:bodyPr/>
          <a:lstStyle/>
          <a:p>
            <a:fld id="{92319439-325C-4D89-9731-22C20CCFFF88}" type="slidenum">
              <a:rPr lang="en-IN" smtClean="0"/>
              <a:t>‹#›</a:t>
            </a:fld>
            <a:endParaRPr lang="en-IN"/>
          </a:p>
        </p:txBody>
      </p:sp>
    </p:spTree>
    <p:extLst>
      <p:ext uri="{BB962C8B-B14F-4D97-AF65-F5344CB8AC3E}">
        <p14:creationId xmlns:p14="http://schemas.microsoft.com/office/powerpoint/2010/main" val="3601082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4B17D-2437-AF42-0B6A-623254803C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BC1CA0-E873-1733-F6B8-75BE512EF9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74A88C-DE76-DE2A-E87D-70864F92BD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D6C922-8917-BE3A-C444-99258E06E8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663C32-BA54-471E-2C15-DAE4A8078F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96CA32-B306-5CE0-ED16-141C3ADD8F7B}"/>
              </a:ext>
            </a:extLst>
          </p:cNvPr>
          <p:cNvSpPr>
            <a:spLocks noGrp="1"/>
          </p:cNvSpPr>
          <p:nvPr>
            <p:ph type="dt" sz="half" idx="10"/>
          </p:nvPr>
        </p:nvSpPr>
        <p:spPr/>
        <p:txBody>
          <a:bodyPr/>
          <a:lstStyle/>
          <a:p>
            <a:fld id="{8171E659-9091-4CA4-9FCE-038FEA50BD1A}" type="datetimeFigureOut">
              <a:rPr lang="en-IN" smtClean="0"/>
              <a:t>27-08-2024</a:t>
            </a:fld>
            <a:endParaRPr lang="en-IN"/>
          </a:p>
        </p:txBody>
      </p:sp>
      <p:sp>
        <p:nvSpPr>
          <p:cNvPr id="8" name="Footer Placeholder 7">
            <a:extLst>
              <a:ext uri="{FF2B5EF4-FFF2-40B4-BE49-F238E27FC236}">
                <a16:creationId xmlns:a16="http://schemas.microsoft.com/office/drawing/2014/main" id="{1FD55328-884C-F376-DDD1-84D87B865AB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88161E7-6F0F-F15B-303B-273C4CA75EDB}"/>
              </a:ext>
            </a:extLst>
          </p:cNvPr>
          <p:cNvSpPr>
            <a:spLocks noGrp="1"/>
          </p:cNvSpPr>
          <p:nvPr>
            <p:ph type="sldNum" sz="quarter" idx="12"/>
          </p:nvPr>
        </p:nvSpPr>
        <p:spPr/>
        <p:txBody>
          <a:bodyPr/>
          <a:lstStyle/>
          <a:p>
            <a:fld id="{92319439-325C-4D89-9731-22C20CCFFF88}" type="slidenum">
              <a:rPr lang="en-IN" smtClean="0"/>
              <a:t>‹#›</a:t>
            </a:fld>
            <a:endParaRPr lang="en-IN"/>
          </a:p>
        </p:txBody>
      </p:sp>
    </p:spTree>
    <p:extLst>
      <p:ext uri="{BB962C8B-B14F-4D97-AF65-F5344CB8AC3E}">
        <p14:creationId xmlns:p14="http://schemas.microsoft.com/office/powerpoint/2010/main" val="35229612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4BA1F-7DEF-1F60-9138-C47AA6FB7F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3584830-F37F-639E-1DCF-D22AF8A4028C}"/>
              </a:ext>
            </a:extLst>
          </p:cNvPr>
          <p:cNvSpPr>
            <a:spLocks noGrp="1"/>
          </p:cNvSpPr>
          <p:nvPr>
            <p:ph type="dt" sz="half" idx="10"/>
          </p:nvPr>
        </p:nvSpPr>
        <p:spPr/>
        <p:txBody>
          <a:bodyPr/>
          <a:lstStyle/>
          <a:p>
            <a:fld id="{8171E659-9091-4CA4-9FCE-038FEA50BD1A}" type="datetimeFigureOut">
              <a:rPr lang="en-IN" smtClean="0"/>
              <a:t>27-08-2024</a:t>
            </a:fld>
            <a:endParaRPr lang="en-IN"/>
          </a:p>
        </p:txBody>
      </p:sp>
      <p:sp>
        <p:nvSpPr>
          <p:cNvPr id="4" name="Footer Placeholder 3">
            <a:extLst>
              <a:ext uri="{FF2B5EF4-FFF2-40B4-BE49-F238E27FC236}">
                <a16:creationId xmlns:a16="http://schemas.microsoft.com/office/drawing/2014/main" id="{E1AB6A00-E3C6-7754-8D32-D83CD00ABD6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6266C69-8ED9-31CB-59E1-DA913682F9B3}"/>
              </a:ext>
            </a:extLst>
          </p:cNvPr>
          <p:cNvSpPr>
            <a:spLocks noGrp="1"/>
          </p:cNvSpPr>
          <p:nvPr>
            <p:ph type="sldNum" sz="quarter" idx="12"/>
          </p:nvPr>
        </p:nvSpPr>
        <p:spPr/>
        <p:txBody>
          <a:bodyPr/>
          <a:lstStyle/>
          <a:p>
            <a:fld id="{92319439-325C-4D89-9731-22C20CCFFF88}" type="slidenum">
              <a:rPr lang="en-IN" smtClean="0"/>
              <a:t>‹#›</a:t>
            </a:fld>
            <a:endParaRPr lang="en-IN"/>
          </a:p>
        </p:txBody>
      </p:sp>
    </p:spTree>
    <p:extLst>
      <p:ext uri="{BB962C8B-B14F-4D97-AF65-F5344CB8AC3E}">
        <p14:creationId xmlns:p14="http://schemas.microsoft.com/office/powerpoint/2010/main" val="992536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26B8BE-D5E4-839C-62C4-5B041673B27F}"/>
              </a:ext>
            </a:extLst>
          </p:cNvPr>
          <p:cNvSpPr>
            <a:spLocks noGrp="1"/>
          </p:cNvSpPr>
          <p:nvPr>
            <p:ph type="dt" sz="half" idx="10"/>
          </p:nvPr>
        </p:nvSpPr>
        <p:spPr/>
        <p:txBody>
          <a:bodyPr/>
          <a:lstStyle/>
          <a:p>
            <a:fld id="{8171E659-9091-4CA4-9FCE-038FEA50BD1A}" type="datetimeFigureOut">
              <a:rPr lang="en-IN" smtClean="0"/>
              <a:t>27-08-2024</a:t>
            </a:fld>
            <a:endParaRPr lang="en-IN"/>
          </a:p>
        </p:txBody>
      </p:sp>
      <p:sp>
        <p:nvSpPr>
          <p:cNvPr id="3" name="Footer Placeholder 2">
            <a:extLst>
              <a:ext uri="{FF2B5EF4-FFF2-40B4-BE49-F238E27FC236}">
                <a16:creationId xmlns:a16="http://schemas.microsoft.com/office/drawing/2014/main" id="{8A623F83-5A92-DDAE-822E-3542183F4F3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D54DFF-C7A9-6F96-A3EB-DF1B3F8D96D8}"/>
              </a:ext>
            </a:extLst>
          </p:cNvPr>
          <p:cNvSpPr>
            <a:spLocks noGrp="1"/>
          </p:cNvSpPr>
          <p:nvPr>
            <p:ph type="sldNum" sz="quarter" idx="12"/>
          </p:nvPr>
        </p:nvSpPr>
        <p:spPr/>
        <p:txBody>
          <a:bodyPr/>
          <a:lstStyle/>
          <a:p>
            <a:fld id="{92319439-325C-4D89-9731-22C20CCFFF88}" type="slidenum">
              <a:rPr lang="en-IN" smtClean="0"/>
              <a:t>‹#›</a:t>
            </a:fld>
            <a:endParaRPr lang="en-IN"/>
          </a:p>
        </p:txBody>
      </p:sp>
    </p:spTree>
    <p:extLst>
      <p:ext uri="{BB962C8B-B14F-4D97-AF65-F5344CB8AC3E}">
        <p14:creationId xmlns:p14="http://schemas.microsoft.com/office/powerpoint/2010/main" val="21195579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34841-1A99-DE7C-3048-E35DA88E81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2086FBC-DCEC-AB79-EFC5-8BF66301B6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64E4B9-AE29-310D-DA6B-9F59AF733A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A02F83-6C92-F564-62BE-C6F3DC18DD95}"/>
              </a:ext>
            </a:extLst>
          </p:cNvPr>
          <p:cNvSpPr>
            <a:spLocks noGrp="1"/>
          </p:cNvSpPr>
          <p:nvPr>
            <p:ph type="dt" sz="half" idx="10"/>
          </p:nvPr>
        </p:nvSpPr>
        <p:spPr/>
        <p:txBody>
          <a:bodyPr/>
          <a:lstStyle/>
          <a:p>
            <a:fld id="{8171E659-9091-4CA4-9FCE-038FEA50BD1A}" type="datetimeFigureOut">
              <a:rPr lang="en-IN" smtClean="0"/>
              <a:t>27-08-2024</a:t>
            </a:fld>
            <a:endParaRPr lang="en-IN"/>
          </a:p>
        </p:txBody>
      </p:sp>
      <p:sp>
        <p:nvSpPr>
          <p:cNvPr id="6" name="Footer Placeholder 5">
            <a:extLst>
              <a:ext uri="{FF2B5EF4-FFF2-40B4-BE49-F238E27FC236}">
                <a16:creationId xmlns:a16="http://schemas.microsoft.com/office/drawing/2014/main" id="{EECA93B6-511D-5BB8-E362-78D0F5E0AB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4FB98A-7BFB-23BB-DB19-C657F48CC808}"/>
              </a:ext>
            </a:extLst>
          </p:cNvPr>
          <p:cNvSpPr>
            <a:spLocks noGrp="1"/>
          </p:cNvSpPr>
          <p:nvPr>
            <p:ph type="sldNum" sz="quarter" idx="12"/>
          </p:nvPr>
        </p:nvSpPr>
        <p:spPr/>
        <p:txBody>
          <a:bodyPr/>
          <a:lstStyle/>
          <a:p>
            <a:fld id="{92319439-325C-4D89-9731-22C20CCFFF88}" type="slidenum">
              <a:rPr lang="en-IN" smtClean="0"/>
              <a:t>‹#›</a:t>
            </a:fld>
            <a:endParaRPr lang="en-IN"/>
          </a:p>
        </p:txBody>
      </p:sp>
    </p:spTree>
    <p:extLst>
      <p:ext uri="{BB962C8B-B14F-4D97-AF65-F5344CB8AC3E}">
        <p14:creationId xmlns:p14="http://schemas.microsoft.com/office/powerpoint/2010/main" val="42893895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4A771-E155-3D2C-821C-9407E1C638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661BF9D-AD15-AF3A-96E6-42F667C4BC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61CBED0A-1766-F712-D2A2-1B5C5DE17A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BA5E36-D31C-8CB7-2E13-F0E6C83A1226}"/>
              </a:ext>
            </a:extLst>
          </p:cNvPr>
          <p:cNvSpPr>
            <a:spLocks noGrp="1"/>
          </p:cNvSpPr>
          <p:nvPr>
            <p:ph type="dt" sz="half" idx="10"/>
          </p:nvPr>
        </p:nvSpPr>
        <p:spPr/>
        <p:txBody>
          <a:bodyPr/>
          <a:lstStyle/>
          <a:p>
            <a:fld id="{8171E659-9091-4CA4-9FCE-038FEA50BD1A}" type="datetimeFigureOut">
              <a:rPr lang="en-IN" smtClean="0"/>
              <a:t>27-08-2024</a:t>
            </a:fld>
            <a:endParaRPr lang="en-IN"/>
          </a:p>
        </p:txBody>
      </p:sp>
      <p:sp>
        <p:nvSpPr>
          <p:cNvPr id="6" name="Footer Placeholder 5">
            <a:extLst>
              <a:ext uri="{FF2B5EF4-FFF2-40B4-BE49-F238E27FC236}">
                <a16:creationId xmlns:a16="http://schemas.microsoft.com/office/drawing/2014/main" id="{803E3B12-691A-E01F-6E7B-7E4AD9083A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51ABDA-C041-71C1-EBAC-683832EF1FFF}"/>
              </a:ext>
            </a:extLst>
          </p:cNvPr>
          <p:cNvSpPr>
            <a:spLocks noGrp="1"/>
          </p:cNvSpPr>
          <p:nvPr>
            <p:ph type="sldNum" sz="quarter" idx="12"/>
          </p:nvPr>
        </p:nvSpPr>
        <p:spPr/>
        <p:txBody>
          <a:bodyPr/>
          <a:lstStyle/>
          <a:p>
            <a:fld id="{92319439-325C-4D89-9731-22C20CCFFF88}" type="slidenum">
              <a:rPr lang="en-IN" smtClean="0"/>
              <a:t>‹#›</a:t>
            </a:fld>
            <a:endParaRPr lang="en-IN"/>
          </a:p>
        </p:txBody>
      </p:sp>
    </p:spTree>
    <p:extLst>
      <p:ext uri="{BB962C8B-B14F-4D97-AF65-F5344CB8AC3E}">
        <p14:creationId xmlns:p14="http://schemas.microsoft.com/office/powerpoint/2010/main" val="9634842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CE6336-23B0-F0DB-6931-8D23BD7D32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830EDC-FFDC-1D17-C320-429572B6AB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F6630E-1F13-9597-683A-2779EAE139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71E659-9091-4CA4-9FCE-038FEA50BD1A}" type="datetimeFigureOut">
              <a:rPr lang="en-IN" smtClean="0"/>
              <a:t>27-08-2024</a:t>
            </a:fld>
            <a:endParaRPr lang="en-IN"/>
          </a:p>
        </p:txBody>
      </p:sp>
      <p:sp>
        <p:nvSpPr>
          <p:cNvPr id="5" name="Footer Placeholder 4">
            <a:extLst>
              <a:ext uri="{FF2B5EF4-FFF2-40B4-BE49-F238E27FC236}">
                <a16:creationId xmlns:a16="http://schemas.microsoft.com/office/drawing/2014/main" id="{398D7FBA-5BE0-CC53-C312-7059A1A8AD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47CEDB5-32C2-A173-2E4C-7C866568F7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319439-325C-4D89-9731-22C20CCFFF88}" type="slidenum">
              <a:rPr lang="en-IN" smtClean="0"/>
              <a:t>‹#›</a:t>
            </a:fld>
            <a:endParaRPr lang="en-IN"/>
          </a:p>
        </p:txBody>
      </p:sp>
    </p:spTree>
    <p:extLst>
      <p:ext uri="{BB962C8B-B14F-4D97-AF65-F5344CB8AC3E}">
        <p14:creationId xmlns:p14="http://schemas.microsoft.com/office/powerpoint/2010/main" val="37603782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3E52-016F-400C-49A4-D24D77E87349}"/>
              </a:ext>
            </a:extLst>
          </p:cNvPr>
          <p:cNvSpPr>
            <a:spLocks noGrp="1"/>
          </p:cNvSpPr>
          <p:nvPr>
            <p:ph type="ctrTitle"/>
          </p:nvPr>
        </p:nvSpPr>
        <p:spPr>
          <a:xfrm>
            <a:off x="1548418" y="3481676"/>
            <a:ext cx="9144000" cy="803295"/>
          </a:xfrm>
        </p:spPr>
        <p:txBody>
          <a:bodyPr>
            <a:normAutofit/>
          </a:bodyPr>
          <a:lstStyle/>
          <a:p>
            <a:r>
              <a:rPr lang="en-IN" sz="4400" dirty="0">
                <a:solidFill>
                  <a:schemeClr val="bg1"/>
                </a:solidFill>
                <a:latin typeface="Segoe UI Semibold" panose="020B0702040204020203" pitchFamily="34" charset="0"/>
                <a:cs typeface="Segoe UI Semibold" panose="020B0702040204020203" pitchFamily="34" charset="0"/>
              </a:rPr>
              <a:t> Sales Data Analysis</a:t>
            </a:r>
          </a:p>
        </p:txBody>
      </p:sp>
      <p:grpSp>
        <p:nvGrpSpPr>
          <p:cNvPr id="34" name="Group 33">
            <a:extLst>
              <a:ext uri="{FF2B5EF4-FFF2-40B4-BE49-F238E27FC236}">
                <a16:creationId xmlns:a16="http://schemas.microsoft.com/office/drawing/2014/main" id="{6AE156B7-E8FC-B786-8E1D-7735AF510085}"/>
              </a:ext>
            </a:extLst>
          </p:cNvPr>
          <p:cNvGrpSpPr/>
          <p:nvPr/>
        </p:nvGrpSpPr>
        <p:grpSpPr>
          <a:xfrm>
            <a:off x="-6408269" y="-1685792"/>
            <a:ext cx="6242418" cy="5586340"/>
            <a:chOff x="-1054695" y="-1685792"/>
            <a:chExt cx="6242418" cy="5586340"/>
          </a:xfrm>
        </p:grpSpPr>
        <p:sp>
          <p:nvSpPr>
            <p:cNvPr id="8" name="Wave 7">
              <a:extLst>
                <a:ext uri="{FF2B5EF4-FFF2-40B4-BE49-F238E27FC236}">
                  <a16:creationId xmlns:a16="http://schemas.microsoft.com/office/drawing/2014/main" id="{229BD64C-BA86-F478-4562-9F46CF6EF494}"/>
                </a:ext>
              </a:extLst>
            </p:cNvPr>
            <p:cNvSpPr/>
            <p:nvPr/>
          </p:nvSpPr>
          <p:spPr>
            <a:xfrm rot="20025060">
              <a:off x="-675819" y="-1130037"/>
              <a:ext cx="4719606" cy="2651574"/>
            </a:xfrm>
            <a:prstGeom prst="wave">
              <a:avLst/>
            </a:prstGeom>
            <a:solidFill>
              <a:srgbClr val="131A22"/>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Wave 14">
              <a:extLst>
                <a:ext uri="{FF2B5EF4-FFF2-40B4-BE49-F238E27FC236}">
                  <a16:creationId xmlns:a16="http://schemas.microsoft.com/office/drawing/2014/main" id="{BA11FBBA-ADBF-646F-EEDC-93D41A86E4E4}"/>
                </a:ext>
              </a:extLst>
            </p:cNvPr>
            <p:cNvSpPr/>
            <p:nvPr/>
          </p:nvSpPr>
          <p:spPr>
            <a:xfrm rot="17954746">
              <a:off x="-1993187" y="-747300"/>
              <a:ext cx="4491536" cy="2614551"/>
            </a:xfrm>
            <a:prstGeom prst="wave">
              <a:avLst/>
            </a:prstGeom>
            <a:solidFill>
              <a:srgbClr val="232F3E"/>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Oval 18">
              <a:extLst>
                <a:ext uri="{FF2B5EF4-FFF2-40B4-BE49-F238E27FC236}">
                  <a16:creationId xmlns:a16="http://schemas.microsoft.com/office/drawing/2014/main" id="{21519A01-6ED2-890E-773C-E6B1FBCE7CAB}"/>
                </a:ext>
              </a:extLst>
            </p:cNvPr>
            <p:cNvSpPr/>
            <p:nvPr/>
          </p:nvSpPr>
          <p:spPr>
            <a:xfrm>
              <a:off x="4186576" y="-269186"/>
              <a:ext cx="600689" cy="538371"/>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55A77B25-2450-B7F0-39A6-CB9BA90973FE}"/>
                </a:ext>
              </a:extLst>
            </p:cNvPr>
            <p:cNvSpPr/>
            <p:nvPr/>
          </p:nvSpPr>
          <p:spPr>
            <a:xfrm>
              <a:off x="4587035" y="-190383"/>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BF3BBF54-4FFC-CD1B-AC52-9E1234C17F57}"/>
                </a:ext>
              </a:extLst>
            </p:cNvPr>
            <p:cNvSpPr/>
            <p:nvPr/>
          </p:nvSpPr>
          <p:spPr>
            <a:xfrm>
              <a:off x="4787264" y="-163862"/>
              <a:ext cx="400459" cy="32772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Oval 21">
              <a:extLst>
                <a:ext uri="{FF2B5EF4-FFF2-40B4-BE49-F238E27FC236}">
                  <a16:creationId xmlns:a16="http://schemas.microsoft.com/office/drawing/2014/main" id="{1D5C917C-08CA-4371-19EA-FA4438338532}"/>
                </a:ext>
              </a:extLst>
            </p:cNvPr>
            <p:cNvSpPr/>
            <p:nvPr/>
          </p:nvSpPr>
          <p:spPr>
            <a:xfrm>
              <a:off x="-288075" y="2869829"/>
              <a:ext cx="576150" cy="658249"/>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C6F2FB80-979E-EE1F-7938-F3D63567284A}"/>
                </a:ext>
              </a:extLst>
            </p:cNvPr>
            <p:cNvSpPr/>
            <p:nvPr/>
          </p:nvSpPr>
          <p:spPr>
            <a:xfrm>
              <a:off x="-200231" y="3335012"/>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33E6D6A4-F37E-7667-E03D-432EEA4E54BF}"/>
                </a:ext>
              </a:extLst>
            </p:cNvPr>
            <p:cNvSpPr/>
            <p:nvPr/>
          </p:nvSpPr>
          <p:spPr>
            <a:xfrm>
              <a:off x="-149431" y="3602038"/>
              <a:ext cx="301830" cy="298510"/>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0" name="Group 39">
            <a:extLst>
              <a:ext uri="{FF2B5EF4-FFF2-40B4-BE49-F238E27FC236}">
                <a16:creationId xmlns:a16="http://schemas.microsoft.com/office/drawing/2014/main" id="{8442D484-3738-6632-E6B4-AE4F2A7C6F0B}"/>
              </a:ext>
            </a:extLst>
          </p:cNvPr>
          <p:cNvGrpSpPr/>
          <p:nvPr/>
        </p:nvGrpSpPr>
        <p:grpSpPr>
          <a:xfrm>
            <a:off x="12461912" y="2968105"/>
            <a:ext cx="6029903" cy="5581556"/>
            <a:chOff x="7209974" y="2968105"/>
            <a:chExt cx="6029903" cy="5581556"/>
          </a:xfrm>
        </p:grpSpPr>
        <p:sp>
          <p:nvSpPr>
            <p:cNvPr id="27" name="Oval 26">
              <a:extLst>
                <a:ext uri="{FF2B5EF4-FFF2-40B4-BE49-F238E27FC236}">
                  <a16:creationId xmlns:a16="http://schemas.microsoft.com/office/drawing/2014/main" id="{E3894640-305D-96BF-E588-071F713A72D2}"/>
                </a:ext>
              </a:extLst>
            </p:cNvPr>
            <p:cNvSpPr/>
            <p:nvPr/>
          </p:nvSpPr>
          <p:spPr>
            <a:xfrm>
              <a:off x="12039970" y="2968105"/>
              <a:ext cx="304059" cy="288329"/>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9" name="Group 38">
              <a:extLst>
                <a:ext uri="{FF2B5EF4-FFF2-40B4-BE49-F238E27FC236}">
                  <a16:creationId xmlns:a16="http://schemas.microsoft.com/office/drawing/2014/main" id="{DB302BAF-7206-6DDD-C6DC-9FD90C71D6E0}"/>
                </a:ext>
              </a:extLst>
            </p:cNvPr>
            <p:cNvGrpSpPr/>
            <p:nvPr/>
          </p:nvGrpSpPr>
          <p:grpSpPr>
            <a:xfrm>
              <a:off x="7209974" y="3112270"/>
              <a:ext cx="6029903" cy="5437391"/>
              <a:chOff x="7209974" y="3112270"/>
              <a:chExt cx="6029903" cy="5437391"/>
            </a:xfrm>
          </p:grpSpPr>
          <p:sp>
            <p:nvSpPr>
              <p:cNvPr id="10" name="Wave 9">
                <a:extLst>
                  <a:ext uri="{FF2B5EF4-FFF2-40B4-BE49-F238E27FC236}">
                    <a16:creationId xmlns:a16="http://schemas.microsoft.com/office/drawing/2014/main" id="{CCFF5701-FB42-CB85-6E41-4C4D06785DC5}"/>
                  </a:ext>
                </a:extLst>
              </p:cNvPr>
              <p:cNvSpPr/>
              <p:nvPr/>
            </p:nvSpPr>
            <p:spPr>
              <a:xfrm rot="20025060">
                <a:off x="8134577" y="5343539"/>
                <a:ext cx="4719606" cy="2651574"/>
              </a:xfrm>
              <a:prstGeom prst="wave">
                <a:avLst/>
              </a:prstGeom>
              <a:solidFill>
                <a:srgbClr val="131A22"/>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Wave 15">
                <a:extLst>
                  <a:ext uri="{FF2B5EF4-FFF2-40B4-BE49-F238E27FC236}">
                    <a16:creationId xmlns:a16="http://schemas.microsoft.com/office/drawing/2014/main" id="{5ECB8EB5-F240-1BBC-5255-5BE990B6FE1E}"/>
                  </a:ext>
                </a:extLst>
              </p:cNvPr>
              <p:cNvSpPr/>
              <p:nvPr/>
            </p:nvSpPr>
            <p:spPr>
              <a:xfrm rot="17954746">
                <a:off x="9686834" y="4996617"/>
                <a:ext cx="4491536" cy="2614551"/>
              </a:xfrm>
              <a:prstGeom prst="wave">
                <a:avLst/>
              </a:prstGeom>
              <a:solidFill>
                <a:srgbClr val="232F3E"/>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1CC94A15-DC25-CAAE-BD1F-ECC6243876BA}"/>
                  </a:ext>
                </a:extLst>
              </p:cNvPr>
              <p:cNvSpPr/>
              <p:nvPr/>
            </p:nvSpPr>
            <p:spPr>
              <a:xfrm>
                <a:off x="11935890" y="3335012"/>
                <a:ext cx="520269" cy="603216"/>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9E1A973B-6DDF-DBBF-F5F5-EF398DE97B3E}"/>
                  </a:ext>
                </a:extLst>
              </p:cNvPr>
              <p:cNvSpPr/>
              <p:nvPr/>
            </p:nvSpPr>
            <p:spPr>
              <a:xfrm>
                <a:off x="11991770" y="3112270"/>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4F4A74CB-90F8-D328-4C7B-B4F90418CC59}"/>
                  </a:ext>
                </a:extLst>
              </p:cNvPr>
              <p:cNvSpPr/>
              <p:nvPr/>
            </p:nvSpPr>
            <p:spPr>
              <a:xfrm>
                <a:off x="7209974" y="6710667"/>
                <a:ext cx="303828" cy="294666"/>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B111D239-B7BE-D6A6-8DDB-4073D558D722}"/>
                  </a:ext>
                </a:extLst>
              </p:cNvPr>
              <p:cNvSpPr/>
              <p:nvPr/>
            </p:nvSpPr>
            <p:spPr>
              <a:xfrm>
                <a:off x="7408353" y="6664933"/>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BFF5A2C5-6834-250A-9DDE-90E1AC103F66}"/>
                  </a:ext>
                </a:extLst>
              </p:cNvPr>
              <p:cNvSpPr/>
              <p:nvPr/>
            </p:nvSpPr>
            <p:spPr>
              <a:xfrm>
                <a:off x="7619250" y="6599131"/>
                <a:ext cx="572767" cy="517738"/>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cxnSp>
        <p:nvCxnSpPr>
          <p:cNvPr id="37" name="Straight Connector 36">
            <a:extLst>
              <a:ext uri="{FF2B5EF4-FFF2-40B4-BE49-F238E27FC236}">
                <a16:creationId xmlns:a16="http://schemas.microsoft.com/office/drawing/2014/main" id="{CE7C0B5D-B8C9-05D4-4BA3-C94D2D510878}"/>
              </a:ext>
            </a:extLst>
          </p:cNvPr>
          <p:cNvCxnSpPr>
            <a:cxnSpLocks/>
          </p:cNvCxnSpPr>
          <p:nvPr/>
        </p:nvCxnSpPr>
        <p:spPr>
          <a:xfrm>
            <a:off x="673242" y="2753038"/>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85398D0-3197-3E7F-1DD2-1E8856193162}"/>
              </a:ext>
            </a:extLst>
          </p:cNvPr>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268934" y="2036999"/>
            <a:ext cx="3630084" cy="1603287"/>
          </a:xfrm>
          <a:prstGeom prst="rect">
            <a:avLst/>
          </a:prstGeom>
        </p:spPr>
      </p:pic>
    </p:spTree>
    <p:extLst>
      <p:ext uri="{BB962C8B-B14F-4D97-AF65-F5344CB8AC3E}">
        <p14:creationId xmlns:p14="http://schemas.microsoft.com/office/powerpoint/2010/main" val="1224075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
        <p159:morph option="byObject"/>
      </p:transition>
    </mc:Choice>
    <mc:Fallback xmlns="">
      <p:transition spd="slow" advClick="0" advTm="1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06079E-458B-304B-EB25-2F6AD2CE6D64}"/>
              </a:ext>
            </a:extLst>
          </p:cNvPr>
          <p:cNvPicPr>
            <a:picLocks noChangeAspect="1"/>
          </p:cNvPicPr>
          <p:nvPr/>
        </p:nvPicPr>
        <p:blipFill>
          <a:blip r:embed="rId2"/>
          <a:stretch>
            <a:fillRect/>
          </a:stretch>
        </p:blipFill>
        <p:spPr>
          <a:xfrm>
            <a:off x="159483" y="254001"/>
            <a:ext cx="11873034" cy="6312364"/>
          </a:xfrm>
          <a:prstGeom prst="rect">
            <a:avLst/>
          </a:prstGeom>
        </p:spPr>
      </p:pic>
    </p:spTree>
    <p:extLst>
      <p:ext uri="{BB962C8B-B14F-4D97-AF65-F5344CB8AC3E}">
        <p14:creationId xmlns:p14="http://schemas.microsoft.com/office/powerpoint/2010/main" val="4203834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C17C60-BE45-3683-C9C4-7EB74124763E}"/>
              </a:ext>
            </a:extLst>
          </p:cNvPr>
          <p:cNvPicPr>
            <a:picLocks noChangeAspect="1"/>
          </p:cNvPicPr>
          <p:nvPr/>
        </p:nvPicPr>
        <p:blipFill>
          <a:blip r:embed="rId2"/>
          <a:stretch>
            <a:fillRect/>
          </a:stretch>
        </p:blipFill>
        <p:spPr>
          <a:xfrm>
            <a:off x="127000" y="251517"/>
            <a:ext cx="11938000" cy="6423603"/>
          </a:xfrm>
          <a:prstGeom prst="rect">
            <a:avLst/>
          </a:prstGeom>
        </p:spPr>
      </p:pic>
      <p:cxnSp>
        <p:nvCxnSpPr>
          <p:cNvPr id="4" name="Straight Connector 3">
            <a:extLst>
              <a:ext uri="{FF2B5EF4-FFF2-40B4-BE49-F238E27FC236}">
                <a16:creationId xmlns:a16="http://schemas.microsoft.com/office/drawing/2014/main" id="{C92EF9F0-16D3-A12D-A42D-4B5BF6D637B5}"/>
              </a:ext>
            </a:extLst>
          </p:cNvPr>
          <p:cNvCxnSpPr>
            <a:cxnSpLocks/>
          </p:cNvCxnSpPr>
          <p:nvPr/>
        </p:nvCxnSpPr>
        <p:spPr>
          <a:xfrm>
            <a:off x="683402" y="1671200"/>
            <a:ext cx="0" cy="0"/>
          </a:xfrm>
          <a:prstGeom prst="line">
            <a:avLst/>
          </a:prstGeom>
          <a:ln>
            <a:solidFill>
              <a:srgbClr val="131A2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534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3E52-016F-400C-49A4-D24D77E87349}"/>
              </a:ext>
            </a:extLst>
          </p:cNvPr>
          <p:cNvSpPr>
            <a:spLocks noGrp="1"/>
          </p:cNvSpPr>
          <p:nvPr>
            <p:ph type="ctrTitle"/>
          </p:nvPr>
        </p:nvSpPr>
        <p:spPr>
          <a:xfrm>
            <a:off x="683402" y="911687"/>
            <a:ext cx="2418080" cy="543821"/>
          </a:xfrm>
        </p:spPr>
        <p:txBody>
          <a:bodyPr>
            <a:normAutofit/>
          </a:bodyPr>
          <a:lstStyle/>
          <a:p>
            <a:r>
              <a:rPr lang="en-US" sz="3200" dirty="0">
                <a:solidFill>
                  <a:srgbClr val="131A22"/>
                </a:solidFill>
                <a:latin typeface="Segoe UI Semibold" panose="020B0702040204020203" pitchFamily="34" charset="0"/>
                <a:cs typeface="Segoe UI Semibold" panose="020B0702040204020203" pitchFamily="34" charset="0"/>
              </a:rPr>
              <a:t>Conclusion</a:t>
            </a:r>
            <a:endParaRPr lang="en-IN" sz="3200" dirty="0">
              <a:solidFill>
                <a:srgbClr val="131A22"/>
              </a:solidFill>
              <a:latin typeface="Segoe UI Semibold" panose="020B0702040204020203" pitchFamily="34" charset="0"/>
              <a:cs typeface="Segoe UI Semibold" panose="020B0702040204020203" pitchFamily="34" charset="0"/>
            </a:endParaRPr>
          </a:p>
        </p:txBody>
      </p:sp>
      <p:cxnSp>
        <p:nvCxnSpPr>
          <p:cNvPr id="4" name="Straight Connector 3">
            <a:extLst>
              <a:ext uri="{FF2B5EF4-FFF2-40B4-BE49-F238E27FC236}">
                <a16:creationId xmlns:a16="http://schemas.microsoft.com/office/drawing/2014/main" id="{58E471F1-DE82-789F-D6A3-44DF5A206BA7}"/>
              </a:ext>
            </a:extLst>
          </p:cNvPr>
          <p:cNvCxnSpPr>
            <a:cxnSpLocks/>
          </p:cNvCxnSpPr>
          <p:nvPr/>
        </p:nvCxnSpPr>
        <p:spPr>
          <a:xfrm>
            <a:off x="683402" y="1671200"/>
            <a:ext cx="10657698" cy="0"/>
          </a:xfrm>
          <a:prstGeom prst="line">
            <a:avLst/>
          </a:prstGeom>
          <a:ln>
            <a:solidFill>
              <a:srgbClr val="131A22"/>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E53CF55-D0DE-541F-4B31-F7B6F2C45CB1}"/>
              </a:ext>
            </a:extLst>
          </p:cNvPr>
          <p:cNvSpPr txBox="1"/>
          <p:nvPr/>
        </p:nvSpPr>
        <p:spPr>
          <a:xfrm>
            <a:off x="850900" y="2096204"/>
            <a:ext cx="3220720" cy="255454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Optimize Online Operations: Enhance website performance, user interface, and personalized recommendations to boost online sales.</a:t>
            </a:r>
          </a:p>
          <a:p>
            <a:pPr marL="285750" indent="-285750" algn="just">
              <a:buFont typeface="Arial" panose="020B0604020202020204" pitchFamily="34" charset="0"/>
              <a:buChar char="•"/>
            </a:pPr>
            <a:r>
              <a:rPr lang="en-US" sz="1600" dirty="0">
                <a:solidFill>
                  <a:srgbClr val="131A22"/>
                </a:solidFill>
              </a:rPr>
              <a:t>Leverage Offline Strategies: Strengthen in-store promotions and customer service to maintain and increase offline profit margins.</a:t>
            </a:r>
            <a:endParaRPr lang="en-IN" sz="1600" dirty="0">
              <a:solidFill>
                <a:srgbClr val="131A22"/>
              </a:solidFill>
            </a:endParaRPr>
          </a:p>
        </p:txBody>
      </p:sp>
      <p:sp>
        <p:nvSpPr>
          <p:cNvPr id="13" name="TextBox 12">
            <a:extLst>
              <a:ext uri="{FF2B5EF4-FFF2-40B4-BE49-F238E27FC236}">
                <a16:creationId xmlns:a16="http://schemas.microsoft.com/office/drawing/2014/main" id="{139C3F7A-0F04-28FA-6D9D-B0F05EF73CFF}"/>
              </a:ext>
            </a:extLst>
          </p:cNvPr>
          <p:cNvSpPr txBox="1"/>
          <p:nvPr/>
        </p:nvSpPr>
        <p:spPr>
          <a:xfrm>
            <a:off x="8084820" y="2096204"/>
            <a:ext cx="3256280"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Enhance Market Presence: Implement targeted marketing campaigns and localized strategies in Honduras, Myanmar, and Iran to sustain and boost revenue.</a:t>
            </a:r>
            <a:endParaRPr lang="en-IN" sz="1600" dirty="0">
              <a:solidFill>
                <a:srgbClr val="131A22"/>
              </a:solidFill>
            </a:endParaRPr>
          </a:p>
        </p:txBody>
      </p:sp>
      <p:sp>
        <p:nvSpPr>
          <p:cNvPr id="17" name="TextBox 16">
            <a:extLst>
              <a:ext uri="{FF2B5EF4-FFF2-40B4-BE49-F238E27FC236}">
                <a16:creationId xmlns:a16="http://schemas.microsoft.com/office/drawing/2014/main" id="{0B563D71-B948-0BA1-8147-18B10DF9ECA5}"/>
              </a:ext>
            </a:extLst>
          </p:cNvPr>
          <p:cNvSpPr txBox="1"/>
          <p:nvPr/>
        </p:nvSpPr>
        <p:spPr>
          <a:xfrm>
            <a:off x="4450080" y="2096204"/>
            <a:ext cx="3256280" cy="1323439"/>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Reassess North America Strategies: Adjust strategies to identify growth opportunities and increase profitability in North America.</a:t>
            </a:r>
          </a:p>
        </p:txBody>
      </p:sp>
      <p:sp>
        <p:nvSpPr>
          <p:cNvPr id="25" name="TextBox 24">
            <a:extLst>
              <a:ext uri="{FF2B5EF4-FFF2-40B4-BE49-F238E27FC236}">
                <a16:creationId xmlns:a16="http://schemas.microsoft.com/office/drawing/2014/main" id="{BF0DBB3B-ABF3-084D-15C4-56589D251848}"/>
              </a:ext>
            </a:extLst>
          </p:cNvPr>
          <p:cNvSpPr txBox="1"/>
          <p:nvPr/>
        </p:nvSpPr>
        <p:spPr>
          <a:xfrm>
            <a:off x="8084820" y="3754353"/>
            <a:ext cx="3256280" cy="1323439"/>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Optimize Item Prioritization: Allocate resources and marketing to high-priority items, reduce costs, and enhance appeal for critical priority items.</a:t>
            </a:r>
            <a:endParaRPr lang="en-IN" sz="1600" dirty="0">
              <a:solidFill>
                <a:srgbClr val="131A22"/>
              </a:solidFill>
            </a:endParaRPr>
          </a:p>
        </p:txBody>
      </p:sp>
      <p:sp>
        <p:nvSpPr>
          <p:cNvPr id="29" name="TextBox 28">
            <a:extLst>
              <a:ext uri="{FF2B5EF4-FFF2-40B4-BE49-F238E27FC236}">
                <a16:creationId xmlns:a16="http://schemas.microsoft.com/office/drawing/2014/main" id="{370F2637-2062-D7B0-9953-C87A7312463B}"/>
              </a:ext>
            </a:extLst>
          </p:cNvPr>
          <p:cNvSpPr txBox="1"/>
          <p:nvPr/>
        </p:nvSpPr>
        <p:spPr>
          <a:xfrm>
            <a:off x="850900" y="4650749"/>
            <a:ext cx="3256280" cy="1323439"/>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Expand in High-Profit Regions: Focus on product offerings and marketing in Sub-Saharan Africa and Europe for higher profitability.</a:t>
            </a:r>
            <a:endParaRPr lang="en-IN" sz="1600" dirty="0">
              <a:solidFill>
                <a:srgbClr val="131A22"/>
              </a:solidFill>
            </a:endParaRPr>
          </a:p>
        </p:txBody>
      </p:sp>
      <p:sp>
        <p:nvSpPr>
          <p:cNvPr id="38" name="TextBox 37">
            <a:extLst>
              <a:ext uri="{FF2B5EF4-FFF2-40B4-BE49-F238E27FC236}">
                <a16:creationId xmlns:a16="http://schemas.microsoft.com/office/drawing/2014/main" id="{80A41481-0494-E327-B733-9A76606D5826}"/>
              </a:ext>
            </a:extLst>
          </p:cNvPr>
          <p:cNvSpPr txBox="1"/>
          <p:nvPr/>
        </p:nvSpPr>
        <p:spPr>
          <a:xfrm>
            <a:off x="4450080" y="3584295"/>
            <a:ext cx="3256280"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1600" b="0" i="0" dirty="0">
                <a:solidFill>
                  <a:srgbClr val="131A22"/>
                </a:solidFill>
                <a:effectLst/>
                <a:highlight>
                  <a:srgbClr val="FFFFFF"/>
                </a:highlight>
                <a:latin typeface="Inter"/>
              </a:rPr>
              <a:t>Boost Sales in Key Categories: Increase profitability in household items, fruits, and cosmetics through promotions, product enhancements, and innovation.</a:t>
            </a:r>
            <a:endParaRPr lang="en-IN" sz="1600" dirty="0">
              <a:solidFill>
                <a:srgbClr val="131A22"/>
              </a:solidFill>
            </a:endParaRPr>
          </a:p>
        </p:txBody>
      </p:sp>
      <p:cxnSp>
        <p:nvCxnSpPr>
          <p:cNvPr id="39" name="Straight Connector 38">
            <a:extLst>
              <a:ext uri="{FF2B5EF4-FFF2-40B4-BE49-F238E27FC236}">
                <a16:creationId xmlns:a16="http://schemas.microsoft.com/office/drawing/2014/main" id="{BBC28EF4-678B-1472-33A1-09BB5C048003}"/>
              </a:ext>
            </a:extLst>
          </p:cNvPr>
          <p:cNvCxnSpPr>
            <a:cxnSpLocks/>
          </p:cNvCxnSpPr>
          <p:nvPr/>
        </p:nvCxnSpPr>
        <p:spPr>
          <a:xfrm>
            <a:off x="4257040" y="34290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44E530E-EB8F-AE6C-13A9-5D9CD4EF9631}"/>
              </a:ext>
            </a:extLst>
          </p:cNvPr>
          <p:cNvCxnSpPr>
            <a:cxnSpLocks/>
          </p:cNvCxnSpPr>
          <p:nvPr/>
        </p:nvCxnSpPr>
        <p:spPr>
          <a:xfrm>
            <a:off x="7995920" y="3429000"/>
            <a:ext cx="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0A56CB20-3858-3A9D-F660-91F4900BF780}"/>
              </a:ext>
            </a:extLst>
          </p:cNvPr>
          <p:cNvGrpSpPr/>
          <p:nvPr/>
        </p:nvGrpSpPr>
        <p:grpSpPr>
          <a:xfrm>
            <a:off x="7813041" y="3467417"/>
            <a:ext cx="5349723" cy="4899343"/>
            <a:chOff x="7209974" y="2968105"/>
            <a:chExt cx="6029903" cy="5581556"/>
          </a:xfrm>
        </p:grpSpPr>
        <p:sp>
          <p:nvSpPr>
            <p:cNvPr id="10" name="Oval 9">
              <a:extLst>
                <a:ext uri="{FF2B5EF4-FFF2-40B4-BE49-F238E27FC236}">
                  <a16:creationId xmlns:a16="http://schemas.microsoft.com/office/drawing/2014/main" id="{F254BFC1-553D-3B4C-9C26-2A151696707E}"/>
                </a:ext>
              </a:extLst>
            </p:cNvPr>
            <p:cNvSpPr/>
            <p:nvPr/>
          </p:nvSpPr>
          <p:spPr>
            <a:xfrm>
              <a:off x="12039970" y="2968105"/>
              <a:ext cx="304059" cy="288329"/>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8" name="Group 17">
              <a:extLst>
                <a:ext uri="{FF2B5EF4-FFF2-40B4-BE49-F238E27FC236}">
                  <a16:creationId xmlns:a16="http://schemas.microsoft.com/office/drawing/2014/main" id="{9C0D2D56-B19B-A3E4-8604-858A3B1ECDCA}"/>
                </a:ext>
              </a:extLst>
            </p:cNvPr>
            <p:cNvGrpSpPr/>
            <p:nvPr/>
          </p:nvGrpSpPr>
          <p:grpSpPr>
            <a:xfrm>
              <a:off x="7209974" y="3112270"/>
              <a:ext cx="6029903" cy="5437391"/>
              <a:chOff x="7209974" y="3112270"/>
              <a:chExt cx="6029903" cy="5437391"/>
            </a:xfrm>
          </p:grpSpPr>
          <p:sp>
            <p:nvSpPr>
              <p:cNvPr id="19" name="Wave 18">
                <a:extLst>
                  <a:ext uri="{FF2B5EF4-FFF2-40B4-BE49-F238E27FC236}">
                    <a16:creationId xmlns:a16="http://schemas.microsoft.com/office/drawing/2014/main" id="{8CA7DFE3-09FD-C0A2-8236-EE4E4865BF33}"/>
                  </a:ext>
                </a:extLst>
              </p:cNvPr>
              <p:cNvSpPr/>
              <p:nvPr/>
            </p:nvSpPr>
            <p:spPr>
              <a:xfrm rot="20025060">
                <a:off x="8134577" y="5343539"/>
                <a:ext cx="4719606" cy="2651574"/>
              </a:xfrm>
              <a:prstGeom prst="wave">
                <a:avLst/>
              </a:prstGeom>
              <a:solidFill>
                <a:srgbClr val="131A22"/>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Wave 19">
                <a:extLst>
                  <a:ext uri="{FF2B5EF4-FFF2-40B4-BE49-F238E27FC236}">
                    <a16:creationId xmlns:a16="http://schemas.microsoft.com/office/drawing/2014/main" id="{4C1B1B2C-E9E2-BCB2-3A48-6B60B43C7F3C}"/>
                  </a:ext>
                </a:extLst>
              </p:cNvPr>
              <p:cNvSpPr/>
              <p:nvPr/>
            </p:nvSpPr>
            <p:spPr>
              <a:xfrm rot="17954746">
                <a:off x="9686834" y="4996617"/>
                <a:ext cx="4491536" cy="2614551"/>
              </a:xfrm>
              <a:prstGeom prst="wave">
                <a:avLst/>
              </a:prstGeom>
              <a:solidFill>
                <a:srgbClr val="232F3E"/>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ADF8AD82-2100-10A7-74B1-8C1DA3015BD6}"/>
                  </a:ext>
                </a:extLst>
              </p:cNvPr>
              <p:cNvSpPr/>
              <p:nvPr/>
            </p:nvSpPr>
            <p:spPr>
              <a:xfrm>
                <a:off x="11935890" y="3335012"/>
                <a:ext cx="520269" cy="603216"/>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0EACE1D0-066D-1F01-6D77-F9108CE06929}"/>
                  </a:ext>
                </a:extLst>
              </p:cNvPr>
              <p:cNvSpPr/>
              <p:nvPr/>
            </p:nvSpPr>
            <p:spPr>
              <a:xfrm>
                <a:off x="11991770" y="3112270"/>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CBEB5F73-1DB0-39F8-AC8B-353DD9A323EC}"/>
                  </a:ext>
                </a:extLst>
              </p:cNvPr>
              <p:cNvSpPr/>
              <p:nvPr/>
            </p:nvSpPr>
            <p:spPr>
              <a:xfrm>
                <a:off x="7209974" y="6710667"/>
                <a:ext cx="303828" cy="294666"/>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0438CB3A-4FCA-C67F-8ECB-695EA47E5928}"/>
                  </a:ext>
                </a:extLst>
              </p:cNvPr>
              <p:cNvSpPr/>
              <p:nvPr/>
            </p:nvSpPr>
            <p:spPr>
              <a:xfrm>
                <a:off x="7408353" y="6664933"/>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24E2F069-D89C-458E-90AB-B15203583614}"/>
                  </a:ext>
                </a:extLst>
              </p:cNvPr>
              <p:cNvSpPr/>
              <p:nvPr/>
            </p:nvSpPr>
            <p:spPr>
              <a:xfrm>
                <a:off x="7619250" y="6599131"/>
                <a:ext cx="572767" cy="517738"/>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34" name="Group 33">
            <a:extLst>
              <a:ext uri="{FF2B5EF4-FFF2-40B4-BE49-F238E27FC236}">
                <a16:creationId xmlns:a16="http://schemas.microsoft.com/office/drawing/2014/main" id="{4A6A1289-2BB6-E297-223D-C61A97735A86}"/>
              </a:ext>
            </a:extLst>
          </p:cNvPr>
          <p:cNvGrpSpPr/>
          <p:nvPr/>
        </p:nvGrpSpPr>
        <p:grpSpPr>
          <a:xfrm rot="190775">
            <a:off x="-791650" y="-1595655"/>
            <a:ext cx="5048619" cy="4566302"/>
            <a:chOff x="-1054695" y="-1685792"/>
            <a:chExt cx="6242418" cy="5586340"/>
          </a:xfrm>
        </p:grpSpPr>
        <p:sp>
          <p:nvSpPr>
            <p:cNvPr id="41" name="Wave 40">
              <a:extLst>
                <a:ext uri="{FF2B5EF4-FFF2-40B4-BE49-F238E27FC236}">
                  <a16:creationId xmlns:a16="http://schemas.microsoft.com/office/drawing/2014/main" id="{961E1A99-0FC0-16D3-D8A4-4BFF3B7311AA}"/>
                </a:ext>
              </a:extLst>
            </p:cNvPr>
            <p:cNvSpPr/>
            <p:nvPr/>
          </p:nvSpPr>
          <p:spPr>
            <a:xfrm rot="20025060">
              <a:off x="-675819" y="-1130037"/>
              <a:ext cx="4719606" cy="2651574"/>
            </a:xfrm>
            <a:prstGeom prst="wave">
              <a:avLst/>
            </a:prstGeom>
            <a:solidFill>
              <a:srgbClr val="131A22"/>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Wave 41">
              <a:extLst>
                <a:ext uri="{FF2B5EF4-FFF2-40B4-BE49-F238E27FC236}">
                  <a16:creationId xmlns:a16="http://schemas.microsoft.com/office/drawing/2014/main" id="{CD518CD9-9AAD-9236-2FF3-DCD36004F386}"/>
                </a:ext>
              </a:extLst>
            </p:cNvPr>
            <p:cNvSpPr/>
            <p:nvPr/>
          </p:nvSpPr>
          <p:spPr>
            <a:xfrm rot="17954746">
              <a:off x="-1993187" y="-747300"/>
              <a:ext cx="4491536" cy="2614551"/>
            </a:xfrm>
            <a:prstGeom prst="wave">
              <a:avLst/>
            </a:prstGeom>
            <a:solidFill>
              <a:srgbClr val="232F3E"/>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3" name="Oval 42">
              <a:extLst>
                <a:ext uri="{FF2B5EF4-FFF2-40B4-BE49-F238E27FC236}">
                  <a16:creationId xmlns:a16="http://schemas.microsoft.com/office/drawing/2014/main" id="{7DA79B07-4A59-D7F2-4207-1D61426E3E3A}"/>
                </a:ext>
              </a:extLst>
            </p:cNvPr>
            <p:cNvSpPr/>
            <p:nvPr/>
          </p:nvSpPr>
          <p:spPr>
            <a:xfrm>
              <a:off x="4186576" y="-269186"/>
              <a:ext cx="600689" cy="538371"/>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Oval 43">
              <a:extLst>
                <a:ext uri="{FF2B5EF4-FFF2-40B4-BE49-F238E27FC236}">
                  <a16:creationId xmlns:a16="http://schemas.microsoft.com/office/drawing/2014/main" id="{467CC295-EF23-1E69-41E0-AB8FBA7E6146}"/>
                </a:ext>
              </a:extLst>
            </p:cNvPr>
            <p:cNvSpPr/>
            <p:nvPr/>
          </p:nvSpPr>
          <p:spPr>
            <a:xfrm>
              <a:off x="4587035" y="-190383"/>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Oval 44">
              <a:extLst>
                <a:ext uri="{FF2B5EF4-FFF2-40B4-BE49-F238E27FC236}">
                  <a16:creationId xmlns:a16="http://schemas.microsoft.com/office/drawing/2014/main" id="{00EB06BC-55DC-CA1D-BBD7-90D550B75C79}"/>
                </a:ext>
              </a:extLst>
            </p:cNvPr>
            <p:cNvSpPr/>
            <p:nvPr/>
          </p:nvSpPr>
          <p:spPr>
            <a:xfrm>
              <a:off x="4787264" y="-163862"/>
              <a:ext cx="400459" cy="32772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id="{50496E4D-670B-0386-A7F4-F93F60D74345}"/>
                </a:ext>
              </a:extLst>
            </p:cNvPr>
            <p:cNvSpPr/>
            <p:nvPr/>
          </p:nvSpPr>
          <p:spPr>
            <a:xfrm>
              <a:off x="-288075" y="2869829"/>
              <a:ext cx="576150" cy="658249"/>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E039DA66-B0EA-5CC5-255C-3230A2A6405F}"/>
                </a:ext>
              </a:extLst>
            </p:cNvPr>
            <p:cNvSpPr/>
            <p:nvPr/>
          </p:nvSpPr>
          <p:spPr>
            <a:xfrm>
              <a:off x="-200231" y="3335012"/>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a:extLst>
                <a:ext uri="{FF2B5EF4-FFF2-40B4-BE49-F238E27FC236}">
                  <a16:creationId xmlns:a16="http://schemas.microsoft.com/office/drawing/2014/main" id="{EC317F37-2656-D8BC-18E2-2DDB2A4C628F}"/>
                </a:ext>
              </a:extLst>
            </p:cNvPr>
            <p:cNvSpPr/>
            <p:nvPr/>
          </p:nvSpPr>
          <p:spPr>
            <a:xfrm>
              <a:off x="-149431" y="3602038"/>
              <a:ext cx="301830" cy="298510"/>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233801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randombar(horizontal)">
                                      <p:cBhvr>
                                        <p:cTn id="13" dur="500"/>
                                        <p:tgtEl>
                                          <p:spTgt spid="29"/>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randombar(horizontal)">
                                      <p:cBhvr>
                                        <p:cTn id="16" dur="500"/>
                                        <p:tgtEl>
                                          <p:spTgt spid="17"/>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randombar(horizontal)">
                                      <p:cBhvr>
                                        <p:cTn id="19" dur="500"/>
                                        <p:tgtEl>
                                          <p:spTgt spid="3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randombar(horizontal)">
                                      <p:cBhvr>
                                        <p:cTn id="2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3" grpId="0"/>
      <p:bldP spid="17" grpId="0"/>
      <p:bldP spid="25" grpId="0"/>
      <p:bldP spid="29" grpId="0"/>
      <p:bldP spid="3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3E52-016F-400C-49A4-D24D77E87349}"/>
              </a:ext>
            </a:extLst>
          </p:cNvPr>
          <p:cNvSpPr>
            <a:spLocks noGrp="1"/>
          </p:cNvSpPr>
          <p:nvPr>
            <p:ph type="ctrTitle"/>
          </p:nvPr>
        </p:nvSpPr>
        <p:spPr>
          <a:xfrm>
            <a:off x="1539982" y="3206855"/>
            <a:ext cx="9144000" cy="803295"/>
          </a:xfrm>
        </p:spPr>
        <p:txBody>
          <a:bodyPr>
            <a:normAutofit fontScale="90000"/>
          </a:bodyPr>
          <a:lstStyle/>
          <a:p>
            <a:r>
              <a:rPr lang="en-IN" sz="4400" dirty="0">
                <a:latin typeface="Segoe UI Semibold" panose="020B0702040204020203" pitchFamily="34" charset="0"/>
                <a:cs typeface="Segoe UI Semibold" panose="020B0702040204020203" pitchFamily="34" charset="0"/>
              </a:rPr>
              <a:t> </a:t>
            </a:r>
            <a:r>
              <a:rPr lang="en-IN" sz="4400" dirty="0">
                <a:solidFill>
                  <a:srgbClr val="131A22"/>
                </a:solidFill>
                <a:latin typeface="Segoe UI Semibold" panose="020B0702040204020203" pitchFamily="34" charset="0"/>
                <a:cs typeface="Segoe UI Semibold" panose="020B0702040204020203" pitchFamily="34" charset="0"/>
              </a:rPr>
              <a:t>Sales Data Analysis</a:t>
            </a:r>
            <a:br>
              <a:rPr lang="en-IN" sz="4400" dirty="0">
                <a:solidFill>
                  <a:srgbClr val="131A22"/>
                </a:solidFill>
                <a:latin typeface="Segoe UI Semibold" panose="020B0702040204020203" pitchFamily="34" charset="0"/>
                <a:cs typeface="Segoe UI Semibold" panose="020B0702040204020203" pitchFamily="34" charset="0"/>
              </a:rPr>
            </a:br>
            <a:r>
              <a:rPr lang="en-IN" sz="2700" dirty="0">
                <a:solidFill>
                  <a:srgbClr val="131A22"/>
                </a:solidFill>
                <a:latin typeface="Segoe UI Semibold" panose="020B0702040204020203" pitchFamily="34" charset="0"/>
                <a:cs typeface="Segoe UI Semibold" panose="020B0702040204020203" pitchFamily="34" charset="0"/>
              </a:rPr>
              <a:t>By- Satvik Sharma</a:t>
            </a:r>
            <a:endParaRPr lang="en-IN" sz="4400" dirty="0">
              <a:solidFill>
                <a:srgbClr val="131A22"/>
              </a:solidFill>
              <a:latin typeface="Segoe UI Semibold" panose="020B0702040204020203" pitchFamily="34" charset="0"/>
              <a:cs typeface="Segoe UI Semibold" panose="020B0702040204020203" pitchFamily="34" charset="0"/>
            </a:endParaRPr>
          </a:p>
        </p:txBody>
      </p:sp>
      <p:grpSp>
        <p:nvGrpSpPr>
          <p:cNvPr id="34" name="Group 33">
            <a:extLst>
              <a:ext uri="{FF2B5EF4-FFF2-40B4-BE49-F238E27FC236}">
                <a16:creationId xmlns:a16="http://schemas.microsoft.com/office/drawing/2014/main" id="{6AE156B7-E8FC-B786-8E1D-7735AF510085}"/>
              </a:ext>
            </a:extLst>
          </p:cNvPr>
          <p:cNvGrpSpPr/>
          <p:nvPr/>
        </p:nvGrpSpPr>
        <p:grpSpPr>
          <a:xfrm>
            <a:off x="-1054695" y="-1685792"/>
            <a:ext cx="6242418" cy="5586340"/>
            <a:chOff x="-1054695" y="-1685792"/>
            <a:chExt cx="6242418" cy="5586340"/>
          </a:xfrm>
        </p:grpSpPr>
        <p:sp>
          <p:nvSpPr>
            <p:cNvPr id="8" name="Wave 7">
              <a:extLst>
                <a:ext uri="{FF2B5EF4-FFF2-40B4-BE49-F238E27FC236}">
                  <a16:creationId xmlns:a16="http://schemas.microsoft.com/office/drawing/2014/main" id="{229BD64C-BA86-F478-4562-9F46CF6EF494}"/>
                </a:ext>
              </a:extLst>
            </p:cNvPr>
            <p:cNvSpPr/>
            <p:nvPr/>
          </p:nvSpPr>
          <p:spPr>
            <a:xfrm rot="20025060">
              <a:off x="-675819" y="-1130037"/>
              <a:ext cx="4719606" cy="2651574"/>
            </a:xfrm>
            <a:prstGeom prst="wave">
              <a:avLst/>
            </a:prstGeom>
            <a:solidFill>
              <a:srgbClr val="131A22"/>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Wave 14">
              <a:extLst>
                <a:ext uri="{FF2B5EF4-FFF2-40B4-BE49-F238E27FC236}">
                  <a16:creationId xmlns:a16="http://schemas.microsoft.com/office/drawing/2014/main" id="{BA11FBBA-ADBF-646F-EEDC-93D41A86E4E4}"/>
                </a:ext>
              </a:extLst>
            </p:cNvPr>
            <p:cNvSpPr/>
            <p:nvPr/>
          </p:nvSpPr>
          <p:spPr>
            <a:xfrm rot="17954746">
              <a:off x="-1993187" y="-747300"/>
              <a:ext cx="4491536" cy="2614551"/>
            </a:xfrm>
            <a:prstGeom prst="wave">
              <a:avLst/>
            </a:prstGeom>
            <a:solidFill>
              <a:srgbClr val="232F3E"/>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Oval 18">
              <a:extLst>
                <a:ext uri="{FF2B5EF4-FFF2-40B4-BE49-F238E27FC236}">
                  <a16:creationId xmlns:a16="http://schemas.microsoft.com/office/drawing/2014/main" id="{21519A01-6ED2-890E-773C-E6B1FBCE7CAB}"/>
                </a:ext>
              </a:extLst>
            </p:cNvPr>
            <p:cNvSpPr/>
            <p:nvPr/>
          </p:nvSpPr>
          <p:spPr>
            <a:xfrm>
              <a:off x="4186576" y="-269186"/>
              <a:ext cx="600689" cy="538371"/>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55A77B25-2450-B7F0-39A6-CB9BA90973FE}"/>
                </a:ext>
              </a:extLst>
            </p:cNvPr>
            <p:cNvSpPr/>
            <p:nvPr/>
          </p:nvSpPr>
          <p:spPr>
            <a:xfrm>
              <a:off x="4587035" y="-190383"/>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BF3BBF54-4FFC-CD1B-AC52-9E1234C17F57}"/>
                </a:ext>
              </a:extLst>
            </p:cNvPr>
            <p:cNvSpPr/>
            <p:nvPr/>
          </p:nvSpPr>
          <p:spPr>
            <a:xfrm>
              <a:off x="4787264" y="-163862"/>
              <a:ext cx="400459" cy="32772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1D5C917C-08CA-4371-19EA-FA4438338532}"/>
                </a:ext>
              </a:extLst>
            </p:cNvPr>
            <p:cNvSpPr/>
            <p:nvPr/>
          </p:nvSpPr>
          <p:spPr>
            <a:xfrm>
              <a:off x="-288075" y="2869829"/>
              <a:ext cx="576150" cy="658249"/>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C6F2FB80-979E-EE1F-7938-F3D63567284A}"/>
                </a:ext>
              </a:extLst>
            </p:cNvPr>
            <p:cNvSpPr/>
            <p:nvPr/>
          </p:nvSpPr>
          <p:spPr>
            <a:xfrm>
              <a:off x="-200231" y="3335012"/>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33E6D6A4-F37E-7667-E03D-432EEA4E54BF}"/>
                </a:ext>
              </a:extLst>
            </p:cNvPr>
            <p:cNvSpPr/>
            <p:nvPr/>
          </p:nvSpPr>
          <p:spPr>
            <a:xfrm>
              <a:off x="-149431" y="3602038"/>
              <a:ext cx="301830" cy="298510"/>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0" name="Group 39">
            <a:extLst>
              <a:ext uri="{FF2B5EF4-FFF2-40B4-BE49-F238E27FC236}">
                <a16:creationId xmlns:a16="http://schemas.microsoft.com/office/drawing/2014/main" id="{8442D484-3738-6632-E6B4-AE4F2A7C6F0B}"/>
              </a:ext>
            </a:extLst>
          </p:cNvPr>
          <p:cNvGrpSpPr/>
          <p:nvPr/>
        </p:nvGrpSpPr>
        <p:grpSpPr>
          <a:xfrm>
            <a:off x="7209974" y="2968105"/>
            <a:ext cx="6029903" cy="5581556"/>
            <a:chOff x="7209974" y="2968105"/>
            <a:chExt cx="6029903" cy="5581556"/>
          </a:xfrm>
        </p:grpSpPr>
        <p:sp>
          <p:nvSpPr>
            <p:cNvPr id="27" name="Oval 26">
              <a:extLst>
                <a:ext uri="{FF2B5EF4-FFF2-40B4-BE49-F238E27FC236}">
                  <a16:creationId xmlns:a16="http://schemas.microsoft.com/office/drawing/2014/main" id="{E3894640-305D-96BF-E588-071F713A72D2}"/>
                </a:ext>
              </a:extLst>
            </p:cNvPr>
            <p:cNvSpPr/>
            <p:nvPr/>
          </p:nvSpPr>
          <p:spPr>
            <a:xfrm>
              <a:off x="12039970" y="2968105"/>
              <a:ext cx="304059" cy="288329"/>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9" name="Group 38">
              <a:extLst>
                <a:ext uri="{FF2B5EF4-FFF2-40B4-BE49-F238E27FC236}">
                  <a16:creationId xmlns:a16="http://schemas.microsoft.com/office/drawing/2014/main" id="{DB302BAF-7206-6DDD-C6DC-9FD90C71D6E0}"/>
                </a:ext>
              </a:extLst>
            </p:cNvPr>
            <p:cNvGrpSpPr/>
            <p:nvPr/>
          </p:nvGrpSpPr>
          <p:grpSpPr>
            <a:xfrm>
              <a:off x="7209974" y="3112270"/>
              <a:ext cx="6029903" cy="5437391"/>
              <a:chOff x="7209974" y="3112270"/>
              <a:chExt cx="6029903" cy="5437391"/>
            </a:xfrm>
          </p:grpSpPr>
          <p:sp>
            <p:nvSpPr>
              <p:cNvPr id="10" name="Wave 9">
                <a:extLst>
                  <a:ext uri="{FF2B5EF4-FFF2-40B4-BE49-F238E27FC236}">
                    <a16:creationId xmlns:a16="http://schemas.microsoft.com/office/drawing/2014/main" id="{CCFF5701-FB42-CB85-6E41-4C4D06785DC5}"/>
                  </a:ext>
                </a:extLst>
              </p:cNvPr>
              <p:cNvSpPr/>
              <p:nvPr/>
            </p:nvSpPr>
            <p:spPr>
              <a:xfrm rot="20025060">
                <a:off x="8134577" y="5343539"/>
                <a:ext cx="4719606" cy="2651574"/>
              </a:xfrm>
              <a:prstGeom prst="wave">
                <a:avLst/>
              </a:prstGeom>
              <a:solidFill>
                <a:srgbClr val="131A22"/>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Wave 15">
                <a:extLst>
                  <a:ext uri="{FF2B5EF4-FFF2-40B4-BE49-F238E27FC236}">
                    <a16:creationId xmlns:a16="http://schemas.microsoft.com/office/drawing/2014/main" id="{5ECB8EB5-F240-1BBC-5255-5BE990B6FE1E}"/>
                  </a:ext>
                </a:extLst>
              </p:cNvPr>
              <p:cNvSpPr/>
              <p:nvPr/>
            </p:nvSpPr>
            <p:spPr>
              <a:xfrm rot="17954746">
                <a:off x="9686834" y="4996617"/>
                <a:ext cx="4491536" cy="2614551"/>
              </a:xfrm>
              <a:prstGeom prst="wave">
                <a:avLst/>
              </a:prstGeom>
              <a:solidFill>
                <a:srgbClr val="232F3E"/>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1CC94A15-DC25-CAAE-BD1F-ECC6243876BA}"/>
                  </a:ext>
                </a:extLst>
              </p:cNvPr>
              <p:cNvSpPr/>
              <p:nvPr/>
            </p:nvSpPr>
            <p:spPr>
              <a:xfrm>
                <a:off x="11935890" y="3335012"/>
                <a:ext cx="520269" cy="603216"/>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9E1A973B-6DDF-DBBF-F5F5-EF398DE97B3E}"/>
                  </a:ext>
                </a:extLst>
              </p:cNvPr>
              <p:cNvSpPr/>
              <p:nvPr/>
            </p:nvSpPr>
            <p:spPr>
              <a:xfrm>
                <a:off x="11991770" y="3112270"/>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4F4A74CB-90F8-D328-4C7B-B4F90418CC59}"/>
                  </a:ext>
                </a:extLst>
              </p:cNvPr>
              <p:cNvSpPr/>
              <p:nvPr/>
            </p:nvSpPr>
            <p:spPr>
              <a:xfrm>
                <a:off x="7209974" y="6710667"/>
                <a:ext cx="303828" cy="294666"/>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B111D239-B7BE-D6A6-8DDB-4073D558D722}"/>
                  </a:ext>
                </a:extLst>
              </p:cNvPr>
              <p:cNvSpPr/>
              <p:nvPr/>
            </p:nvSpPr>
            <p:spPr>
              <a:xfrm>
                <a:off x="7408353" y="6664933"/>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BFF5A2C5-6834-250A-9DDE-90E1AC103F66}"/>
                  </a:ext>
                </a:extLst>
              </p:cNvPr>
              <p:cNvSpPr/>
              <p:nvPr/>
            </p:nvSpPr>
            <p:spPr>
              <a:xfrm>
                <a:off x="7619250" y="6599131"/>
                <a:ext cx="572767" cy="517738"/>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pic>
        <p:nvPicPr>
          <p:cNvPr id="36" name="Picture 35">
            <a:extLst>
              <a:ext uri="{FF2B5EF4-FFF2-40B4-BE49-F238E27FC236}">
                <a16:creationId xmlns:a16="http://schemas.microsoft.com/office/drawing/2014/main" id="{63806C60-414D-51E3-4661-93594D4280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0498" y="1762178"/>
            <a:ext cx="3630084" cy="1603287"/>
          </a:xfrm>
          <a:prstGeom prst="rect">
            <a:avLst/>
          </a:prstGeom>
        </p:spPr>
      </p:pic>
      <p:cxnSp>
        <p:nvCxnSpPr>
          <p:cNvPr id="37" name="Straight Connector 36">
            <a:extLst>
              <a:ext uri="{FF2B5EF4-FFF2-40B4-BE49-F238E27FC236}">
                <a16:creationId xmlns:a16="http://schemas.microsoft.com/office/drawing/2014/main" id="{CE7C0B5D-B8C9-05D4-4BA3-C94D2D510878}"/>
              </a:ext>
            </a:extLst>
          </p:cNvPr>
          <p:cNvCxnSpPr>
            <a:cxnSpLocks/>
          </p:cNvCxnSpPr>
          <p:nvPr/>
        </p:nvCxnSpPr>
        <p:spPr>
          <a:xfrm>
            <a:off x="673242" y="2753038"/>
            <a:ext cx="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49072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63806C60-414D-51E3-4661-93594D4280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878" y="-3378578"/>
            <a:ext cx="12144194" cy="5589343"/>
          </a:xfrm>
          <a:prstGeom prst="rect">
            <a:avLst/>
          </a:prstGeom>
        </p:spPr>
      </p:pic>
      <p:sp>
        <p:nvSpPr>
          <p:cNvPr id="2" name="Title 1">
            <a:extLst>
              <a:ext uri="{FF2B5EF4-FFF2-40B4-BE49-F238E27FC236}">
                <a16:creationId xmlns:a16="http://schemas.microsoft.com/office/drawing/2014/main" id="{3C723E52-016F-400C-49A4-D24D77E87349}"/>
              </a:ext>
            </a:extLst>
          </p:cNvPr>
          <p:cNvSpPr>
            <a:spLocks noGrp="1"/>
          </p:cNvSpPr>
          <p:nvPr>
            <p:ph type="ctrTitle"/>
          </p:nvPr>
        </p:nvSpPr>
        <p:spPr>
          <a:xfrm>
            <a:off x="673242" y="1653544"/>
            <a:ext cx="5237563" cy="803295"/>
          </a:xfrm>
        </p:spPr>
        <p:txBody>
          <a:bodyPr>
            <a:normAutofit/>
          </a:bodyPr>
          <a:lstStyle/>
          <a:p>
            <a:r>
              <a:rPr lang="en-IN" sz="4400" dirty="0">
                <a:solidFill>
                  <a:srgbClr val="131A22"/>
                </a:solidFill>
                <a:latin typeface="Segoe UI Semibold" panose="020B0702040204020203" pitchFamily="34" charset="0"/>
                <a:cs typeface="Segoe UI Semibold" panose="020B0702040204020203" pitchFamily="34" charset="0"/>
              </a:rPr>
              <a:t> Problem Statement</a:t>
            </a:r>
          </a:p>
        </p:txBody>
      </p:sp>
      <p:cxnSp>
        <p:nvCxnSpPr>
          <p:cNvPr id="4" name="Straight Connector 3">
            <a:extLst>
              <a:ext uri="{FF2B5EF4-FFF2-40B4-BE49-F238E27FC236}">
                <a16:creationId xmlns:a16="http://schemas.microsoft.com/office/drawing/2014/main" id="{58E471F1-DE82-789F-D6A3-44DF5A206BA7}"/>
              </a:ext>
            </a:extLst>
          </p:cNvPr>
          <p:cNvCxnSpPr/>
          <p:nvPr/>
        </p:nvCxnSpPr>
        <p:spPr>
          <a:xfrm>
            <a:off x="862054" y="2741463"/>
            <a:ext cx="6946758" cy="0"/>
          </a:xfrm>
          <a:prstGeom prst="line">
            <a:avLst/>
          </a:prstGeom>
          <a:ln>
            <a:solidFill>
              <a:srgbClr val="131A2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E8C51CB-D2A9-BEDE-0DCB-D0D65BC34D12}"/>
              </a:ext>
            </a:extLst>
          </p:cNvPr>
          <p:cNvSpPr txBox="1"/>
          <p:nvPr/>
        </p:nvSpPr>
        <p:spPr>
          <a:xfrm>
            <a:off x="949878" y="3266070"/>
            <a:ext cx="7472762" cy="1631216"/>
          </a:xfrm>
          <a:prstGeom prst="rect">
            <a:avLst/>
          </a:prstGeom>
          <a:noFill/>
        </p:spPr>
        <p:txBody>
          <a:bodyPr wrap="square" rtlCol="0">
            <a:spAutoFit/>
          </a:bodyPr>
          <a:lstStyle/>
          <a:p>
            <a:pPr algn="just"/>
            <a:r>
              <a:rPr lang="en-US" sz="2000" dirty="0">
                <a:solidFill>
                  <a:srgbClr val="131A22"/>
                </a:solidFill>
                <a:latin typeface="Segoe UI Semibold" panose="020B0702040204020203" pitchFamily="34" charset="0"/>
                <a:cs typeface="Segoe UI Semibold" panose="020B0702040204020203" pitchFamily="34" charset="0"/>
              </a:rPr>
              <a:t>Sales management has gained importance to meet increasing competition and the need for improved distribution methods to reduce costs and increase profits. Sales management today is the most important function in a commercial and business enterprise.</a:t>
            </a:r>
            <a:endParaRPr lang="en-IN" sz="2000" dirty="0">
              <a:solidFill>
                <a:srgbClr val="131A22"/>
              </a:solidFill>
              <a:latin typeface="Segoe UI Semibold" panose="020B0702040204020203" pitchFamily="34" charset="0"/>
              <a:cs typeface="Segoe UI Semibold" panose="020B0702040204020203" pitchFamily="34" charset="0"/>
            </a:endParaRPr>
          </a:p>
        </p:txBody>
      </p:sp>
      <p:pic>
        <p:nvPicPr>
          <p:cNvPr id="9" name="Picture 8">
            <a:extLst>
              <a:ext uri="{FF2B5EF4-FFF2-40B4-BE49-F238E27FC236}">
                <a16:creationId xmlns:a16="http://schemas.microsoft.com/office/drawing/2014/main" id="{EC8C1E01-15DB-DE6F-E412-2E1DB4E90E32}"/>
              </a:ext>
            </a:extLst>
          </p:cNvPr>
          <p:cNvPicPr>
            <a:picLocks noChangeAspect="1"/>
          </p:cNvPicPr>
          <p:nvPr/>
        </p:nvPicPr>
        <p:blipFill>
          <a:blip r:embed="rId4">
            <a:alphaModFix amt="0"/>
          </a:blip>
          <a:stretch>
            <a:fillRect/>
          </a:stretch>
        </p:blipFill>
        <p:spPr>
          <a:xfrm>
            <a:off x="6002673" y="2247683"/>
            <a:ext cx="164448" cy="4163277"/>
          </a:xfrm>
          <a:prstGeom prst="rect">
            <a:avLst/>
          </a:prstGeom>
        </p:spPr>
      </p:pic>
      <p:grpSp>
        <p:nvGrpSpPr>
          <p:cNvPr id="11" name="Group 10">
            <a:extLst>
              <a:ext uri="{FF2B5EF4-FFF2-40B4-BE49-F238E27FC236}">
                <a16:creationId xmlns:a16="http://schemas.microsoft.com/office/drawing/2014/main" id="{86E47479-7821-7632-0B45-F7E234AC1C37}"/>
              </a:ext>
            </a:extLst>
          </p:cNvPr>
          <p:cNvGrpSpPr/>
          <p:nvPr/>
        </p:nvGrpSpPr>
        <p:grpSpPr>
          <a:xfrm>
            <a:off x="7209974" y="2968105"/>
            <a:ext cx="6029903" cy="5581556"/>
            <a:chOff x="7209974" y="2968105"/>
            <a:chExt cx="6029903" cy="5581556"/>
          </a:xfrm>
        </p:grpSpPr>
        <p:sp>
          <p:nvSpPr>
            <p:cNvPr id="12" name="Oval 11">
              <a:extLst>
                <a:ext uri="{FF2B5EF4-FFF2-40B4-BE49-F238E27FC236}">
                  <a16:creationId xmlns:a16="http://schemas.microsoft.com/office/drawing/2014/main" id="{77502344-A014-5A58-39C7-DEA0945C5C0A}"/>
                </a:ext>
              </a:extLst>
            </p:cNvPr>
            <p:cNvSpPr/>
            <p:nvPr/>
          </p:nvSpPr>
          <p:spPr>
            <a:xfrm>
              <a:off x="12039970" y="2968105"/>
              <a:ext cx="304059" cy="288329"/>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D91EC099-AD1D-9040-0EDF-1D133F77DFDB}"/>
                </a:ext>
              </a:extLst>
            </p:cNvPr>
            <p:cNvGrpSpPr/>
            <p:nvPr/>
          </p:nvGrpSpPr>
          <p:grpSpPr>
            <a:xfrm>
              <a:off x="7209974" y="3112270"/>
              <a:ext cx="6029903" cy="5437391"/>
              <a:chOff x="7209974" y="3112270"/>
              <a:chExt cx="6029903" cy="5437391"/>
            </a:xfrm>
          </p:grpSpPr>
          <p:sp>
            <p:nvSpPr>
              <p:cNvPr id="14" name="Wave 13">
                <a:extLst>
                  <a:ext uri="{FF2B5EF4-FFF2-40B4-BE49-F238E27FC236}">
                    <a16:creationId xmlns:a16="http://schemas.microsoft.com/office/drawing/2014/main" id="{04F669B3-3136-9F81-6124-D64799F9F396}"/>
                  </a:ext>
                </a:extLst>
              </p:cNvPr>
              <p:cNvSpPr/>
              <p:nvPr/>
            </p:nvSpPr>
            <p:spPr>
              <a:xfrm rot="20025060">
                <a:off x="8134577" y="5343539"/>
                <a:ext cx="4719606" cy="2651574"/>
              </a:xfrm>
              <a:prstGeom prst="wave">
                <a:avLst/>
              </a:prstGeom>
              <a:solidFill>
                <a:srgbClr val="131A22"/>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Wave 16">
                <a:extLst>
                  <a:ext uri="{FF2B5EF4-FFF2-40B4-BE49-F238E27FC236}">
                    <a16:creationId xmlns:a16="http://schemas.microsoft.com/office/drawing/2014/main" id="{7142AF5A-D0D8-BD72-E0AA-062725A4AD4B}"/>
                  </a:ext>
                </a:extLst>
              </p:cNvPr>
              <p:cNvSpPr/>
              <p:nvPr/>
            </p:nvSpPr>
            <p:spPr>
              <a:xfrm rot="17954746">
                <a:off x="9686834" y="4996617"/>
                <a:ext cx="4491536" cy="2614551"/>
              </a:xfrm>
              <a:prstGeom prst="wave">
                <a:avLst/>
              </a:prstGeom>
              <a:solidFill>
                <a:srgbClr val="232F3E"/>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4658C13-F4D3-4EE6-B0E3-252F58F4A718}"/>
                  </a:ext>
                </a:extLst>
              </p:cNvPr>
              <p:cNvSpPr/>
              <p:nvPr/>
            </p:nvSpPr>
            <p:spPr>
              <a:xfrm>
                <a:off x="11935890" y="3335012"/>
                <a:ext cx="520269" cy="603216"/>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8E98F15C-B6E0-0464-DEE6-B7970D45ABBD}"/>
                  </a:ext>
                </a:extLst>
              </p:cNvPr>
              <p:cNvSpPr/>
              <p:nvPr/>
            </p:nvSpPr>
            <p:spPr>
              <a:xfrm>
                <a:off x="11991770" y="3112270"/>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ABE3079D-42DD-D3A3-B9F7-55304A4CA9DC}"/>
                  </a:ext>
                </a:extLst>
              </p:cNvPr>
              <p:cNvSpPr/>
              <p:nvPr/>
            </p:nvSpPr>
            <p:spPr>
              <a:xfrm>
                <a:off x="7209974" y="6710667"/>
                <a:ext cx="303828" cy="294666"/>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96631849-4B14-57C2-BB86-F73289F37257}"/>
                  </a:ext>
                </a:extLst>
              </p:cNvPr>
              <p:cNvSpPr/>
              <p:nvPr/>
            </p:nvSpPr>
            <p:spPr>
              <a:xfrm>
                <a:off x="7408353" y="6664933"/>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7CFD11D9-1EBF-B007-3ABF-1B82F66F93B9}"/>
                  </a:ext>
                </a:extLst>
              </p:cNvPr>
              <p:cNvSpPr/>
              <p:nvPr/>
            </p:nvSpPr>
            <p:spPr>
              <a:xfrm>
                <a:off x="7619250" y="6599131"/>
                <a:ext cx="572767" cy="517738"/>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Tree>
    <p:extLst>
      <p:ext uri="{BB962C8B-B14F-4D97-AF65-F5344CB8AC3E}">
        <p14:creationId xmlns:p14="http://schemas.microsoft.com/office/powerpoint/2010/main" val="14926216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3E52-016F-400C-49A4-D24D77E87349}"/>
              </a:ext>
            </a:extLst>
          </p:cNvPr>
          <p:cNvSpPr>
            <a:spLocks noGrp="1"/>
          </p:cNvSpPr>
          <p:nvPr>
            <p:ph type="ctrTitle"/>
          </p:nvPr>
        </p:nvSpPr>
        <p:spPr>
          <a:xfrm>
            <a:off x="568960" y="355245"/>
            <a:ext cx="8168640" cy="543821"/>
          </a:xfrm>
        </p:spPr>
        <p:txBody>
          <a:bodyPr>
            <a:normAutofit/>
          </a:bodyPr>
          <a:lstStyle/>
          <a:p>
            <a:r>
              <a:rPr lang="en-IN" sz="3200" dirty="0">
                <a:solidFill>
                  <a:srgbClr val="131A22"/>
                </a:solidFill>
                <a:latin typeface="Segoe UI Semibold" panose="020B0702040204020203" pitchFamily="34" charset="0"/>
                <a:cs typeface="Segoe UI Semibold" panose="020B0702040204020203" pitchFamily="34" charset="0"/>
              </a:rPr>
              <a:t> </a:t>
            </a:r>
            <a:r>
              <a:rPr lang="en-US" sz="3200" dirty="0">
                <a:solidFill>
                  <a:srgbClr val="131A22"/>
                </a:solidFill>
                <a:latin typeface="Segoe UI Semibold" panose="020B0702040204020203" pitchFamily="34" charset="0"/>
                <a:cs typeface="Segoe UI Semibold" panose="020B0702040204020203" pitchFamily="34" charset="0"/>
              </a:rPr>
              <a:t>Revenue and Profit Analysis (2012 vs. 2016)</a:t>
            </a:r>
            <a:endParaRPr lang="en-IN" sz="3200" dirty="0">
              <a:solidFill>
                <a:srgbClr val="131A22"/>
              </a:solidFill>
              <a:latin typeface="Segoe UI Semibold" panose="020B0702040204020203" pitchFamily="34" charset="0"/>
              <a:cs typeface="Segoe UI Semibold" panose="020B0702040204020203" pitchFamily="34" charset="0"/>
            </a:endParaRPr>
          </a:p>
        </p:txBody>
      </p:sp>
      <p:cxnSp>
        <p:nvCxnSpPr>
          <p:cNvPr id="4" name="Straight Connector 3">
            <a:extLst>
              <a:ext uri="{FF2B5EF4-FFF2-40B4-BE49-F238E27FC236}">
                <a16:creationId xmlns:a16="http://schemas.microsoft.com/office/drawing/2014/main" id="{58E471F1-DE82-789F-D6A3-44DF5A206BA7}"/>
              </a:ext>
            </a:extLst>
          </p:cNvPr>
          <p:cNvCxnSpPr/>
          <p:nvPr/>
        </p:nvCxnSpPr>
        <p:spPr>
          <a:xfrm>
            <a:off x="683402" y="1066478"/>
            <a:ext cx="6946758" cy="0"/>
          </a:xfrm>
          <a:prstGeom prst="line">
            <a:avLst/>
          </a:prstGeom>
          <a:ln>
            <a:solidFill>
              <a:srgbClr val="131A2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E8C51CB-D2A9-BEDE-0DCB-D0D65BC34D12}"/>
              </a:ext>
            </a:extLst>
          </p:cNvPr>
          <p:cNvSpPr txBox="1"/>
          <p:nvPr/>
        </p:nvSpPr>
        <p:spPr>
          <a:xfrm>
            <a:off x="683402" y="1195416"/>
            <a:ext cx="10898998" cy="923330"/>
          </a:xfrm>
          <a:prstGeom prst="rect">
            <a:avLst/>
          </a:prstGeom>
          <a:noFill/>
        </p:spPr>
        <p:txBody>
          <a:bodyPr wrap="square" rtlCol="0">
            <a:spAutoFit/>
          </a:bodyPr>
          <a:lstStyle/>
          <a:p>
            <a:pPr algn="just"/>
            <a:r>
              <a:rPr lang="en-US" dirty="0">
                <a:solidFill>
                  <a:srgbClr val="131A22"/>
                </a:solidFill>
              </a:rPr>
              <a:t>As observed from the graph, the revenue in the year 2012 was $31.90 million, and the profit was $9.21 million. By 2016, both metrics had significantly decreased. The revenue dropped to $12.37 million, and the profit decreased to $4.90 million. This represents a substantial decline of 62.5% in both revenue and profit over the four-year period.</a:t>
            </a:r>
            <a:endParaRPr lang="en-IN" dirty="0">
              <a:solidFill>
                <a:srgbClr val="131A22"/>
              </a:solidFill>
              <a:latin typeface="Segoe UI Semibold" panose="020B0702040204020203" pitchFamily="34" charset="0"/>
              <a:cs typeface="Segoe UI Semibold" panose="020B0702040204020203" pitchFamily="34" charset="0"/>
            </a:endParaRPr>
          </a:p>
        </p:txBody>
      </p:sp>
      <p:pic>
        <p:nvPicPr>
          <p:cNvPr id="10" name="Picture 9">
            <a:extLst>
              <a:ext uri="{FF2B5EF4-FFF2-40B4-BE49-F238E27FC236}">
                <a16:creationId xmlns:a16="http://schemas.microsoft.com/office/drawing/2014/main" id="{C9A4C709-0703-E8DD-DB7A-5BAE7F83DD2C}"/>
              </a:ext>
            </a:extLst>
          </p:cNvPr>
          <p:cNvPicPr>
            <a:picLocks noChangeAspect="1"/>
          </p:cNvPicPr>
          <p:nvPr/>
        </p:nvPicPr>
        <p:blipFill>
          <a:blip r:embed="rId3"/>
          <a:stretch>
            <a:fillRect/>
          </a:stretch>
        </p:blipFill>
        <p:spPr>
          <a:xfrm>
            <a:off x="1439826" y="2247683"/>
            <a:ext cx="9290141" cy="4163277"/>
          </a:xfrm>
          <a:prstGeom prst="rect">
            <a:avLst/>
          </a:prstGeom>
        </p:spPr>
      </p:pic>
      <p:cxnSp>
        <p:nvCxnSpPr>
          <p:cNvPr id="11" name="Straight Connector 10">
            <a:extLst>
              <a:ext uri="{FF2B5EF4-FFF2-40B4-BE49-F238E27FC236}">
                <a16:creationId xmlns:a16="http://schemas.microsoft.com/office/drawing/2014/main" id="{38BD10CA-F823-E6A3-0CFD-A55E0852A4C4}"/>
              </a:ext>
            </a:extLst>
          </p:cNvPr>
          <p:cNvCxnSpPr>
            <a:cxnSpLocks/>
          </p:cNvCxnSpPr>
          <p:nvPr/>
        </p:nvCxnSpPr>
        <p:spPr>
          <a:xfrm>
            <a:off x="683402" y="1066478"/>
            <a:ext cx="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4802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3E52-016F-400C-49A4-D24D77E87349}"/>
              </a:ext>
            </a:extLst>
          </p:cNvPr>
          <p:cNvSpPr>
            <a:spLocks noGrp="1"/>
          </p:cNvSpPr>
          <p:nvPr>
            <p:ph type="ctrTitle"/>
          </p:nvPr>
        </p:nvSpPr>
        <p:spPr>
          <a:xfrm>
            <a:off x="683402" y="393720"/>
            <a:ext cx="2418080" cy="543821"/>
          </a:xfrm>
        </p:spPr>
        <p:txBody>
          <a:bodyPr>
            <a:normAutofit/>
          </a:bodyPr>
          <a:lstStyle/>
          <a:p>
            <a:r>
              <a:rPr lang="en-US" sz="3200" dirty="0">
                <a:solidFill>
                  <a:srgbClr val="131A22"/>
                </a:solidFill>
                <a:latin typeface="Segoe UI Semibold" panose="020B0702040204020203" pitchFamily="34" charset="0"/>
                <a:cs typeface="Segoe UI Semibold" panose="020B0702040204020203" pitchFamily="34" charset="0"/>
              </a:rPr>
              <a:t>Key Metrics</a:t>
            </a:r>
            <a:endParaRPr lang="en-IN" sz="3200" dirty="0">
              <a:solidFill>
                <a:srgbClr val="131A22"/>
              </a:solidFill>
              <a:latin typeface="Segoe UI Semibold" panose="020B0702040204020203" pitchFamily="34" charset="0"/>
              <a:cs typeface="Segoe UI Semibold" panose="020B0702040204020203" pitchFamily="34" charset="0"/>
            </a:endParaRPr>
          </a:p>
        </p:txBody>
      </p:sp>
      <p:cxnSp>
        <p:nvCxnSpPr>
          <p:cNvPr id="4" name="Straight Connector 3">
            <a:extLst>
              <a:ext uri="{FF2B5EF4-FFF2-40B4-BE49-F238E27FC236}">
                <a16:creationId xmlns:a16="http://schemas.microsoft.com/office/drawing/2014/main" id="{58E471F1-DE82-789F-D6A3-44DF5A206BA7}"/>
              </a:ext>
            </a:extLst>
          </p:cNvPr>
          <p:cNvCxnSpPr>
            <a:cxnSpLocks/>
          </p:cNvCxnSpPr>
          <p:nvPr/>
        </p:nvCxnSpPr>
        <p:spPr>
          <a:xfrm>
            <a:off x="683402" y="1066478"/>
            <a:ext cx="10657698" cy="0"/>
          </a:xfrm>
          <a:prstGeom prst="line">
            <a:avLst/>
          </a:prstGeom>
          <a:ln>
            <a:solidFill>
              <a:srgbClr val="131A22"/>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3FB00BDD-A287-35B8-7692-2D2B50BEBF70}"/>
              </a:ext>
            </a:extLst>
          </p:cNvPr>
          <p:cNvGrpSpPr/>
          <p:nvPr/>
        </p:nvGrpSpPr>
        <p:grpSpPr>
          <a:xfrm>
            <a:off x="886460" y="1503680"/>
            <a:ext cx="3220720" cy="1846659"/>
            <a:chOff x="914400" y="1828800"/>
            <a:chExt cx="3220720" cy="1846659"/>
          </a:xfrm>
        </p:grpSpPr>
        <p:sp>
          <p:nvSpPr>
            <p:cNvPr id="3" name="TextBox 2">
              <a:extLst>
                <a:ext uri="{FF2B5EF4-FFF2-40B4-BE49-F238E27FC236}">
                  <a16:creationId xmlns:a16="http://schemas.microsoft.com/office/drawing/2014/main" id="{DBB709E1-D106-8F75-EF16-5E910B4ECFEA}"/>
                </a:ext>
              </a:extLst>
            </p:cNvPr>
            <p:cNvSpPr txBox="1"/>
            <p:nvPr/>
          </p:nvSpPr>
          <p:spPr>
            <a:xfrm>
              <a:off x="914400" y="1828800"/>
              <a:ext cx="1544320" cy="523220"/>
            </a:xfrm>
            <a:prstGeom prst="rect">
              <a:avLst/>
            </a:prstGeom>
            <a:noFill/>
          </p:spPr>
          <p:txBody>
            <a:bodyPr wrap="square" rtlCol="0">
              <a:spAutoFit/>
            </a:bodyPr>
            <a:lstStyle/>
            <a:p>
              <a:r>
                <a:rPr lang="en-IN" sz="2800" b="1" dirty="0">
                  <a:solidFill>
                    <a:srgbClr val="131A22"/>
                  </a:solidFill>
                  <a:latin typeface="Segoe UI Semibold" panose="020B0702040204020203" pitchFamily="34" charset="0"/>
                  <a:cs typeface="Segoe UI Semibold" panose="020B0702040204020203" pitchFamily="34" charset="0"/>
                </a:rPr>
                <a:t>$137m+</a:t>
              </a:r>
            </a:p>
          </p:txBody>
        </p:sp>
        <p:sp>
          <p:nvSpPr>
            <p:cNvPr id="5" name="TextBox 4">
              <a:extLst>
                <a:ext uri="{FF2B5EF4-FFF2-40B4-BE49-F238E27FC236}">
                  <a16:creationId xmlns:a16="http://schemas.microsoft.com/office/drawing/2014/main" id="{4C590A52-F7BF-CA0F-6F95-717B0138E38C}"/>
                </a:ext>
              </a:extLst>
            </p:cNvPr>
            <p:cNvSpPr txBox="1"/>
            <p:nvPr/>
          </p:nvSpPr>
          <p:spPr>
            <a:xfrm>
              <a:off x="914400" y="2352020"/>
              <a:ext cx="1544320" cy="369332"/>
            </a:xfrm>
            <a:prstGeom prst="rect">
              <a:avLst/>
            </a:prstGeom>
            <a:noFill/>
          </p:spPr>
          <p:txBody>
            <a:bodyPr wrap="square" rtlCol="0">
              <a:spAutoFit/>
            </a:bodyPr>
            <a:lstStyle/>
            <a:p>
              <a:r>
                <a:rPr lang="en-IN" dirty="0">
                  <a:solidFill>
                    <a:srgbClr val="131A22"/>
                  </a:solidFill>
                </a:rPr>
                <a:t>Total Revenue</a:t>
              </a:r>
            </a:p>
          </p:txBody>
        </p:sp>
        <p:sp>
          <p:nvSpPr>
            <p:cNvPr id="7" name="TextBox 6">
              <a:extLst>
                <a:ext uri="{FF2B5EF4-FFF2-40B4-BE49-F238E27FC236}">
                  <a16:creationId xmlns:a16="http://schemas.microsoft.com/office/drawing/2014/main" id="{9E53CF55-D0DE-541F-4B31-F7B6F2C45CB1}"/>
                </a:ext>
              </a:extLst>
            </p:cNvPr>
            <p:cNvSpPr txBox="1"/>
            <p:nvPr/>
          </p:nvSpPr>
          <p:spPr>
            <a:xfrm>
              <a:off x="914400" y="2721352"/>
              <a:ext cx="3220720" cy="954107"/>
            </a:xfrm>
            <a:prstGeom prst="rect">
              <a:avLst/>
            </a:prstGeom>
            <a:noFill/>
          </p:spPr>
          <p:txBody>
            <a:bodyPr wrap="square" rtlCol="0">
              <a:spAutoFit/>
            </a:bodyPr>
            <a:lstStyle/>
            <a:p>
              <a:pPr algn="just"/>
              <a:r>
                <a:rPr lang="en-US" sz="1400" dirty="0">
                  <a:solidFill>
                    <a:srgbClr val="131A22"/>
                  </a:solidFill>
                </a:rPr>
                <a:t>Overall income generated from the sale of various products and services on the Amazon platform. This includes the sales of physical goods and digital products</a:t>
              </a:r>
              <a:endParaRPr lang="en-IN" sz="1400" dirty="0">
                <a:solidFill>
                  <a:srgbClr val="131A22"/>
                </a:solidFill>
              </a:endParaRPr>
            </a:p>
          </p:txBody>
        </p:sp>
      </p:grpSp>
      <p:grpSp>
        <p:nvGrpSpPr>
          <p:cNvPr id="9" name="Group 8">
            <a:extLst>
              <a:ext uri="{FF2B5EF4-FFF2-40B4-BE49-F238E27FC236}">
                <a16:creationId xmlns:a16="http://schemas.microsoft.com/office/drawing/2014/main" id="{D270832D-E824-1FBC-F4F9-B53EB90DC5E5}"/>
              </a:ext>
            </a:extLst>
          </p:cNvPr>
          <p:cNvGrpSpPr/>
          <p:nvPr/>
        </p:nvGrpSpPr>
        <p:grpSpPr>
          <a:xfrm>
            <a:off x="8084820" y="1503680"/>
            <a:ext cx="3256280" cy="1846659"/>
            <a:chOff x="914400" y="1828800"/>
            <a:chExt cx="3256280" cy="1846659"/>
          </a:xfrm>
        </p:grpSpPr>
        <p:sp>
          <p:nvSpPr>
            <p:cNvPr id="11" name="TextBox 10">
              <a:extLst>
                <a:ext uri="{FF2B5EF4-FFF2-40B4-BE49-F238E27FC236}">
                  <a16:creationId xmlns:a16="http://schemas.microsoft.com/office/drawing/2014/main" id="{B9B627B4-F050-3482-99F9-10BF681FB9AC}"/>
                </a:ext>
              </a:extLst>
            </p:cNvPr>
            <p:cNvSpPr txBox="1"/>
            <p:nvPr/>
          </p:nvSpPr>
          <p:spPr>
            <a:xfrm>
              <a:off x="914400" y="1828800"/>
              <a:ext cx="1701800" cy="523220"/>
            </a:xfrm>
            <a:prstGeom prst="rect">
              <a:avLst/>
            </a:prstGeom>
            <a:noFill/>
          </p:spPr>
          <p:txBody>
            <a:bodyPr wrap="square" rtlCol="0">
              <a:spAutoFit/>
            </a:bodyPr>
            <a:lstStyle/>
            <a:p>
              <a:r>
                <a:rPr lang="en-IN" sz="2800" b="1" dirty="0">
                  <a:solidFill>
                    <a:srgbClr val="131A22"/>
                  </a:solidFill>
                  <a:latin typeface="Segoe UI Semibold" panose="020B0702040204020203" pitchFamily="34" charset="0"/>
                  <a:cs typeface="Segoe UI Semibold" panose="020B0702040204020203" pitchFamily="34" charset="0"/>
                </a:rPr>
                <a:t>$440m+</a:t>
              </a:r>
            </a:p>
          </p:txBody>
        </p:sp>
        <p:sp>
          <p:nvSpPr>
            <p:cNvPr id="12" name="TextBox 11">
              <a:extLst>
                <a:ext uri="{FF2B5EF4-FFF2-40B4-BE49-F238E27FC236}">
                  <a16:creationId xmlns:a16="http://schemas.microsoft.com/office/drawing/2014/main" id="{245028B9-D3AC-BDE1-0737-BEE3342823A8}"/>
                </a:ext>
              </a:extLst>
            </p:cNvPr>
            <p:cNvSpPr txBox="1"/>
            <p:nvPr/>
          </p:nvSpPr>
          <p:spPr>
            <a:xfrm>
              <a:off x="914400" y="2352020"/>
              <a:ext cx="2199640" cy="369332"/>
            </a:xfrm>
            <a:prstGeom prst="rect">
              <a:avLst/>
            </a:prstGeom>
            <a:noFill/>
          </p:spPr>
          <p:txBody>
            <a:bodyPr wrap="square" rtlCol="0">
              <a:spAutoFit/>
            </a:bodyPr>
            <a:lstStyle/>
            <a:p>
              <a:r>
                <a:rPr lang="en-IN" dirty="0">
                  <a:solidFill>
                    <a:srgbClr val="131A22"/>
                  </a:solidFill>
                </a:rPr>
                <a:t>Average Profit/Order</a:t>
              </a:r>
            </a:p>
          </p:txBody>
        </p:sp>
        <p:sp>
          <p:nvSpPr>
            <p:cNvPr id="13" name="TextBox 12">
              <a:extLst>
                <a:ext uri="{FF2B5EF4-FFF2-40B4-BE49-F238E27FC236}">
                  <a16:creationId xmlns:a16="http://schemas.microsoft.com/office/drawing/2014/main" id="{139C3F7A-0F04-28FA-6D9D-B0F05EF73CFF}"/>
                </a:ext>
              </a:extLst>
            </p:cNvPr>
            <p:cNvSpPr txBox="1"/>
            <p:nvPr/>
          </p:nvSpPr>
          <p:spPr>
            <a:xfrm>
              <a:off x="914400" y="2721352"/>
              <a:ext cx="3256280" cy="954107"/>
            </a:xfrm>
            <a:prstGeom prst="rect">
              <a:avLst/>
            </a:prstGeom>
            <a:noFill/>
          </p:spPr>
          <p:txBody>
            <a:bodyPr wrap="square" rtlCol="0">
              <a:spAutoFit/>
            </a:bodyPr>
            <a:lstStyle/>
            <a:p>
              <a:pPr algn="just"/>
              <a:r>
                <a:rPr lang="en-US" sz="1400" dirty="0">
                  <a:solidFill>
                    <a:srgbClr val="131A22"/>
                  </a:solidFill>
                </a:rPr>
                <a:t>represents the average amount of profit earned from each customer order after all costs and expenses have been accounted for.</a:t>
              </a:r>
              <a:endParaRPr lang="en-IN" sz="1400" dirty="0">
                <a:solidFill>
                  <a:srgbClr val="131A22"/>
                </a:solidFill>
              </a:endParaRPr>
            </a:p>
          </p:txBody>
        </p:sp>
      </p:grpSp>
      <p:grpSp>
        <p:nvGrpSpPr>
          <p:cNvPr id="14" name="Group 13">
            <a:extLst>
              <a:ext uri="{FF2B5EF4-FFF2-40B4-BE49-F238E27FC236}">
                <a16:creationId xmlns:a16="http://schemas.microsoft.com/office/drawing/2014/main" id="{2AD4CEAB-EAAA-ED3F-58F4-1C21DD31B1FB}"/>
              </a:ext>
            </a:extLst>
          </p:cNvPr>
          <p:cNvGrpSpPr/>
          <p:nvPr/>
        </p:nvGrpSpPr>
        <p:grpSpPr>
          <a:xfrm>
            <a:off x="4467860" y="1503680"/>
            <a:ext cx="3256280" cy="1846659"/>
            <a:chOff x="914400" y="1828800"/>
            <a:chExt cx="3256280" cy="1846659"/>
          </a:xfrm>
        </p:grpSpPr>
        <p:sp>
          <p:nvSpPr>
            <p:cNvPr id="15" name="TextBox 14">
              <a:extLst>
                <a:ext uri="{FF2B5EF4-FFF2-40B4-BE49-F238E27FC236}">
                  <a16:creationId xmlns:a16="http://schemas.microsoft.com/office/drawing/2014/main" id="{3C7BA285-1C2C-5F85-E726-D8663CB4FE2B}"/>
                </a:ext>
              </a:extLst>
            </p:cNvPr>
            <p:cNvSpPr txBox="1"/>
            <p:nvPr/>
          </p:nvSpPr>
          <p:spPr>
            <a:xfrm>
              <a:off x="914400" y="1828800"/>
              <a:ext cx="1544320" cy="523220"/>
            </a:xfrm>
            <a:prstGeom prst="rect">
              <a:avLst/>
            </a:prstGeom>
            <a:noFill/>
          </p:spPr>
          <p:txBody>
            <a:bodyPr wrap="square" rtlCol="0">
              <a:spAutoFit/>
            </a:bodyPr>
            <a:lstStyle/>
            <a:p>
              <a:r>
                <a:rPr lang="en-IN" sz="2800" b="1" dirty="0">
                  <a:solidFill>
                    <a:srgbClr val="131A22"/>
                  </a:solidFill>
                  <a:latin typeface="Segoe UI Semibold" panose="020B0702040204020203" pitchFamily="34" charset="0"/>
                  <a:cs typeface="Segoe UI Semibold" panose="020B0702040204020203" pitchFamily="34" charset="0"/>
                </a:rPr>
                <a:t>$44m+</a:t>
              </a:r>
            </a:p>
          </p:txBody>
        </p:sp>
        <p:sp>
          <p:nvSpPr>
            <p:cNvPr id="16" name="TextBox 15">
              <a:extLst>
                <a:ext uri="{FF2B5EF4-FFF2-40B4-BE49-F238E27FC236}">
                  <a16:creationId xmlns:a16="http://schemas.microsoft.com/office/drawing/2014/main" id="{A0E48264-2F80-662A-EB3B-1CBC672A33F5}"/>
                </a:ext>
              </a:extLst>
            </p:cNvPr>
            <p:cNvSpPr txBox="1"/>
            <p:nvPr/>
          </p:nvSpPr>
          <p:spPr>
            <a:xfrm>
              <a:off x="914400" y="2352020"/>
              <a:ext cx="1544320" cy="369332"/>
            </a:xfrm>
            <a:prstGeom prst="rect">
              <a:avLst/>
            </a:prstGeom>
            <a:noFill/>
          </p:spPr>
          <p:txBody>
            <a:bodyPr wrap="square" rtlCol="0">
              <a:spAutoFit/>
            </a:bodyPr>
            <a:lstStyle/>
            <a:p>
              <a:r>
                <a:rPr lang="en-IN" dirty="0">
                  <a:solidFill>
                    <a:srgbClr val="131A22"/>
                  </a:solidFill>
                </a:rPr>
                <a:t>Total Profit</a:t>
              </a:r>
            </a:p>
          </p:txBody>
        </p:sp>
        <p:sp>
          <p:nvSpPr>
            <p:cNvPr id="17" name="TextBox 16">
              <a:extLst>
                <a:ext uri="{FF2B5EF4-FFF2-40B4-BE49-F238E27FC236}">
                  <a16:creationId xmlns:a16="http://schemas.microsoft.com/office/drawing/2014/main" id="{0B563D71-B948-0BA1-8147-18B10DF9ECA5}"/>
                </a:ext>
              </a:extLst>
            </p:cNvPr>
            <p:cNvSpPr txBox="1"/>
            <p:nvPr/>
          </p:nvSpPr>
          <p:spPr>
            <a:xfrm>
              <a:off x="914400" y="2721352"/>
              <a:ext cx="3256280" cy="954107"/>
            </a:xfrm>
            <a:prstGeom prst="rect">
              <a:avLst/>
            </a:prstGeom>
            <a:noFill/>
          </p:spPr>
          <p:txBody>
            <a:bodyPr wrap="square" rtlCol="0">
              <a:spAutoFit/>
            </a:bodyPr>
            <a:lstStyle/>
            <a:p>
              <a:pPr algn="just"/>
              <a:r>
                <a:rPr lang="en-US" sz="1400" dirty="0">
                  <a:solidFill>
                    <a:srgbClr val="131A22"/>
                  </a:solidFill>
                </a:rPr>
                <a:t>Net earnings after all expenses have been deducted from the total revenue. This includes the costs associated with manufacturing, purchasing, etc.</a:t>
              </a:r>
              <a:endParaRPr lang="en-IN" sz="1400" dirty="0">
                <a:solidFill>
                  <a:srgbClr val="131A22"/>
                </a:solidFill>
              </a:endParaRPr>
            </a:p>
          </p:txBody>
        </p:sp>
      </p:grpSp>
      <p:grpSp>
        <p:nvGrpSpPr>
          <p:cNvPr id="22" name="Group 21">
            <a:extLst>
              <a:ext uri="{FF2B5EF4-FFF2-40B4-BE49-F238E27FC236}">
                <a16:creationId xmlns:a16="http://schemas.microsoft.com/office/drawing/2014/main" id="{2F1B27B3-85BC-9D69-000B-D926D53C5CF6}"/>
              </a:ext>
            </a:extLst>
          </p:cNvPr>
          <p:cNvGrpSpPr/>
          <p:nvPr/>
        </p:nvGrpSpPr>
        <p:grpSpPr>
          <a:xfrm>
            <a:off x="4467860" y="3719671"/>
            <a:ext cx="3256280" cy="1846659"/>
            <a:chOff x="914400" y="1828800"/>
            <a:chExt cx="3256280" cy="1846659"/>
          </a:xfrm>
        </p:grpSpPr>
        <p:sp>
          <p:nvSpPr>
            <p:cNvPr id="23" name="TextBox 22">
              <a:extLst>
                <a:ext uri="{FF2B5EF4-FFF2-40B4-BE49-F238E27FC236}">
                  <a16:creationId xmlns:a16="http://schemas.microsoft.com/office/drawing/2014/main" id="{45D11B77-8CFB-A555-BEC7-6A20273FEF1B}"/>
                </a:ext>
              </a:extLst>
            </p:cNvPr>
            <p:cNvSpPr txBox="1"/>
            <p:nvPr/>
          </p:nvSpPr>
          <p:spPr>
            <a:xfrm>
              <a:off x="914400" y="1828800"/>
              <a:ext cx="1701800" cy="523220"/>
            </a:xfrm>
            <a:prstGeom prst="rect">
              <a:avLst/>
            </a:prstGeom>
            <a:noFill/>
          </p:spPr>
          <p:txBody>
            <a:bodyPr wrap="square" rtlCol="0">
              <a:spAutoFit/>
            </a:bodyPr>
            <a:lstStyle/>
            <a:p>
              <a:r>
                <a:rPr lang="en-IN" sz="2800" b="1" dirty="0">
                  <a:latin typeface="Segoe UI Semibold" panose="020B0702040204020203" pitchFamily="34" charset="0"/>
                  <a:cs typeface="Segoe UI Semibold" panose="020B0702040204020203" pitchFamily="34" charset="0"/>
                </a:rPr>
                <a:t>10+</a:t>
              </a:r>
            </a:p>
          </p:txBody>
        </p:sp>
        <p:sp>
          <p:nvSpPr>
            <p:cNvPr id="24" name="TextBox 23">
              <a:extLst>
                <a:ext uri="{FF2B5EF4-FFF2-40B4-BE49-F238E27FC236}">
                  <a16:creationId xmlns:a16="http://schemas.microsoft.com/office/drawing/2014/main" id="{E8C3BAD7-F2B9-5ECA-0236-1546600484F9}"/>
                </a:ext>
              </a:extLst>
            </p:cNvPr>
            <p:cNvSpPr txBox="1"/>
            <p:nvPr/>
          </p:nvSpPr>
          <p:spPr>
            <a:xfrm>
              <a:off x="914400" y="2352020"/>
              <a:ext cx="2199640" cy="369332"/>
            </a:xfrm>
            <a:prstGeom prst="rect">
              <a:avLst/>
            </a:prstGeom>
            <a:noFill/>
          </p:spPr>
          <p:txBody>
            <a:bodyPr wrap="square" rtlCol="0">
              <a:spAutoFit/>
            </a:bodyPr>
            <a:lstStyle/>
            <a:p>
              <a:r>
                <a:rPr lang="en-IN" dirty="0">
                  <a:solidFill>
                    <a:srgbClr val="131A22"/>
                  </a:solidFill>
                </a:rPr>
                <a:t>Products</a:t>
              </a:r>
            </a:p>
          </p:txBody>
        </p:sp>
        <p:sp>
          <p:nvSpPr>
            <p:cNvPr id="25" name="TextBox 24">
              <a:extLst>
                <a:ext uri="{FF2B5EF4-FFF2-40B4-BE49-F238E27FC236}">
                  <a16:creationId xmlns:a16="http://schemas.microsoft.com/office/drawing/2014/main" id="{BF0DBB3B-ABF3-084D-15C4-56589D251848}"/>
                </a:ext>
              </a:extLst>
            </p:cNvPr>
            <p:cNvSpPr txBox="1"/>
            <p:nvPr/>
          </p:nvSpPr>
          <p:spPr>
            <a:xfrm>
              <a:off x="914400" y="2721352"/>
              <a:ext cx="3256280" cy="954107"/>
            </a:xfrm>
            <a:prstGeom prst="rect">
              <a:avLst/>
            </a:prstGeom>
            <a:noFill/>
          </p:spPr>
          <p:txBody>
            <a:bodyPr wrap="square" rtlCol="0">
              <a:spAutoFit/>
            </a:bodyPr>
            <a:lstStyle/>
            <a:p>
              <a:pPr algn="just"/>
              <a:r>
                <a:rPr lang="en-US" sz="1400" dirty="0">
                  <a:solidFill>
                    <a:srgbClr val="131A22"/>
                  </a:solidFill>
                </a:rPr>
                <a:t>Denotes the specific nature or genre of the product, such as Baby Food, Cereal, Office Supplies, Fruits, Vegetable, Household, or Clothes, etc.</a:t>
              </a:r>
              <a:endParaRPr lang="en-IN" sz="1400" dirty="0">
                <a:solidFill>
                  <a:srgbClr val="131A22"/>
                </a:solidFill>
              </a:endParaRPr>
            </a:p>
          </p:txBody>
        </p:sp>
      </p:grpSp>
      <p:grpSp>
        <p:nvGrpSpPr>
          <p:cNvPr id="26" name="Group 25">
            <a:extLst>
              <a:ext uri="{FF2B5EF4-FFF2-40B4-BE49-F238E27FC236}">
                <a16:creationId xmlns:a16="http://schemas.microsoft.com/office/drawing/2014/main" id="{90FE1641-FA74-D0BF-FFB8-FF56567A6B0B}"/>
              </a:ext>
            </a:extLst>
          </p:cNvPr>
          <p:cNvGrpSpPr/>
          <p:nvPr/>
        </p:nvGrpSpPr>
        <p:grpSpPr>
          <a:xfrm>
            <a:off x="850900" y="3719671"/>
            <a:ext cx="3256280" cy="1846659"/>
            <a:chOff x="914400" y="1828800"/>
            <a:chExt cx="3256280" cy="1846659"/>
          </a:xfrm>
        </p:grpSpPr>
        <p:sp>
          <p:nvSpPr>
            <p:cNvPr id="27" name="TextBox 26">
              <a:extLst>
                <a:ext uri="{FF2B5EF4-FFF2-40B4-BE49-F238E27FC236}">
                  <a16:creationId xmlns:a16="http://schemas.microsoft.com/office/drawing/2014/main" id="{C80BF93E-0EFF-1AEB-CF7E-BD88501001A4}"/>
                </a:ext>
              </a:extLst>
            </p:cNvPr>
            <p:cNvSpPr txBox="1"/>
            <p:nvPr/>
          </p:nvSpPr>
          <p:spPr>
            <a:xfrm>
              <a:off x="914400" y="1828800"/>
              <a:ext cx="1701800" cy="523220"/>
            </a:xfrm>
            <a:prstGeom prst="rect">
              <a:avLst/>
            </a:prstGeom>
            <a:noFill/>
          </p:spPr>
          <p:txBody>
            <a:bodyPr wrap="square" rtlCol="0">
              <a:spAutoFit/>
            </a:bodyPr>
            <a:lstStyle/>
            <a:p>
              <a:r>
                <a:rPr lang="en-IN" sz="2800" b="1" dirty="0">
                  <a:latin typeface="Segoe UI Semibold" panose="020B0702040204020203" pitchFamily="34" charset="0"/>
                  <a:cs typeface="Segoe UI Semibold" panose="020B0702040204020203" pitchFamily="34" charset="0"/>
                </a:rPr>
                <a:t>510K+</a:t>
              </a:r>
            </a:p>
          </p:txBody>
        </p:sp>
        <p:sp>
          <p:nvSpPr>
            <p:cNvPr id="28" name="TextBox 27">
              <a:extLst>
                <a:ext uri="{FF2B5EF4-FFF2-40B4-BE49-F238E27FC236}">
                  <a16:creationId xmlns:a16="http://schemas.microsoft.com/office/drawing/2014/main" id="{134BD7E3-D1FC-6679-C9E4-9FE3BB4012A9}"/>
                </a:ext>
              </a:extLst>
            </p:cNvPr>
            <p:cNvSpPr txBox="1"/>
            <p:nvPr/>
          </p:nvSpPr>
          <p:spPr>
            <a:xfrm>
              <a:off x="914400" y="2352020"/>
              <a:ext cx="2199640" cy="369332"/>
            </a:xfrm>
            <a:prstGeom prst="rect">
              <a:avLst/>
            </a:prstGeom>
            <a:noFill/>
          </p:spPr>
          <p:txBody>
            <a:bodyPr wrap="square" rtlCol="0">
              <a:spAutoFit/>
            </a:bodyPr>
            <a:lstStyle/>
            <a:p>
              <a:r>
                <a:rPr lang="en-IN" dirty="0">
                  <a:solidFill>
                    <a:srgbClr val="131A22"/>
                  </a:solidFill>
                </a:rPr>
                <a:t>Units Sold</a:t>
              </a:r>
            </a:p>
          </p:txBody>
        </p:sp>
        <p:sp>
          <p:nvSpPr>
            <p:cNvPr id="29" name="TextBox 28">
              <a:extLst>
                <a:ext uri="{FF2B5EF4-FFF2-40B4-BE49-F238E27FC236}">
                  <a16:creationId xmlns:a16="http://schemas.microsoft.com/office/drawing/2014/main" id="{370F2637-2062-D7B0-9953-C87A7312463B}"/>
                </a:ext>
              </a:extLst>
            </p:cNvPr>
            <p:cNvSpPr txBox="1"/>
            <p:nvPr/>
          </p:nvSpPr>
          <p:spPr>
            <a:xfrm>
              <a:off x="914400" y="2721352"/>
              <a:ext cx="3256280" cy="954107"/>
            </a:xfrm>
            <a:prstGeom prst="rect">
              <a:avLst/>
            </a:prstGeom>
            <a:noFill/>
          </p:spPr>
          <p:txBody>
            <a:bodyPr wrap="square" rtlCol="0">
              <a:spAutoFit/>
            </a:bodyPr>
            <a:lstStyle/>
            <a:p>
              <a:pPr algn="just"/>
              <a:r>
                <a:rPr lang="en-US" sz="1400" dirty="0">
                  <a:solidFill>
                    <a:srgbClr val="131A22"/>
                  </a:solidFill>
                </a:rPr>
                <a:t>Provides insight that indicates how many units of each product have been purchased by customers. It evaluates the popularity of products and sales trends.</a:t>
              </a:r>
              <a:endParaRPr lang="en-IN" sz="1400" dirty="0">
                <a:solidFill>
                  <a:srgbClr val="131A22"/>
                </a:solidFill>
              </a:endParaRPr>
            </a:p>
          </p:txBody>
        </p:sp>
      </p:grpSp>
      <p:grpSp>
        <p:nvGrpSpPr>
          <p:cNvPr id="35" name="Group 34">
            <a:extLst>
              <a:ext uri="{FF2B5EF4-FFF2-40B4-BE49-F238E27FC236}">
                <a16:creationId xmlns:a16="http://schemas.microsoft.com/office/drawing/2014/main" id="{23257DCC-D881-0C18-CAA8-B383B8830A5B}"/>
              </a:ext>
            </a:extLst>
          </p:cNvPr>
          <p:cNvGrpSpPr/>
          <p:nvPr/>
        </p:nvGrpSpPr>
        <p:grpSpPr>
          <a:xfrm>
            <a:off x="8084820" y="3719671"/>
            <a:ext cx="3256280" cy="1846659"/>
            <a:chOff x="914400" y="1828800"/>
            <a:chExt cx="3256280" cy="1846659"/>
          </a:xfrm>
        </p:grpSpPr>
        <p:sp>
          <p:nvSpPr>
            <p:cNvPr id="36" name="TextBox 35">
              <a:extLst>
                <a:ext uri="{FF2B5EF4-FFF2-40B4-BE49-F238E27FC236}">
                  <a16:creationId xmlns:a16="http://schemas.microsoft.com/office/drawing/2014/main" id="{CD59FEA4-F79F-3887-8813-FF5D2C1153CE}"/>
                </a:ext>
              </a:extLst>
            </p:cNvPr>
            <p:cNvSpPr txBox="1"/>
            <p:nvPr/>
          </p:nvSpPr>
          <p:spPr>
            <a:xfrm>
              <a:off x="914400" y="1828800"/>
              <a:ext cx="1701800" cy="523220"/>
            </a:xfrm>
            <a:prstGeom prst="rect">
              <a:avLst/>
            </a:prstGeom>
            <a:noFill/>
          </p:spPr>
          <p:txBody>
            <a:bodyPr wrap="square" rtlCol="0">
              <a:spAutoFit/>
            </a:bodyPr>
            <a:lstStyle/>
            <a:p>
              <a:r>
                <a:rPr lang="en-IN" sz="2800" b="1" dirty="0">
                  <a:latin typeface="Segoe UI Semibold" panose="020B0702040204020203" pitchFamily="34" charset="0"/>
                  <a:cs typeface="Segoe UI Semibold" panose="020B0702040204020203" pitchFamily="34" charset="0"/>
                </a:rPr>
                <a:t>100</a:t>
              </a:r>
            </a:p>
          </p:txBody>
        </p:sp>
        <p:sp>
          <p:nvSpPr>
            <p:cNvPr id="37" name="TextBox 36">
              <a:extLst>
                <a:ext uri="{FF2B5EF4-FFF2-40B4-BE49-F238E27FC236}">
                  <a16:creationId xmlns:a16="http://schemas.microsoft.com/office/drawing/2014/main" id="{6910453F-425E-4FC7-DC89-5224544EDA26}"/>
                </a:ext>
              </a:extLst>
            </p:cNvPr>
            <p:cNvSpPr txBox="1"/>
            <p:nvPr/>
          </p:nvSpPr>
          <p:spPr>
            <a:xfrm>
              <a:off x="914400" y="2352020"/>
              <a:ext cx="2199640" cy="369332"/>
            </a:xfrm>
            <a:prstGeom prst="rect">
              <a:avLst/>
            </a:prstGeom>
            <a:noFill/>
          </p:spPr>
          <p:txBody>
            <a:bodyPr wrap="square" rtlCol="0">
              <a:spAutoFit/>
            </a:bodyPr>
            <a:lstStyle/>
            <a:p>
              <a:r>
                <a:rPr lang="en-IN" dirty="0">
                  <a:solidFill>
                    <a:srgbClr val="131A22"/>
                  </a:solidFill>
                </a:rPr>
                <a:t>Total Orders</a:t>
              </a:r>
            </a:p>
          </p:txBody>
        </p:sp>
        <p:sp>
          <p:nvSpPr>
            <p:cNvPr id="38" name="TextBox 37">
              <a:extLst>
                <a:ext uri="{FF2B5EF4-FFF2-40B4-BE49-F238E27FC236}">
                  <a16:creationId xmlns:a16="http://schemas.microsoft.com/office/drawing/2014/main" id="{80A41481-0494-E327-B733-9A76606D5826}"/>
                </a:ext>
              </a:extLst>
            </p:cNvPr>
            <p:cNvSpPr txBox="1"/>
            <p:nvPr/>
          </p:nvSpPr>
          <p:spPr>
            <a:xfrm>
              <a:off x="914400" y="2721352"/>
              <a:ext cx="3256280" cy="954107"/>
            </a:xfrm>
            <a:prstGeom prst="rect">
              <a:avLst/>
            </a:prstGeom>
            <a:noFill/>
          </p:spPr>
          <p:txBody>
            <a:bodyPr wrap="square" rtlCol="0">
              <a:spAutoFit/>
            </a:bodyPr>
            <a:lstStyle/>
            <a:p>
              <a:pPr algn="just"/>
              <a:r>
                <a:rPr lang="en-US" sz="1400" b="0" i="0" dirty="0">
                  <a:solidFill>
                    <a:srgbClr val="131A22"/>
                  </a:solidFill>
                  <a:effectLst/>
                  <a:highlight>
                    <a:srgbClr val="FFFFFF"/>
                  </a:highlight>
                  <a:latin typeface="Inter"/>
                </a:rPr>
                <a:t>Insight into sales activity helps assess customer engagement, track sales trends, and evaluate marketing and sales strategies.</a:t>
              </a:r>
              <a:endParaRPr lang="en-IN" sz="1400" dirty="0">
                <a:solidFill>
                  <a:srgbClr val="131A22"/>
                </a:solidFill>
              </a:endParaRPr>
            </a:p>
          </p:txBody>
        </p:sp>
      </p:grpSp>
      <p:cxnSp>
        <p:nvCxnSpPr>
          <p:cNvPr id="39" name="Straight Connector 38">
            <a:extLst>
              <a:ext uri="{FF2B5EF4-FFF2-40B4-BE49-F238E27FC236}">
                <a16:creationId xmlns:a16="http://schemas.microsoft.com/office/drawing/2014/main" id="{BBC28EF4-678B-1472-33A1-09BB5C048003}"/>
              </a:ext>
            </a:extLst>
          </p:cNvPr>
          <p:cNvCxnSpPr>
            <a:cxnSpLocks/>
          </p:cNvCxnSpPr>
          <p:nvPr/>
        </p:nvCxnSpPr>
        <p:spPr>
          <a:xfrm>
            <a:off x="4257040" y="34290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44E530E-EB8F-AE6C-13A9-5D9CD4EF9631}"/>
              </a:ext>
            </a:extLst>
          </p:cNvPr>
          <p:cNvCxnSpPr>
            <a:cxnSpLocks/>
          </p:cNvCxnSpPr>
          <p:nvPr/>
        </p:nvCxnSpPr>
        <p:spPr>
          <a:xfrm>
            <a:off x="7995920" y="3429000"/>
            <a:ext cx="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64" name="Group 63">
            <a:extLst>
              <a:ext uri="{FF2B5EF4-FFF2-40B4-BE49-F238E27FC236}">
                <a16:creationId xmlns:a16="http://schemas.microsoft.com/office/drawing/2014/main" id="{7BF5A799-DEDF-8479-D86D-E4318CEC8B47}"/>
              </a:ext>
            </a:extLst>
          </p:cNvPr>
          <p:cNvGrpSpPr/>
          <p:nvPr/>
        </p:nvGrpSpPr>
        <p:grpSpPr>
          <a:xfrm rot="190775">
            <a:off x="-5640440" y="-1597118"/>
            <a:ext cx="5101377" cy="4565223"/>
            <a:chOff x="-1054695" y="-1685792"/>
            <a:chExt cx="6242418" cy="5586340"/>
          </a:xfrm>
        </p:grpSpPr>
        <p:sp>
          <p:nvSpPr>
            <p:cNvPr id="65" name="Wave 64">
              <a:extLst>
                <a:ext uri="{FF2B5EF4-FFF2-40B4-BE49-F238E27FC236}">
                  <a16:creationId xmlns:a16="http://schemas.microsoft.com/office/drawing/2014/main" id="{9CB332A3-7248-8881-3DD9-4E4209D6A647}"/>
                </a:ext>
              </a:extLst>
            </p:cNvPr>
            <p:cNvSpPr/>
            <p:nvPr/>
          </p:nvSpPr>
          <p:spPr>
            <a:xfrm rot="20025060">
              <a:off x="-675819" y="-1130037"/>
              <a:ext cx="4719606" cy="2651574"/>
            </a:xfrm>
            <a:prstGeom prst="wave">
              <a:avLst/>
            </a:prstGeom>
            <a:solidFill>
              <a:srgbClr val="131A22"/>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Wave 65">
              <a:extLst>
                <a:ext uri="{FF2B5EF4-FFF2-40B4-BE49-F238E27FC236}">
                  <a16:creationId xmlns:a16="http://schemas.microsoft.com/office/drawing/2014/main" id="{646833EC-0F77-B1C0-898A-8B3A532E5921}"/>
                </a:ext>
              </a:extLst>
            </p:cNvPr>
            <p:cNvSpPr/>
            <p:nvPr/>
          </p:nvSpPr>
          <p:spPr>
            <a:xfrm rot="17954746">
              <a:off x="-1993187" y="-747300"/>
              <a:ext cx="4491536" cy="2614551"/>
            </a:xfrm>
            <a:prstGeom prst="wave">
              <a:avLst/>
            </a:prstGeom>
            <a:solidFill>
              <a:srgbClr val="232F3E"/>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7" name="Oval 66">
              <a:extLst>
                <a:ext uri="{FF2B5EF4-FFF2-40B4-BE49-F238E27FC236}">
                  <a16:creationId xmlns:a16="http://schemas.microsoft.com/office/drawing/2014/main" id="{49B0B709-7C4E-EB84-F239-F300A692759B}"/>
                </a:ext>
              </a:extLst>
            </p:cNvPr>
            <p:cNvSpPr/>
            <p:nvPr/>
          </p:nvSpPr>
          <p:spPr>
            <a:xfrm>
              <a:off x="4186576" y="-269186"/>
              <a:ext cx="600689" cy="538371"/>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7">
              <a:extLst>
                <a:ext uri="{FF2B5EF4-FFF2-40B4-BE49-F238E27FC236}">
                  <a16:creationId xmlns:a16="http://schemas.microsoft.com/office/drawing/2014/main" id="{958FA5BB-1107-F8D2-6CCD-17F22A0EC40B}"/>
                </a:ext>
              </a:extLst>
            </p:cNvPr>
            <p:cNvSpPr/>
            <p:nvPr/>
          </p:nvSpPr>
          <p:spPr>
            <a:xfrm>
              <a:off x="4587035" y="-190383"/>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a:extLst>
                <a:ext uri="{FF2B5EF4-FFF2-40B4-BE49-F238E27FC236}">
                  <a16:creationId xmlns:a16="http://schemas.microsoft.com/office/drawing/2014/main" id="{25691C6A-08C9-783D-D2E2-643EEF1AE8CB}"/>
                </a:ext>
              </a:extLst>
            </p:cNvPr>
            <p:cNvSpPr/>
            <p:nvPr/>
          </p:nvSpPr>
          <p:spPr>
            <a:xfrm>
              <a:off x="4787264" y="-163862"/>
              <a:ext cx="400459" cy="32772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9">
              <a:extLst>
                <a:ext uri="{FF2B5EF4-FFF2-40B4-BE49-F238E27FC236}">
                  <a16:creationId xmlns:a16="http://schemas.microsoft.com/office/drawing/2014/main" id="{B39F464D-67C1-4590-0C8A-D6E7CCCC3C28}"/>
                </a:ext>
              </a:extLst>
            </p:cNvPr>
            <p:cNvSpPr/>
            <p:nvPr/>
          </p:nvSpPr>
          <p:spPr>
            <a:xfrm>
              <a:off x="-288075" y="2869829"/>
              <a:ext cx="576150" cy="658249"/>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Oval 70">
              <a:extLst>
                <a:ext uri="{FF2B5EF4-FFF2-40B4-BE49-F238E27FC236}">
                  <a16:creationId xmlns:a16="http://schemas.microsoft.com/office/drawing/2014/main" id="{BE96D2B8-4153-A775-C58E-7724B8354D97}"/>
                </a:ext>
              </a:extLst>
            </p:cNvPr>
            <p:cNvSpPr/>
            <p:nvPr/>
          </p:nvSpPr>
          <p:spPr>
            <a:xfrm>
              <a:off x="-200231" y="3335012"/>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Oval 71">
              <a:extLst>
                <a:ext uri="{FF2B5EF4-FFF2-40B4-BE49-F238E27FC236}">
                  <a16:creationId xmlns:a16="http://schemas.microsoft.com/office/drawing/2014/main" id="{651C9382-84F3-8853-5A9A-2C2B8FBE6A33}"/>
                </a:ext>
              </a:extLst>
            </p:cNvPr>
            <p:cNvSpPr/>
            <p:nvPr/>
          </p:nvSpPr>
          <p:spPr>
            <a:xfrm>
              <a:off x="-149431" y="3602038"/>
              <a:ext cx="301830" cy="298510"/>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3" name="Group 72">
            <a:extLst>
              <a:ext uri="{FF2B5EF4-FFF2-40B4-BE49-F238E27FC236}">
                <a16:creationId xmlns:a16="http://schemas.microsoft.com/office/drawing/2014/main" id="{371C823D-3D27-8518-ED7A-AC97DC290D88}"/>
              </a:ext>
            </a:extLst>
          </p:cNvPr>
          <p:cNvGrpSpPr/>
          <p:nvPr/>
        </p:nvGrpSpPr>
        <p:grpSpPr>
          <a:xfrm>
            <a:off x="12340001" y="3467417"/>
            <a:ext cx="5371313" cy="4971935"/>
            <a:chOff x="7209974" y="2968105"/>
            <a:chExt cx="6029903" cy="5581556"/>
          </a:xfrm>
        </p:grpSpPr>
        <p:sp>
          <p:nvSpPr>
            <p:cNvPr id="74" name="Oval 73">
              <a:extLst>
                <a:ext uri="{FF2B5EF4-FFF2-40B4-BE49-F238E27FC236}">
                  <a16:creationId xmlns:a16="http://schemas.microsoft.com/office/drawing/2014/main" id="{FCD56759-D390-E56A-74C8-3306F13C497E}"/>
                </a:ext>
              </a:extLst>
            </p:cNvPr>
            <p:cNvSpPr/>
            <p:nvPr/>
          </p:nvSpPr>
          <p:spPr>
            <a:xfrm>
              <a:off x="12039970" y="2968105"/>
              <a:ext cx="304059" cy="288329"/>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5" name="Group 74">
              <a:extLst>
                <a:ext uri="{FF2B5EF4-FFF2-40B4-BE49-F238E27FC236}">
                  <a16:creationId xmlns:a16="http://schemas.microsoft.com/office/drawing/2014/main" id="{DAAC7CEE-21E2-00C0-01F5-C2B18B4AC804}"/>
                </a:ext>
              </a:extLst>
            </p:cNvPr>
            <p:cNvGrpSpPr/>
            <p:nvPr/>
          </p:nvGrpSpPr>
          <p:grpSpPr>
            <a:xfrm>
              <a:off x="7209974" y="3112270"/>
              <a:ext cx="6029903" cy="5437391"/>
              <a:chOff x="7209974" y="3112270"/>
              <a:chExt cx="6029903" cy="5437391"/>
            </a:xfrm>
          </p:grpSpPr>
          <p:sp>
            <p:nvSpPr>
              <p:cNvPr id="76" name="Wave 75">
                <a:extLst>
                  <a:ext uri="{FF2B5EF4-FFF2-40B4-BE49-F238E27FC236}">
                    <a16:creationId xmlns:a16="http://schemas.microsoft.com/office/drawing/2014/main" id="{279615DB-50B6-7EFA-BC9D-4912B2D8F701}"/>
                  </a:ext>
                </a:extLst>
              </p:cNvPr>
              <p:cNvSpPr/>
              <p:nvPr/>
            </p:nvSpPr>
            <p:spPr>
              <a:xfrm rot="20025060">
                <a:off x="8134577" y="5343539"/>
                <a:ext cx="4719606" cy="2651574"/>
              </a:xfrm>
              <a:prstGeom prst="wave">
                <a:avLst/>
              </a:prstGeom>
              <a:solidFill>
                <a:srgbClr val="131A22"/>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Wave 76">
                <a:extLst>
                  <a:ext uri="{FF2B5EF4-FFF2-40B4-BE49-F238E27FC236}">
                    <a16:creationId xmlns:a16="http://schemas.microsoft.com/office/drawing/2014/main" id="{175A18CD-1EC3-85DC-CB9B-FE982FE047A2}"/>
                  </a:ext>
                </a:extLst>
              </p:cNvPr>
              <p:cNvSpPr/>
              <p:nvPr/>
            </p:nvSpPr>
            <p:spPr>
              <a:xfrm rot="17954746">
                <a:off x="9686834" y="4996617"/>
                <a:ext cx="4491536" cy="2614551"/>
              </a:xfrm>
              <a:prstGeom prst="wave">
                <a:avLst/>
              </a:prstGeom>
              <a:solidFill>
                <a:srgbClr val="232F3E"/>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Oval 77">
                <a:extLst>
                  <a:ext uri="{FF2B5EF4-FFF2-40B4-BE49-F238E27FC236}">
                    <a16:creationId xmlns:a16="http://schemas.microsoft.com/office/drawing/2014/main" id="{D4008684-B259-1414-9D77-43F133B2E159}"/>
                  </a:ext>
                </a:extLst>
              </p:cNvPr>
              <p:cNvSpPr/>
              <p:nvPr/>
            </p:nvSpPr>
            <p:spPr>
              <a:xfrm>
                <a:off x="11935890" y="3335012"/>
                <a:ext cx="520269" cy="603216"/>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Oval 78">
                <a:extLst>
                  <a:ext uri="{FF2B5EF4-FFF2-40B4-BE49-F238E27FC236}">
                    <a16:creationId xmlns:a16="http://schemas.microsoft.com/office/drawing/2014/main" id="{89F19CA6-124B-A7BD-4B10-9D09EB2DA952}"/>
                  </a:ext>
                </a:extLst>
              </p:cNvPr>
              <p:cNvSpPr/>
              <p:nvPr/>
            </p:nvSpPr>
            <p:spPr>
              <a:xfrm>
                <a:off x="11991770" y="3112270"/>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Oval 79">
                <a:extLst>
                  <a:ext uri="{FF2B5EF4-FFF2-40B4-BE49-F238E27FC236}">
                    <a16:creationId xmlns:a16="http://schemas.microsoft.com/office/drawing/2014/main" id="{5EBEB686-F2BF-8E86-1E88-7915B9A895A1}"/>
                  </a:ext>
                </a:extLst>
              </p:cNvPr>
              <p:cNvSpPr/>
              <p:nvPr/>
            </p:nvSpPr>
            <p:spPr>
              <a:xfrm>
                <a:off x="7209974" y="6710667"/>
                <a:ext cx="303828" cy="294666"/>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Oval 80">
                <a:extLst>
                  <a:ext uri="{FF2B5EF4-FFF2-40B4-BE49-F238E27FC236}">
                    <a16:creationId xmlns:a16="http://schemas.microsoft.com/office/drawing/2014/main" id="{19402DB0-1078-5653-A0D9-68CE9A4F4B89}"/>
                  </a:ext>
                </a:extLst>
              </p:cNvPr>
              <p:cNvSpPr/>
              <p:nvPr/>
            </p:nvSpPr>
            <p:spPr>
              <a:xfrm>
                <a:off x="7408353" y="6664933"/>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Oval 81">
                <a:extLst>
                  <a:ext uri="{FF2B5EF4-FFF2-40B4-BE49-F238E27FC236}">
                    <a16:creationId xmlns:a16="http://schemas.microsoft.com/office/drawing/2014/main" id="{A8B43BA8-B43B-8BE7-5B7F-A6E4AA877E9E}"/>
                  </a:ext>
                </a:extLst>
              </p:cNvPr>
              <p:cNvSpPr/>
              <p:nvPr/>
            </p:nvSpPr>
            <p:spPr>
              <a:xfrm>
                <a:off x="7619250" y="6599131"/>
                <a:ext cx="572767" cy="517738"/>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cxnSp>
        <p:nvCxnSpPr>
          <p:cNvPr id="85" name="Straight Connector 84">
            <a:extLst>
              <a:ext uri="{FF2B5EF4-FFF2-40B4-BE49-F238E27FC236}">
                <a16:creationId xmlns:a16="http://schemas.microsoft.com/office/drawing/2014/main" id="{62FC0E43-2108-102A-A9EC-C35BCB1DF496}"/>
              </a:ext>
            </a:extLst>
          </p:cNvPr>
          <p:cNvCxnSpPr>
            <a:cxnSpLocks/>
          </p:cNvCxnSpPr>
          <p:nvPr/>
        </p:nvCxnSpPr>
        <p:spPr>
          <a:xfrm flipH="1">
            <a:off x="6319777" y="1066478"/>
            <a:ext cx="5021323" cy="0"/>
          </a:xfrm>
          <a:prstGeom prst="line">
            <a:avLst/>
          </a:prstGeom>
          <a:ln>
            <a:solidFill>
              <a:srgbClr val="131A2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101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750"/>
                                        <p:tgtEl>
                                          <p:spTgt spid="8"/>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750"/>
                                        <p:tgtEl>
                                          <p:spTgt spid="14"/>
                                        </p:tgtEl>
                                      </p:cBhvr>
                                    </p:animEffect>
                                  </p:childTnLst>
                                </p:cTn>
                              </p:par>
                              <p:par>
                                <p:cTn id="11" presetID="14" presetClass="entr" presetSubtype="1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750"/>
                                        <p:tgtEl>
                                          <p:spTgt spid="9"/>
                                        </p:tgtEl>
                                      </p:cBhvr>
                                    </p:animEffect>
                                  </p:childTnLst>
                                </p:cTn>
                              </p:par>
                              <p:par>
                                <p:cTn id="14" presetID="14" presetClass="entr" presetSubtype="1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randombar(horizontal)">
                                      <p:cBhvr>
                                        <p:cTn id="16" dur="750"/>
                                        <p:tgtEl>
                                          <p:spTgt spid="26"/>
                                        </p:tgtEl>
                                      </p:cBhvr>
                                    </p:animEffect>
                                  </p:childTnLst>
                                </p:cTn>
                              </p:par>
                              <p:par>
                                <p:cTn id="17" presetID="14" presetClass="entr" presetSubtype="1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randombar(horizontal)">
                                      <p:cBhvr>
                                        <p:cTn id="19" dur="750"/>
                                        <p:tgtEl>
                                          <p:spTgt spid="22"/>
                                        </p:tgtEl>
                                      </p:cBhvr>
                                    </p:animEffect>
                                  </p:childTnLst>
                                </p:cTn>
                              </p:par>
                              <p:par>
                                <p:cTn id="20" presetID="14" presetClass="entr" presetSubtype="10"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randombar(horizontal)">
                                      <p:cBhvr>
                                        <p:cTn id="22" dur="750"/>
                                        <p:tgtEl>
                                          <p:spTgt spid="35"/>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randombar(horizontal)">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3E52-016F-400C-49A4-D24D77E87349}"/>
              </a:ext>
            </a:extLst>
          </p:cNvPr>
          <p:cNvSpPr>
            <a:spLocks noGrp="1"/>
          </p:cNvSpPr>
          <p:nvPr>
            <p:ph type="ctrTitle"/>
          </p:nvPr>
        </p:nvSpPr>
        <p:spPr>
          <a:xfrm>
            <a:off x="8967474" y="883539"/>
            <a:ext cx="2296158" cy="690210"/>
          </a:xfrm>
        </p:spPr>
        <p:txBody>
          <a:bodyPr>
            <a:noAutofit/>
          </a:bodyPr>
          <a:lstStyle/>
          <a:p>
            <a:r>
              <a:rPr lang="en-US" sz="2400" dirty="0">
                <a:latin typeface="Segoe UI Semibold" panose="020B0702040204020203" pitchFamily="34" charset="0"/>
                <a:cs typeface="Segoe UI Semibold" panose="020B0702040204020203" pitchFamily="34" charset="0"/>
              </a:rPr>
              <a:t>Total Profit by </a:t>
            </a:r>
            <a:br>
              <a:rPr lang="en-US" sz="2400" dirty="0">
                <a:latin typeface="Segoe UI Semibold" panose="020B0702040204020203" pitchFamily="34" charset="0"/>
                <a:cs typeface="Segoe UI Semibold" panose="020B0702040204020203" pitchFamily="34" charset="0"/>
              </a:rPr>
            </a:br>
            <a:r>
              <a:rPr lang="en-US" sz="2400" dirty="0">
                <a:latin typeface="Segoe UI Semibold" panose="020B0702040204020203" pitchFamily="34" charset="0"/>
                <a:cs typeface="Segoe UI Semibold" panose="020B0702040204020203" pitchFamily="34" charset="0"/>
              </a:rPr>
              <a:t>Sales Channel</a:t>
            </a:r>
            <a:endParaRPr lang="en-IN" sz="2400" dirty="0">
              <a:latin typeface="Segoe UI Semibold" panose="020B0702040204020203" pitchFamily="34" charset="0"/>
              <a:cs typeface="Segoe UI Semibold" panose="020B0702040204020203" pitchFamily="34" charset="0"/>
            </a:endParaRPr>
          </a:p>
        </p:txBody>
      </p:sp>
      <p:grpSp>
        <p:nvGrpSpPr>
          <p:cNvPr id="52" name="Group 51">
            <a:extLst>
              <a:ext uri="{FF2B5EF4-FFF2-40B4-BE49-F238E27FC236}">
                <a16:creationId xmlns:a16="http://schemas.microsoft.com/office/drawing/2014/main" id="{C0F0937A-C102-EF2E-2C05-A31C23062E00}"/>
              </a:ext>
            </a:extLst>
          </p:cNvPr>
          <p:cNvGrpSpPr/>
          <p:nvPr/>
        </p:nvGrpSpPr>
        <p:grpSpPr>
          <a:xfrm>
            <a:off x="8295640" y="2026900"/>
            <a:ext cx="3256280" cy="2209958"/>
            <a:chOff x="886460" y="2026900"/>
            <a:chExt cx="3256280" cy="2209958"/>
          </a:xfrm>
        </p:grpSpPr>
        <p:grpSp>
          <p:nvGrpSpPr>
            <p:cNvPr id="8" name="Group 7">
              <a:extLst>
                <a:ext uri="{FF2B5EF4-FFF2-40B4-BE49-F238E27FC236}">
                  <a16:creationId xmlns:a16="http://schemas.microsoft.com/office/drawing/2014/main" id="{3FB00BDD-A287-35B8-7692-2D2B50BEBF70}"/>
                </a:ext>
              </a:extLst>
            </p:cNvPr>
            <p:cNvGrpSpPr/>
            <p:nvPr/>
          </p:nvGrpSpPr>
          <p:grpSpPr>
            <a:xfrm>
              <a:off x="886460" y="2026900"/>
              <a:ext cx="3220720" cy="954107"/>
              <a:chOff x="914400" y="2352020"/>
              <a:chExt cx="3220720" cy="954107"/>
            </a:xfrm>
          </p:grpSpPr>
          <p:sp>
            <p:nvSpPr>
              <p:cNvPr id="5" name="TextBox 4">
                <a:extLst>
                  <a:ext uri="{FF2B5EF4-FFF2-40B4-BE49-F238E27FC236}">
                    <a16:creationId xmlns:a16="http://schemas.microsoft.com/office/drawing/2014/main" id="{4C590A52-F7BF-CA0F-6F95-717B0138E38C}"/>
                  </a:ext>
                </a:extLst>
              </p:cNvPr>
              <p:cNvSpPr txBox="1"/>
              <p:nvPr/>
            </p:nvSpPr>
            <p:spPr>
              <a:xfrm>
                <a:off x="914400" y="2352020"/>
                <a:ext cx="1544320" cy="369332"/>
              </a:xfrm>
              <a:prstGeom prst="rect">
                <a:avLst/>
              </a:prstGeom>
              <a:noFill/>
            </p:spPr>
            <p:txBody>
              <a:bodyPr wrap="square" rtlCol="0">
                <a:spAutoFit/>
              </a:bodyPr>
              <a:lstStyle/>
              <a:p>
                <a:r>
                  <a:rPr lang="en-IN" b="1" dirty="0">
                    <a:solidFill>
                      <a:srgbClr val="131A22"/>
                    </a:solidFill>
                  </a:rPr>
                  <a:t>Offline Sales:</a:t>
                </a:r>
              </a:p>
            </p:txBody>
          </p:sp>
          <p:sp>
            <p:nvSpPr>
              <p:cNvPr id="7" name="TextBox 6">
                <a:extLst>
                  <a:ext uri="{FF2B5EF4-FFF2-40B4-BE49-F238E27FC236}">
                    <a16:creationId xmlns:a16="http://schemas.microsoft.com/office/drawing/2014/main" id="{9E53CF55-D0DE-541F-4B31-F7B6F2C45CB1}"/>
                  </a:ext>
                </a:extLst>
              </p:cNvPr>
              <p:cNvSpPr txBox="1"/>
              <p:nvPr/>
            </p:nvSpPr>
            <p:spPr>
              <a:xfrm>
                <a:off x="914400" y="2721352"/>
                <a:ext cx="3220720"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Contribute </a:t>
                </a:r>
                <a:r>
                  <a:rPr lang="en-US" sz="1600" b="1" dirty="0">
                    <a:solidFill>
                      <a:srgbClr val="131A22"/>
                    </a:solidFill>
                  </a:rPr>
                  <a:t>56.42% </a:t>
                </a:r>
                <a:r>
                  <a:rPr lang="en-US" sz="1600" dirty="0">
                    <a:solidFill>
                      <a:srgbClr val="131A22"/>
                    </a:solidFill>
                  </a:rPr>
                  <a:t>of total profit.</a:t>
                </a:r>
              </a:p>
              <a:p>
                <a:pPr marL="285750" indent="-285750" algn="just">
                  <a:buFont typeface="Arial" panose="020B0604020202020204" pitchFamily="34" charset="0"/>
                  <a:buChar char="•"/>
                </a:pPr>
                <a:r>
                  <a:rPr lang="en-US" sz="1600" dirty="0">
                    <a:solidFill>
                      <a:srgbClr val="131A22"/>
                    </a:solidFill>
                  </a:rPr>
                  <a:t>Total Profit: </a:t>
                </a:r>
                <a:r>
                  <a:rPr lang="en-US" sz="1600" b="1" dirty="0">
                    <a:solidFill>
                      <a:srgbClr val="131A22"/>
                    </a:solidFill>
                  </a:rPr>
                  <a:t>$24.92 million.</a:t>
                </a:r>
                <a:endParaRPr lang="en-IN" sz="1600" b="1" dirty="0">
                  <a:solidFill>
                    <a:srgbClr val="131A22"/>
                  </a:solidFill>
                </a:endParaRPr>
              </a:p>
            </p:txBody>
          </p:sp>
        </p:grpSp>
        <p:grpSp>
          <p:nvGrpSpPr>
            <p:cNvPr id="26" name="Group 25">
              <a:extLst>
                <a:ext uri="{FF2B5EF4-FFF2-40B4-BE49-F238E27FC236}">
                  <a16:creationId xmlns:a16="http://schemas.microsoft.com/office/drawing/2014/main" id="{90FE1641-FA74-D0BF-FFB8-FF56567A6B0B}"/>
                </a:ext>
              </a:extLst>
            </p:cNvPr>
            <p:cNvGrpSpPr/>
            <p:nvPr/>
          </p:nvGrpSpPr>
          <p:grpSpPr>
            <a:xfrm>
              <a:off x="886460" y="3282751"/>
              <a:ext cx="3256280" cy="954107"/>
              <a:chOff x="914400" y="2352020"/>
              <a:chExt cx="3256280" cy="954107"/>
            </a:xfrm>
          </p:grpSpPr>
          <p:sp>
            <p:nvSpPr>
              <p:cNvPr id="28" name="TextBox 27">
                <a:extLst>
                  <a:ext uri="{FF2B5EF4-FFF2-40B4-BE49-F238E27FC236}">
                    <a16:creationId xmlns:a16="http://schemas.microsoft.com/office/drawing/2014/main" id="{134BD7E3-D1FC-6679-C9E4-9FE3BB4012A9}"/>
                  </a:ext>
                </a:extLst>
              </p:cNvPr>
              <p:cNvSpPr txBox="1"/>
              <p:nvPr/>
            </p:nvSpPr>
            <p:spPr>
              <a:xfrm>
                <a:off x="914400" y="2352020"/>
                <a:ext cx="2199640" cy="369332"/>
              </a:xfrm>
              <a:prstGeom prst="rect">
                <a:avLst/>
              </a:prstGeom>
              <a:noFill/>
            </p:spPr>
            <p:txBody>
              <a:bodyPr wrap="square" rtlCol="0">
                <a:spAutoFit/>
              </a:bodyPr>
              <a:lstStyle/>
              <a:p>
                <a:r>
                  <a:rPr lang="en-IN" b="1" dirty="0">
                    <a:solidFill>
                      <a:srgbClr val="131A22"/>
                    </a:solidFill>
                  </a:rPr>
                  <a:t>Online Sales:</a:t>
                </a:r>
              </a:p>
            </p:txBody>
          </p:sp>
          <p:sp>
            <p:nvSpPr>
              <p:cNvPr id="29" name="TextBox 28">
                <a:extLst>
                  <a:ext uri="{FF2B5EF4-FFF2-40B4-BE49-F238E27FC236}">
                    <a16:creationId xmlns:a16="http://schemas.microsoft.com/office/drawing/2014/main" id="{370F2637-2062-D7B0-9953-C87A7312463B}"/>
                  </a:ext>
                </a:extLst>
              </p:cNvPr>
              <p:cNvSpPr txBox="1"/>
              <p:nvPr/>
            </p:nvSpPr>
            <p:spPr>
              <a:xfrm>
                <a:off x="914400" y="2721352"/>
                <a:ext cx="3256280"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Contribute </a:t>
                </a:r>
                <a:r>
                  <a:rPr lang="en-US" sz="1600" b="1" dirty="0">
                    <a:solidFill>
                      <a:srgbClr val="131A22"/>
                    </a:solidFill>
                  </a:rPr>
                  <a:t>43.58% </a:t>
                </a:r>
                <a:r>
                  <a:rPr lang="en-US" sz="1600" dirty="0">
                    <a:solidFill>
                      <a:srgbClr val="131A22"/>
                    </a:solidFill>
                  </a:rPr>
                  <a:t>of total profit.</a:t>
                </a:r>
              </a:p>
              <a:p>
                <a:pPr marL="285750" indent="-285750" algn="just">
                  <a:buFont typeface="Arial" panose="020B0604020202020204" pitchFamily="34" charset="0"/>
                  <a:buChar char="•"/>
                </a:pPr>
                <a:r>
                  <a:rPr lang="en-US" sz="1600" dirty="0">
                    <a:solidFill>
                      <a:srgbClr val="131A22"/>
                    </a:solidFill>
                  </a:rPr>
                  <a:t>Total Profit: </a:t>
                </a:r>
                <a:r>
                  <a:rPr lang="en-US" sz="1600" b="1" dirty="0">
                    <a:solidFill>
                      <a:srgbClr val="131A22"/>
                    </a:solidFill>
                  </a:rPr>
                  <a:t>$19.25 million</a:t>
                </a:r>
                <a:r>
                  <a:rPr lang="en-US" sz="1600" b="1" dirty="0"/>
                  <a:t>.</a:t>
                </a:r>
                <a:endParaRPr lang="en-IN" sz="1600" b="1" dirty="0"/>
              </a:p>
            </p:txBody>
          </p:sp>
        </p:grpSp>
      </p:grpSp>
      <p:cxnSp>
        <p:nvCxnSpPr>
          <p:cNvPr id="18" name="Straight Connector 17">
            <a:extLst>
              <a:ext uri="{FF2B5EF4-FFF2-40B4-BE49-F238E27FC236}">
                <a16:creationId xmlns:a16="http://schemas.microsoft.com/office/drawing/2014/main" id="{212520E0-C499-EF22-8FC7-7AD3D8DFB64D}"/>
              </a:ext>
            </a:extLst>
          </p:cNvPr>
          <p:cNvCxnSpPr/>
          <p:nvPr/>
        </p:nvCxnSpPr>
        <p:spPr>
          <a:xfrm>
            <a:off x="4257040" y="833120"/>
            <a:ext cx="0" cy="5232400"/>
          </a:xfrm>
          <a:prstGeom prst="line">
            <a:avLst/>
          </a:prstGeom>
          <a:ln>
            <a:solidFill>
              <a:srgbClr val="131A2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1AAEC4D-0315-2C7F-3798-0B4772EA69C1}"/>
              </a:ext>
            </a:extLst>
          </p:cNvPr>
          <p:cNvCxnSpPr/>
          <p:nvPr/>
        </p:nvCxnSpPr>
        <p:spPr>
          <a:xfrm>
            <a:off x="7995920" y="833120"/>
            <a:ext cx="0" cy="5232400"/>
          </a:xfrm>
          <a:prstGeom prst="line">
            <a:avLst/>
          </a:prstGeom>
          <a:ln>
            <a:solidFill>
              <a:srgbClr val="131A22"/>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D0277040-0930-1B33-7E12-D02115C69A7C}"/>
              </a:ext>
            </a:extLst>
          </p:cNvPr>
          <p:cNvSpPr txBox="1">
            <a:spLocks/>
          </p:cNvSpPr>
          <p:nvPr/>
        </p:nvSpPr>
        <p:spPr>
          <a:xfrm>
            <a:off x="1219200" y="895262"/>
            <a:ext cx="2418080" cy="69021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Segoe UI Semibold" panose="020B0702040204020203" pitchFamily="34" charset="0"/>
                <a:cs typeface="Segoe UI Semibold" panose="020B0702040204020203" pitchFamily="34" charset="0"/>
              </a:rPr>
              <a:t>Total Profit by </a:t>
            </a:r>
            <a:br>
              <a:rPr lang="en-US" sz="2400" dirty="0">
                <a:latin typeface="Segoe UI Semibold" panose="020B0702040204020203" pitchFamily="34" charset="0"/>
                <a:cs typeface="Segoe UI Semibold" panose="020B0702040204020203" pitchFamily="34" charset="0"/>
              </a:rPr>
            </a:br>
            <a:r>
              <a:rPr lang="en-US" sz="2400" dirty="0">
                <a:latin typeface="Segoe UI Semibold" panose="020B0702040204020203" pitchFamily="34" charset="0"/>
                <a:cs typeface="Segoe UI Semibold" panose="020B0702040204020203" pitchFamily="34" charset="0"/>
              </a:rPr>
              <a:t>Region</a:t>
            </a:r>
            <a:endParaRPr lang="en-IN" sz="2400" dirty="0">
              <a:latin typeface="Segoe UI Semibold" panose="020B0702040204020203" pitchFamily="34" charset="0"/>
              <a:cs typeface="Segoe UI Semibold" panose="020B0702040204020203" pitchFamily="34" charset="0"/>
            </a:endParaRPr>
          </a:p>
        </p:txBody>
      </p:sp>
      <p:sp>
        <p:nvSpPr>
          <p:cNvPr id="31" name="Title 1">
            <a:extLst>
              <a:ext uri="{FF2B5EF4-FFF2-40B4-BE49-F238E27FC236}">
                <a16:creationId xmlns:a16="http://schemas.microsoft.com/office/drawing/2014/main" id="{5D250947-8900-84B5-0DFA-18A957308002}"/>
              </a:ext>
            </a:extLst>
          </p:cNvPr>
          <p:cNvSpPr txBox="1">
            <a:spLocks/>
          </p:cNvSpPr>
          <p:nvPr/>
        </p:nvSpPr>
        <p:spPr>
          <a:xfrm>
            <a:off x="4958080" y="833120"/>
            <a:ext cx="2418080" cy="7406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Segoe UI Semibold" panose="020B0702040204020203" pitchFamily="34" charset="0"/>
                <a:cs typeface="Segoe UI Semibold" panose="020B0702040204020203" pitchFamily="34" charset="0"/>
              </a:rPr>
              <a:t>Total Profit by </a:t>
            </a:r>
            <a:br>
              <a:rPr lang="en-US" sz="2400" dirty="0">
                <a:latin typeface="Segoe UI Semibold" panose="020B0702040204020203" pitchFamily="34" charset="0"/>
                <a:cs typeface="Segoe UI Semibold" panose="020B0702040204020203" pitchFamily="34" charset="0"/>
              </a:rPr>
            </a:br>
            <a:r>
              <a:rPr lang="en-US" sz="2400" dirty="0">
                <a:latin typeface="Segoe UI Semibold" panose="020B0702040204020203" pitchFamily="34" charset="0"/>
                <a:cs typeface="Segoe UI Semibold" panose="020B0702040204020203" pitchFamily="34" charset="0"/>
              </a:rPr>
              <a:t>Priority</a:t>
            </a:r>
            <a:endParaRPr lang="en-IN" sz="2400" dirty="0">
              <a:latin typeface="Segoe UI Semibold" panose="020B0702040204020203" pitchFamily="34" charset="0"/>
              <a:cs typeface="Segoe UI Semibold" panose="020B0702040204020203" pitchFamily="34" charset="0"/>
            </a:endParaRPr>
          </a:p>
        </p:txBody>
      </p:sp>
      <p:grpSp>
        <p:nvGrpSpPr>
          <p:cNvPr id="53" name="Group 52">
            <a:extLst>
              <a:ext uri="{FF2B5EF4-FFF2-40B4-BE49-F238E27FC236}">
                <a16:creationId xmlns:a16="http://schemas.microsoft.com/office/drawing/2014/main" id="{C11B5031-3A56-DA9C-D81F-8284697C77D8}"/>
              </a:ext>
            </a:extLst>
          </p:cNvPr>
          <p:cNvGrpSpPr/>
          <p:nvPr/>
        </p:nvGrpSpPr>
        <p:grpSpPr>
          <a:xfrm>
            <a:off x="859789" y="2026900"/>
            <a:ext cx="3256281" cy="3785652"/>
            <a:chOff x="4467859" y="2026900"/>
            <a:chExt cx="3256281" cy="3785652"/>
          </a:xfrm>
        </p:grpSpPr>
        <p:grpSp>
          <p:nvGrpSpPr>
            <p:cNvPr id="14" name="Group 13">
              <a:extLst>
                <a:ext uri="{FF2B5EF4-FFF2-40B4-BE49-F238E27FC236}">
                  <a16:creationId xmlns:a16="http://schemas.microsoft.com/office/drawing/2014/main" id="{2AD4CEAB-EAAA-ED3F-58F4-1C21DD31B1FB}"/>
                </a:ext>
              </a:extLst>
            </p:cNvPr>
            <p:cNvGrpSpPr/>
            <p:nvPr/>
          </p:nvGrpSpPr>
          <p:grpSpPr>
            <a:xfrm>
              <a:off x="4467859" y="2026900"/>
              <a:ext cx="3256281" cy="1200329"/>
              <a:chOff x="914399" y="2352020"/>
              <a:chExt cx="3256281" cy="1200329"/>
            </a:xfrm>
          </p:grpSpPr>
          <p:sp>
            <p:nvSpPr>
              <p:cNvPr id="16" name="TextBox 15">
                <a:extLst>
                  <a:ext uri="{FF2B5EF4-FFF2-40B4-BE49-F238E27FC236}">
                    <a16:creationId xmlns:a16="http://schemas.microsoft.com/office/drawing/2014/main" id="{A0E48264-2F80-662A-EB3B-1CBC672A33F5}"/>
                  </a:ext>
                </a:extLst>
              </p:cNvPr>
              <p:cNvSpPr txBox="1"/>
              <p:nvPr/>
            </p:nvSpPr>
            <p:spPr>
              <a:xfrm>
                <a:off x="914399" y="2352020"/>
                <a:ext cx="2199639" cy="369332"/>
              </a:xfrm>
              <a:prstGeom prst="rect">
                <a:avLst/>
              </a:prstGeom>
              <a:noFill/>
            </p:spPr>
            <p:txBody>
              <a:bodyPr wrap="square" rtlCol="0">
                <a:spAutoFit/>
              </a:bodyPr>
              <a:lstStyle/>
              <a:p>
                <a:r>
                  <a:rPr lang="en-IN" b="1" dirty="0">
                    <a:solidFill>
                      <a:srgbClr val="131A22"/>
                    </a:solidFill>
                  </a:rPr>
                  <a:t>Sub-Saharan Africa:</a:t>
                </a:r>
              </a:p>
            </p:txBody>
          </p:sp>
          <p:sp>
            <p:nvSpPr>
              <p:cNvPr id="17" name="TextBox 16">
                <a:extLst>
                  <a:ext uri="{FF2B5EF4-FFF2-40B4-BE49-F238E27FC236}">
                    <a16:creationId xmlns:a16="http://schemas.microsoft.com/office/drawing/2014/main" id="{0B563D71-B948-0BA1-8147-18B10DF9ECA5}"/>
                  </a:ext>
                </a:extLst>
              </p:cNvPr>
              <p:cNvSpPr txBox="1"/>
              <p:nvPr/>
            </p:nvSpPr>
            <p:spPr>
              <a:xfrm>
                <a:off x="914400" y="2721352"/>
                <a:ext cx="3256280"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Total Profit: </a:t>
                </a:r>
                <a:r>
                  <a:rPr lang="en-US" sz="1600" b="1" dirty="0">
                    <a:solidFill>
                      <a:srgbClr val="131A22"/>
                    </a:solidFill>
                  </a:rPr>
                  <a:t>$12.2 million.</a:t>
                </a:r>
              </a:p>
              <a:p>
                <a:pPr marL="285750" indent="-285750" algn="just">
                  <a:buFont typeface="Arial" panose="020B0604020202020204" pitchFamily="34" charset="0"/>
                  <a:buChar char="•"/>
                </a:pPr>
                <a:r>
                  <a:rPr lang="en-US" sz="1600" b="1" dirty="0">
                    <a:solidFill>
                      <a:srgbClr val="131A22"/>
                    </a:solidFill>
                  </a:rPr>
                  <a:t>Highest</a:t>
                </a:r>
                <a:r>
                  <a:rPr lang="en-US" sz="1600" dirty="0">
                    <a:solidFill>
                      <a:srgbClr val="131A22"/>
                    </a:solidFill>
                  </a:rPr>
                  <a:t> contributing region to total profit.</a:t>
                </a:r>
                <a:endParaRPr lang="en-IN" sz="1600" dirty="0">
                  <a:solidFill>
                    <a:srgbClr val="131A22"/>
                  </a:solidFill>
                </a:endParaRPr>
              </a:p>
            </p:txBody>
          </p:sp>
        </p:grpSp>
        <p:grpSp>
          <p:nvGrpSpPr>
            <p:cNvPr id="22" name="Group 21">
              <a:extLst>
                <a:ext uri="{FF2B5EF4-FFF2-40B4-BE49-F238E27FC236}">
                  <a16:creationId xmlns:a16="http://schemas.microsoft.com/office/drawing/2014/main" id="{2F1B27B3-85BC-9D69-000B-D926D53C5CF6}"/>
                </a:ext>
              </a:extLst>
            </p:cNvPr>
            <p:cNvGrpSpPr/>
            <p:nvPr/>
          </p:nvGrpSpPr>
          <p:grpSpPr>
            <a:xfrm>
              <a:off x="4467860" y="3288784"/>
              <a:ext cx="3256280" cy="1200329"/>
              <a:chOff x="914400" y="2352020"/>
              <a:chExt cx="3256280" cy="1200329"/>
            </a:xfrm>
          </p:grpSpPr>
          <p:sp>
            <p:nvSpPr>
              <p:cNvPr id="24" name="TextBox 23">
                <a:extLst>
                  <a:ext uri="{FF2B5EF4-FFF2-40B4-BE49-F238E27FC236}">
                    <a16:creationId xmlns:a16="http://schemas.microsoft.com/office/drawing/2014/main" id="{E8C3BAD7-F2B9-5ECA-0236-1546600484F9}"/>
                  </a:ext>
                </a:extLst>
              </p:cNvPr>
              <p:cNvSpPr txBox="1"/>
              <p:nvPr/>
            </p:nvSpPr>
            <p:spPr>
              <a:xfrm>
                <a:off x="914400" y="2352020"/>
                <a:ext cx="2199640" cy="369332"/>
              </a:xfrm>
              <a:prstGeom prst="rect">
                <a:avLst/>
              </a:prstGeom>
              <a:noFill/>
            </p:spPr>
            <p:txBody>
              <a:bodyPr wrap="square" rtlCol="0">
                <a:spAutoFit/>
              </a:bodyPr>
              <a:lstStyle/>
              <a:p>
                <a:r>
                  <a:rPr lang="en-IN" b="1" dirty="0"/>
                  <a:t>Europe:</a:t>
                </a:r>
              </a:p>
            </p:txBody>
          </p:sp>
          <p:sp>
            <p:nvSpPr>
              <p:cNvPr id="25" name="TextBox 24">
                <a:extLst>
                  <a:ext uri="{FF2B5EF4-FFF2-40B4-BE49-F238E27FC236}">
                    <a16:creationId xmlns:a16="http://schemas.microsoft.com/office/drawing/2014/main" id="{BF0DBB3B-ABF3-084D-15C4-56589D251848}"/>
                  </a:ext>
                </a:extLst>
              </p:cNvPr>
              <p:cNvSpPr txBox="1"/>
              <p:nvPr/>
            </p:nvSpPr>
            <p:spPr>
              <a:xfrm>
                <a:off x="914400" y="2721352"/>
                <a:ext cx="3256280"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Total Profit: </a:t>
                </a:r>
                <a:r>
                  <a:rPr lang="en-US" sz="1600" b="1" dirty="0">
                    <a:solidFill>
                      <a:srgbClr val="131A22"/>
                    </a:solidFill>
                  </a:rPr>
                  <a:t>$11.1 million.</a:t>
                </a:r>
              </a:p>
              <a:p>
                <a:pPr marL="285750" indent="-285750" algn="just">
                  <a:buFont typeface="Arial" panose="020B0604020202020204" pitchFamily="34" charset="0"/>
                  <a:buChar char="•"/>
                </a:pPr>
                <a:r>
                  <a:rPr lang="en-US" sz="1600" b="1" dirty="0">
                    <a:solidFill>
                      <a:srgbClr val="131A22"/>
                    </a:solidFill>
                  </a:rPr>
                  <a:t>Second highest </a:t>
                </a:r>
                <a:r>
                  <a:rPr lang="en-US" sz="1600" dirty="0">
                    <a:solidFill>
                      <a:srgbClr val="131A22"/>
                    </a:solidFill>
                  </a:rPr>
                  <a:t>contributing region to total profit</a:t>
                </a:r>
                <a:r>
                  <a:rPr lang="en-US" sz="1600" dirty="0"/>
                  <a:t>.</a:t>
                </a:r>
                <a:endParaRPr lang="en-IN" sz="1600" dirty="0"/>
              </a:p>
            </p:txBody>
          </p:sp>
        </p:grpSp>
        <p:grpSp>
          <p:nvGrpSpPr>
            <p:cNvPr id="39" name="Group 38">
              <a:extLst>
                <a:ext uri="{FF2B5EF4-FFF2-40B4-BE49-F238E27FC236}">
                  <a16:creationId xmlns:a16="http://schemas.microsoft.com/office/drawing/2014/main" id="{36C9DE5F-DBB6-1FEC-5A14-CE89A87E7D81}"/>
                </a:ext>
              </a:extLst>
            </p:cNvPr>
            <p:cNvGrpSpPr/>
            <p:nvPr/>
          </p:nvGrpSpPr>
          <p:grpSpPr>
            <a:xfrm>
              <a:off x="4467860" y="4612223"/>
              <a:ext cx="3256280" cy="1200329"/>
              <a:chOff x="914400" y="2352020"/>
              <a:chExt cx="3256280" cy="1200329"/>
            </a:xfrm>
          </p:grpSpPr>
          <p:sp>
            <p:nvSpPr>
              <p:cNvPr id="40" name="TextBox 39">
                <a:extLst>
                  <a:ext uri="{FF2B5EF4-FFF2-40B4-BE49-F238E27FC236}">
                    <a16:creationId xmlns:a16="http://schemas.microsoft.com/office/drawing/2014/main" id="{6C8D1D2A-2718-3072-C945-DF8B2731D434}"/>
                  </a:ext>
                </a:extLst>
              </p:cNvPr>
              <p:cNvSpPr txBox="1"/>
              <p:nvPr/>
            </p:nvSpPr>
            <p:spPr>
              <a:xfrm>
                <a:off x="914400" y="2352020"/>
                <a:ext cx="2199640" cy="369332"/>
              </a:xfrm>
              <a:prstGeom prst="rect">
                <a:avLst/>
              </a:prstGeom>
              <a:noFill/>
            </p:spPr>
            <p:txBody>
              <a:bodyPr wrap="square" rtlCol="0">
                <a:spAutoFit/>
              </a:bodyPr>
              <a:lstStyle/>
              <a:p>
                <a:r>
                  <a:rPr lang="en-IN" b="1" dirty="0">
                    <a:solidFill>
                      <a:srgbClr val="131A22"/>
                    </a:solidFill>
                  </a:rPr>
                  <a:t>North America</a:t>
                </a:r>
                <a:r>
                  <a:rPr lang="en-IN" b="1" dirty="0"/>
                  <a:t>:</a:t>
                </a:r>
              </a:p>
            </p:txBody>
          </p:sp>
          <p:sp>
            <p:nvSpPr>
              <p:cNvPr id="41" name="TextBox 40">
                <a:extLst>
                  <a:ext uri="{FF2B5EF4-FFF2-40B4-BE49-F238E27FC236}">
                    <a16:creationId xmlns:a16="http://schemas.microsoft.com/office/drawing/2014/main" id="{CD9C68FB-0104-6D89-5F4F-FED2DAB08B8E}"/>
                  </a:ext>
                </a:extLst>
              </p:cNvPr>
              <p:cNvSpPr txBox="1"/>
              <p:nvPr/>
            </p:nvSpPr>
            <p:spPr>
              <a:xfrm>
                <a:off x="914400" y="2721352"/>
                <a:ext cx="3256280"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Total Profit: </a:t>
                </a:r>
                <a:r>
                  <a:rPr lang="en-US" sz="1600" b="1" dirty="0">
                    <a:solidFill>
                      <a:srgbClr val="131A22"/>
                    </a:solidFill>
                  </a:rPr>
                  <a:t>$1.5 million.</a:t>
                </a:r>
              </a:p>
              <a:p>
                <a:pPr marL="285750" indent="-285750" algn="just">
                  <a:buFont typeface="Arial" panose="020B0604020202020204" pitchFamily="34" charset="0"/>
                  <a:buChar char="•"/>
                </a:pPr>
                <a:r>
                  <a:rPr lang="en-US" sz="1600" b="1" dirty="0">
                    <a:solidFill>
                      <a:srgbClr val="131A22"/>
                    </a:solidFill>
                  </a:rPr>
                  <a:t>Lowest</a:t>
                </a:r>
                <a:r>
                  <a:rPr lang="en-US" sz="1600" dirty="0">
                    <a:solidFill>
                      <a:srgbClr val="131A22"/>
                    </a:solidFill>
                  </a:rPr>
                  <a:t> contributing region to total profit.</a:t>
                </a:r>
                <a:endParaRPr lang="en-IN" sz="1600" dirty="0">
                  <a:solidFill>
                    <a:srgbClr val="131A22"/>
                  </a:solidFill>
                </a:endParaRPr>
              </a:p>
            </p:txBody>
          </p:sp>
        </p:grpSp>
      </p:grpSp>
      <p:grpSp>
        <p:nvGrpSpPr>
          <p:cNvPr id="54" name="Group 53">
            <a:extLst>
              <a:ext uri="{FF2B5EF4-FFF2-40B4-BE49-F238E27FC236}">
                <a16:creationId xmlns:a16="http://schemas.microsoft.com/office/drawing/2014/main" id="{372F1962-7351-3AE3-EA1D-B3DE0C7445DE}"/>
              </a:ext>
            </a:extLst>
          </p:cNvPr>
          <p:cNvGrpSpPr/>
          <p:nvPr/>
        </p:nvGrpSpPr>
        <p:grpSpPr>
          <a:xfrm>
            <a:off x="4556760" y="2026900"/>
            <a:ext cx="3256281" cy="3785652"/>
            <a:chOff x="8186419" y="2026900"/>
            <a:chExt cx="3256281" cy="3785652"/>
          </a:xfrm>
        </p:grpSpPr>
        <p:grpSp>
          <p:nvGrpSpPr>
            <p:cNvPr id="42" name="Group 41">
              <a:extLst>
                <a:ext uri="{FF2B5EF4-FFF2-40B4-BE49-F238E27FC236}">
                  <a16:creationId xmlns:a16="http://schemas.microsoft.com/office/drawing/2014/main" id="{F4F990B7-8C9B-1D42-605C-13E5BED28AA0}"/>
                </a:ext>
              </a:extLst>
            </p:cNvPr>
            <p:cNvGrpSpPr/>
            <p:nvPr/>
          </p:nvGrpSpPr>
          <p:grpSpPr>
            <a:xfrm>
              <a:off x="8186419" y="2026900"/>
              <a:ext cx="3256281" cy="1200329"/>
              <a:chOff x="914399" y="2352020"/>
              <a:chExt cx="3256281" cy="1200329"/>
            </a:xfrm>
          </p:grpSpPr>
          <p:sp>
            <p:nvSpPr>
              <p:cNvPr id="43" name="TextBox 42">
                <a:extLst>
                  <a:ext uri="{FF2B5EF4-FFF2-40B4-BE49-F238E27FC236}">
                    <a16:creationId xmlns:a16="http://schemas.microsoft.com/office/drawing/2014/main" id="{8994A779-E416-2231-9100-0A05EC7B9B89}"/>
                  </a:ext>
                </a:extLst>
              </p:cNvPr>
              <p:cNvSpPr txBox="1"/>
              <p:nvPr/>
            </p:nvSpPr>
            <p:spPr>
              <a:xfrm>
                <a:off x="914399" y="2352020"/>
                <a:ext cx="2199639" cy="369332"/>
              </a:xfrm>
              <a:prstGeom prst="rect">
                <a:avLst/>
              </a:prstGeom>
              <a:noFill/>
            </p:spPr>
            <p:txBody>
              <a:bodyPr wrap="square" rtlCol="0">
                <a:spAutoFit/>
              </a:bodyPr>
              <a:lstStyle/>
              <a:p>
                <a:r>
                  <a:rPr lang="en-IN" b="1" dirty="0">
                    <a:solidFill>
                      <a:srgbClr val="131A22"/>
                    </a:solidFill>
                  </a:rPr>
                  <a:t>High Priority:</a:t>
                </a:r>
              </a:p>
            </p:txBody>
          </p:sp>
          <p:sp>
            <p:nvSpPr>
              <p:cNvPr id="44" name="TextBox 43">
                <a:extLst>
                  <a:ext uri="{FF2B5EF4-FFF2-40B4-BE49-F238E27FC236}">
                    <a16:creationId xmlns:a16="http://schemas.microsoft.com/office/drawing/2014/main" id="{D6756982-AECF-3468-BF6D-3546BCE48C3E}"/>
                  </a:ext>
                </a:extLst>
              </p:cNvPr>
              <p:cNvSpPr txBox="1"/>
              <p:nvPr/>
            </p:nvSpPr>
            <p:spPr>
              <a:xfrm>
                <a:off x="914400" y="2721352"/>
                <a:ext cx="3256280"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Total Profit: </a:t>
                </a:r>
                <a:r>
                  <a:rPr lang="en-US" sz="1600" b="1" dirty="0">
                    <a:solidFill>
                      <a:srgbClr val="131A22"/>
                    </a:solidFill>
                  </a:rPr>
                  <a:t>$16.9 million.</a:t>
                </a:r>
              </a:p>
              <a:p>
                <a:pPr marL="285750" indent="-285750" algn="just">
                  <a:buFont typeface="Arial" panose="020B0604020202020204" pitchFamily="34" charset="0"/>
                  <a:buChar char="•"/>
                </a:pPr>
                <a:r>
                  <a:rPr lang="en-US" sz="1600" b="1" dirty="0">
                    <a:solidFill>
                      <a:srgbClr val="131A22"/>
                    </a:solidFill>
                  </a:rPr>
                  <a:t>Highest</a:t>
                </a:r>
                <a:r>
                  <a:rPr lang="en-US" sz="1600" dirty="0">
                    <a:solidFill>
                      <a:srgbClr val="131A22"/>
                    </a:solidFill>
                  </a:rPr>
                  <a:t> contributing priority  level.</a:t>
                </a:r>
                <a:endParaRPr lang="en-IN" sz="1600" dirty="0">
                  <a:solidFill>
                    <a:srgbClr val="131A22"/>
                  </a:solidFill>
                </a:endParaRPr>
              </a:p>
            </p:txBody>
          </p:sp>
        </p:grpSp>
        <p:grpSp>
          <p:nvGrpSpPr>
            <p:cNvPr id="45" name="Group 44">
              <a:extLst>
                <a:ext uri="{FF2B5EF4-FFF2-40B4-BE49-F238E27FC236}">
                  <a16:creationId xmlns:a16="http://schemas.microsoft.com/office/drawing/2014/main" id="{9BB34234-D08C-3D15-4FDC-C3AF551F4957}"/>
                </a:ext>
              </a:extLst>
            </p:cNvPr>
            <p:cNvGrpSpPr/>
            <p:nvPr/>
          </p:nvGrpSpPr>
          <p:grpSpPr>
            <a:xfrm>
              <a:off x="8186420" y="3288784"/>
              <a:ext cx="3256280" cy="1200329"/>
              <a:chOff x="914400" y="2352020"/>
              <a:chExt cx="3256280" cy="1200329"/>
            </a:xfrm>
          </p:grpSpPr>
          <p:sp>
            <p:nvSpPr>
              <p:cNvPr id="46" name="TextBox 45">
                <a:extLst>
                  <a:ext uri="{FF2B5EF4-FFF2-40B4-BE49-F238E27FC236}">
                    <a16:creationId xmlns:a16="http://schemas.microsoft.com/office/drawing/2014/main" id="{55C2F457-3654-D53C-C86C-900EC82211B0}"/>
                  </a:ext>
                </a:extLst>
              </p:cNvPr>
              <p:cNvSpPr txBox="1"/>
              <p:nvPr/>
            </p:nvSpPr>
            <p:spPr>
              <a:xfrm>
                <a:off x="914400" y="2352020"/>
                <a:ext cx="2199640" cy="369332"/>
              </a:xfrm>
              <a:prstGeom prst="rect">
                <a:avLst/>
              </a:prstGeom>
              <a:noFill/>
            </p:spPr>
            <p:txBody>
              <a:bodyPr wrap="square" rtlCol="0">
                <a:spAutoFit/>
              </a:bodyPr>
              <a:lstStyle/>
              <a:p>
                <a:r>
                  <a:rPr lang="en-IN" b="1" dirty="0">
                    <a:solidFill>
                      <a:srgbClr val="131A22"/>
                    </a:solidFill>
                  </a:rPr>
                  <a:t>Low Priority</a:t>
                </a:r>
                <a:r>
                  <a:rPr lang="en-IN" b="1" dirty="0"/>
                  <a:t>:</a:t>
                </a:r>
              </a:p>
            </p:txBody>
          </p:sp>
          <p:sp>
            <p:nvSpPr>
              <p:cNvPr id="47" name="TextBox 46">
                <a:extLst>
                  <a:ext uri="{FF2B5EF4-FFF2-40B4-BE49-F238E27FC236}">
                    <a16:creationId xmlns:a16="http://schemas.microsoft.com/office/drawing/2014/main" id="{3B35D5F8-1A64-6FC9-4DD7-28AFE19E8DD3}"/>
                  </a:ext>
                </a:extLst>
              </p:cNvPr>
              <p:cNvSpPr txBox="1"/>
              <p:nvPr/>
            </p:nvSpPr>
            <p:spPr>
              <a:xfrm>
                <a:off x="914400" y="2721352"/>
                <a:ext cx="3256280"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Total Profit: </a:t>
                </a:r>
                <a:r>
                  <a:rPr lang="en-US" sz="1600" b="1" dirty="0">
                    <a:solidFill>
                      <a:srgbClr val="131A22"/>
                    </a:solidFill>
                  </a:rPr>
                  <a:t>$10.9 million.</a:t>
                </a:r>
              </a:p>
              <a:p>
                <a:pPr marL="285750" indent="-285750" algn="just">
                  <a:buFont typeface="Arial" panose="020B0604020202020204" pitchFamily="34" charset="0"/>
                  <a:buChar char="•"/>
                </a:pPr>
                <a:r>
                  <a:rPr lang="en-US" sz="1600" b="1" dirty="0">
                    <a:solidFill>
                      <a:srgbClr val="131A22"/>
                    </a:solidFill>
                  </a:rPr>
                  <a:t>Second highest </a:t>
                </a:r>
                <a:r>
                  <a:rPr lang="en-US" sz="1600" dirty="0">
                    <a:solidFill>
                      <a:srgbClr val="131A22"/>
                    </a:solidFill>
                  </a:rPr>
                  <a:t>contributing priority level</a:t>
                </a:r>
                <a:r>
                  <a:rPr lang="en-US" sz="1600" dirty="0"/>
                  <a:t>.</a:t>
                </a:r>
                <a:endParaRPr lang="en-IN" sz="1600" dirty="0"/>
              </a:p>
            </p:txBody>
          </p:sp>
        </p:grpSp>
        <p:grpSp>
          <p:nvGrpSpPr>
            <p:cNvPr id="48" name="Group 47">
              <a:extLst>
                <a:ext uri="{FF2B5EF4-FFF2-40B4-BE49-F238E27FC236}">
                  <a16:creationId xmlns:a16="http://schemas.microsoft.com/office/drawing/2014/main" id="{8FC4D4CB-BD21-3DA9-6115-C888C5B2F762}"/>
                </a:ext>
              </a:extLst>
            </p:cNvPr>
            <p:cNvGrpSpPr/>
            <p:nvPr/>
          </p:nvGrpSpPr>
          <p:grpSpPr>
            <a:xfrm>
              <a:off x="8186420" y="4612223"/>
              <a:ext cx="3256280" cy="1200329"/>
              <a:chOff x="914400" y="2352020"/>
              <a:chExt cx="3256280" cy="1200329"/>
            </a:xfrm>
          </p:grpSpPr>
          <p:sp>
            <p:nvSpPr>
              <p:cNvPr id="49" name="TextBox 48">
                <a:extLst>
                  <a:ext uri="{FF2B5EF4-FFF2-40B4-BE49-F238E27FC236}">
                    <a16:creationId xmlns:a16="http://schemas.microsoft.com/office/drawing/2014/main" id="{6F9137CF-5582-2E6C-60BB-B306D1F2A29B}"/>
                  </a:ext>
                </a:extLst>
              </p:cNvPr>
              <p:cNvSpPr txBox="1"/>
              <p:nvPr/>
            </p:nvSpPr>
            <p:spPr>
              <a:xfrm>
                <a:off x="914400" y="2352020"/>
                <a:ext cx="2199640" cy="369332"/>
              </a:xfrm>
              <a:prstGeom prst="rect">
                <a:avLst/>
              </a:prstGeom>
              <a:noFill/>
            </p:spPr>
            <p:txBody>
              <a:bodyPr wrap="square" rtlCol="0">
                <a:spAutoFit/>
              </a:bodyPr>
              <a:lstStyle/>
              <a:p>
                <a:r>
                  <a:rPr lang="en-IN" b="1" dirty="0">
                    <a:solidFill>
                      <a:srgbClr val="131A22"/>
                    </a:solidFill>
                  </a:rPr>
                  <a:t>Critical Priority:</a:t>
                </a:r>
              </a:p>
            </p:txBody>
          </p:sp>
          <p:sp>
            <p:nvSpPr>
              <p:cNvPr id="50" name="TextBox 49">
                <a:extLst>
                  <a:ext uri="{FF2B5EF4-FFF2-40B4-BE49-F238E27FC236}">
                    <a16:creationId xmlns:a16="http://schemas.microsoft.com/office/drawing/2014/main" id="{53C56C49-4C7E-E23B-712C-DFC4C4693B78}"/>
                  </a:ext>
                </a:extLst>
              </p:cNvPr>
              <p:cNvSpPr txBox="1"/>
              <p:nvPr/>
            </p:nvSpPr>
            <p:spPr>
              <a:xfrm>
                <a:off x="914400" y="2721352"/>
                <a:ext cx="3256280"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Total Profit: </a:t>
                </a:r>
                <a:r>
                  <a:rPr lang="en-US" sz="1600" b="1" dirty="0">
                    <a:solidFill>
                      <a:srgbClr val="131A22"/>
                    </a:solidFill>
                  </a:rPr>
                  <a:t>$6.7 million.</a:t>
                </a:r>
              </a:p>
              <a:p>
                <a:pPr marL="285750" indent="-285750" algn="just">
                  <a:buFont typeface="Arial" panose="020B0604020202020204" pitchFamily="34" charset="0"/>
                  <a:buChar char="•"/>
                </a:pPr>
                <a:r>
                  <a:rPr lang="en-US" sz="1600" b="1" dirty="0">
                    <a:solidFill>
                      <a:srgbClr val="131A22"/>
                    </a:solidFill>
                  </a:rPr>
                  <a:t>Lowest</a:t>
                </a:r>
                <a:r>
                  <a:rPr lang="en-US" sz="1600" dirty="0">
                    <a:solidFill>
                      <a:srgbClr val="131A22"/>
                    </a:solidFill>
                  </a:rPr>
                  <a:t> contributing priority   level.</a:t>
                </a:r>
                <a:endParaRPr lang="en-IN" sz="1600" dirty="0">
                  <a:solidFill>
                    <a:srgbClr val="131A22"/>
                  </a:solidFill>
                </a:endParaRPr>
              </a:p>
            </p:txBody>
          </p:sp>
        </p:grpSp>
      </p:grpSp>
      <p:grpSp>
        <p:nvGrpSpPr>
          <p:cNvPr id="3" name="Group 2">
            <a:extLst>
              <a:ext uri="{FF2B5EF4-FFF2-40B4-BE49-F238E27FC236}">
                <a16:creationId xmlns:a16="http://schemas.microsoft.com/office/drawing/2014/main" id="{31AF9262-EF54-51C8-61A9-F946622F01DE}"/>
              </a:ext>
            </a:extLst>
          </p:cNvPr>
          <p:cNvGrpSpPr/>
          <p:nvPr/>
        </p:nvGrpSpPr>
        <p:grpSpPr>
          <a:xfrm rot="190775">
            <a:off x="-844337" y="-1597118"/>
            <a:ext cx="5101377" cy="4565223"/>
            <a:chOff x="-1054695" y="-1685792"/>
            <a:chExt cx="6242418" cy="5586340"/>
          </a:xfrm>
        </p:grpSpPr>
        <p:sp>
          <p:nvSpPr>
            <p:cNvPr id="4" name="Wave 3">
              <a:extLst>
                <a:ext uri="{FF2B5EF4-FFF2-40B4-BE49-F238E27FC236}">
                  <a16:creationId xmlns:a16="http://schemas.microsoft.com/office/drawing/2014/main" id="{2DD14764-F53D-350C-5E84-56CDDB59BC4C}"/>
                </a:ext>
              </a:extLst>
            </p:cNvPr>
            <p:cNvSpPr/>
            <p:nvPr/>
          </p:nvSpPr>
          <p:spPr>
            <a:xfrm rot="20025060">
              <a:off x="-675819" y="-1130037"/>
              <a:ext cx="4719606" cy="2651574"/>
            </a:xfrm>
            <a:prstGeom prst="wave">
              <a:avLst/>
            </a:prstGeom>
            <a:solidFill>
              <a:srgbClr val="131A22"/>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Wave 5">
              <a:extLst>
                <a:ext uri="{FF2B5EF4-FFF2-40B4-BE49-F238E27FC236}">
                  <a16:creationId xmlns:a16="http://schemas.microsoft.com/office/drawing/2014/main" id="{F66995B2-CDBB-24B3-1EE2-1ED239C9C13F}"/>
                </a:ext>
              </a:extLst>
            </p:cNvPr>
            <p:cNvSpPr/>
            <p:nvPr/>
          </p:nvSpPr>
          <p:spPr>
            <a:xfrm rot="17954746">
              <a:off x="-1993187" y="-747300"/>
              <a:ext cx="4491536" cy="2614551"/>
            </a:xfrm>
            <a:prstGeom prst="wave">
              <a:avLst/>
            </a:prstGeom>
            <a:solidFill>
              <a:srgbClr val="232F3E"/>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Oval 8">
              <a:extLst>
                <a:ext uri="{FF2B5EF4-FFF2-40B4-BE49-F238E27FC236}">
                  <a16:creationId xmlns:a16="http://schemas.microsoft.com/office/drawing/2014/main" id="{1C3FB559-16D6-4F89-9E99-F04B58737B69}"/>
                </a:ext>
              </a:extLst>
            </p:cNvPr>
            <p:cNvSpPr/>
            <p:nvPr/>
          </p:nvSpPr>
          <p:spPr>
            <a:xfrm>
              <a:off x="4186576" y="-269186"/>
              <a:ext cx="600689" cy="538371"/>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ED246374-F452-B713-8E45-51550A77BFC2}"/>
                </a:ext>
              </a:extLst>
            </p:cNvPr>
            <p:cNvSpPr/>
            <p:nvPr/>
          </p:nvSpPr>
          <p:spPr>
            <a:xfrm>
              <a:off x="4587035" y="-190383"/>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6960E3BC-9005-CB06-518F-90D6FCE10200}"/>
                </a:ext>
              </a:extLst>
            </p:cNvPr>
            <p:cNvSpPr/>
            <p:nvPr/>
          </p:nvSpPr>
          <p:spPr>
            <a:xfrm>
              <a:off x="4787264" y="-163862"/>
              <a:ext cx="400459" cy="32772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C5B2B707-401F-9E89-A63A-2851A9D66F64}"/>
                </a:ext>
              </a:extLst>
            </p:cNvPr>
            <p:cNvSpPr/>
            <p:nvPr/>
          </p:nvSpPr>
          <p:spPr>
            <a:xfrm>
              <a:off x="-288075" y="2869829"/>
              <a:ext cx="576150" cy="658249"/>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6317A155-DF09-1036-B259-E165FC36BA8B}"/>
                </a:ext>
              </a:extLst>
            </p:cNvPr>
            <p:cNvSpPr/>
            <p:nvPr/>
          </p:nvSpPr>
          <p:spPr>
            <a:xfrm>
              <a:off x="-200231" y="3335012"/>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92F9B246-D19D-0E4B-B281-F79E6CC77E4D}"/>
                </a:ext>
              </a:extLst>
            </p:cNvPr>
            <p:cNvSpPr/>
            <p:nvPr/>
          </p:nvSpPr>
          <p:spPr>
            <a:xfrm>
              <a:off x="-149431" y="3602038"/>
              <a:ext cx="301830" cy="298510"/>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 name="Group 19">
            <a:extLst>
              <a:ext uri="{FF2B5EF4-FFF2-40B4-BE49-F238E27FC236}">
                <a16:creationId xmlns:a16="http://schemas.microsoft.com/office/drawing/2014/main" id="{5962D7BA-DCE8-FB06-C86F-ABB7708A547A}"/>
              </a:ext>
            </a:extLst>
          </p:cNvPr>
          <p:cNvGrpSpPr/>
          <p:nvPr/>
        </p:nvGrpSpPr>
        <p:grpSpPr>
          <a:xfrm>
            <a:off x="7791451" y="3467417"/>
            <a:ext cx="5371313" cy="4971935"/>
            <a:chOff x="7209974" y="2968105"/>
            <a:chExt cx="6029903" cy="5581556"/>
          </a:xfrm>
        </p:grpSpPr>
        <p:sp>
          <p:nvSpPr>
            <p:cNvPr id="21" name="Oval 20">
              <a:extLst>
                <a:ext uri="{FF2B5EF4-FFF2-40B4-BE49-F238E27FC236}">
                  <a16:creationId xmlns:a16="http://schemas.microsoft.com/office/drawing/2014/main" id="{EEBDD795-EF9D-F084-CECA-60B80476548D}"/>
                </a:ext>
              </a:extLst>
            </p:cNvPr>
            <p:cNvSpPr/>
            <p:nvPr/>
          </p:nvSpPr>
          <p:spPr>
            <a:xfrm>
              <a:off x="12039970" y="2968105"/>
              <a:ext cx="304059" cy="288329"/>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3" name="Group 22">
              <a:extLst>
                <a:ext uri="{FF2B5EF4-FFF2-40B4-BE49-F238E27FC236}">
                  <a16:creationId xmlns:a16="http://schemas.microsoft.com/office/drawing/2014/main" id="{F5B64723-4FD8-9CAE-DF20-095053FD7D32}"/>
                </a:ext>
              </a:extLst>
            </p:cNvPr>
            <p:cNvGrpSpPr/>
            <p:nvPr/>
          </p:nvGrpSpPr>
          <p:grpSpPr>
            <a:xfrm>
              <a:off x="7209974" y="3112270"/>
              <a:ext cx="6029903" cy="5437391"/>
              <a:chOff x="7209974" y="3112270"/>
              <a:chExt cx="6029903" cy="5437391"/>
            </a:xfrm>
          </p:grpSpPr>
          <p:sp>
            <p:nvSpPr>
              <p:cNvPr id="27" name="Wave 26">
                <a:extLst>
                  <a:ext uri="{FF2B5EF4-FFF2-40B4-BE49-F238E27FC236}">
                    <a16:creationId xmlns:a16="http://schemas.microsoft.com/office/drawing/2014/main" id="{EA321501-1502-7240-37B5-EEDA47569C7A}"/>
                  </a:ext>
                </a:extLst>
              </p:cNvPr>
              <p:cNvSpPr/>
              <p:nvPr/>
            </p:nvSpPr>
            <p:spPr>
              <a:xfrm rot="20025060">
                <a:off x="8134577" y="5343539"/>
                <a:ext cx="4719606" cy="2651574"/>
              </a:xfrm>
              <a:prstGeom prst="wave">
                <a:avLst/>
              </a:prstGeom>
              <a:solidFill>
                <a:srgbClr val="131A22"/>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Wave 31">
                <a:extLst>
                  <a:ext uri="{FF2B5EF4-FFF2-40B4-BE49-F238E27FC236}">
                    <a16:creationId xmlns:a16="http://schemas.microsoft.com/office/drawing/2014/main" id="{AD856B5A-E08A-670C-B7B4-B030FDD9437A}"/>
                  </a:ext>
                </a:extLst>
              </p:cNvPr>
              <p:cNvSpPr/>
              <p:nvPr/>
            </p:nvSpPr>
            <p:spPr>
              <a:xfrm rot="17954746">
                <a:off x="9686834" y="4996617"/>
                <a:ext cx="4491536" cy="2614551"/>
              </a:xfrm>
              <a:prstGeom prst="wave">
                <a:avLst/>
              </a:prstGeom>
              <a:solidFill>
                <a:srgbClr val="232F3E"/>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6CA825D3-F12E-4E2E-4F68-9AA0F90489EE}"/>
                  </a:ext>
                </a:extLst>
              </p:cNvPr>
              <p:cNvSpPr/>
              <p:nvPr/>
            </p:nvSpPr>
            <p:spPr>
              <a:xfrm>
                <a:off x="11935890" y="3335012"/>
                <a:ext cx="520269" cy="603216"/>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B5F907D7-6D66-9B77-8192-B9BA61F00036}"/>
                  </a:ext>
                </a:extLst>
              </p:cNvPr>
              <p:cNvSpPr/>
              <p:nvPr/>
            </p:nvSpPr>
            <p:spPr>
              <a:xfrm>
                <a:off x="11991770" y="3112270"/>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F0F37382-A114-C266-EF0F-9BBCA38FEF8D}"/>
                  </a:ext>
                </a:extLst>
              </p:cNvPr>
              <p:cNvSpPr/>
              <p:nvPr/>
            </p:nvSpPr>
            <p:spPr>
              <a:xfrm>
                <a:off x="7209974" y="6710667"/>
                <a:ext cx="303828" cy="294666"/>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C1AE17BE-1269-9579-1BB8-21F581875AD3}"/>
                  </a:ext>
                </a:extLst>
              </p:cNvPr>
              <p:cNvSpPr/>
              <p:nvPr/>
            </p:nvSpPr>
            <p:spPr>
              <a:xfrm>
                <a:off x="7408353" y="6664933"/>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FEBB220A-9AD5-3E3C-9AE1-0E92C85727C1}"/>
                  </a:ext>
                </a:extLst>
              </p:cNvPr>
              <p:cNvSpPr/>
              <p:nvPr/>
            </p:nvSpPr>
            <p:spPr>
              <a:xfrm>
                <a:off x="7619250" y="6599131"/>
                <a:ext cx="572767" cy="517738"/>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Tree>
    <p:extLst>
      <p:ext uri="{BB962C8B-B14F-4D97-AF65-F5344CB8AC3E}">
        <p14:creationId xmlns:p14="http://schemas.microsoft.com/office/powerpoint/2010/main" val="3213162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anim calcmode="lin" valueType="num">
                                      <p:cBhvr>
                                        <p:cTn id="13" dur="500" fill="hold"/>
                                        <p:tgtEl>
                                          <p:spTgt spid="31"/>
                                        </p:tgtEl>
                                        <p:attrNameLst>
                                          <p:attrName>ppt_x</p:attrName>
                                        </p:attrNameLst>
                                      </p:cBhvr>
                                      <p:tavLst>
                                        <p:tav tm="0">
                                          <p:val>
                                            <p:strVal val="#ppt_x"/>
                                          </p:val>
                                        </p:tav>
                                        <p:tav tm="100000">
                                          <p:val>
                                            <p:strVal val="#ppt_x"/>
                                          </p:val>
                                        </p:tav>
                                      </p:tavLst>
                                    </p:anim>
                                    <p:anim calcmode="lin" valueType="num">
                                      <p:cBhvr>
                                        <p:cTn id="14" dur="500" fill="hold"/>
                                        <p:tgtEl>
                                          <p:spTgt spid="3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anim calcmode="lin" valueType="num">
                                      <p:cBhvr>
                                        <p:cTn id="18" dur="500" fill="hold"/>
                                        <p:tgtEl>
                                          <p:spTgt spid="30"/>
                                        </p:tgtEl>
                                        <p:attrNameLst>
                                          <p:attrName>ppt_x</p:attrName>
                                        </p:attrNameLst>
                                      </p:cBhvr>
                                      <p:tavLst>
                                        <p:tav tm="0">
                                          <p:val>
                                            <p:strVal val="#ppt_x"/>
                                          </p:val>
                                        </p:tav>
                                        <p:tav tm="100000">
                                          <p:val>
                                            <p:strVal val="#ppt_x"/>
                                          </p:val>
                                        </p:tav>
                                      </p:tavLst>
                                    </p:anim>
                                    <p:anim calcmode="lin" valueType="num">
                                      <p:cBhvr>
                                        <p:cTn id="19" dur="500" fill="hold"/>
                                        <p:tgtEl>
                                          <p:spTgt spid="3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50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750"/>
                                        <p:tgtEl>
                                          <p:spTgt spid="53"/>
                                        </p:tgtEl>
                                      </p:cBhvr>
                                    </p:animEffect>
                                    <p:anim calcmode="lin" valueType="num">
                                      <p:cBhvr>
                                        <p:cTn id="23" dur="750" fill="hold"/>
                                        <p:tgtEl>
                                          <p:spTgt spid="53"/>
                                        </p:tgtEl>
                                        <p:attrNameLst>
                                          <p:attrName>ppt_x</p:attrName>
                                        </p:attrNameLst>
                                      </p:cBhvr>
                                      <p:tavLst>
                                        <p:tav tm="0">
                                          <p:val>
                                            <p:strVal val="#ppt_x"/>
                                          </p:val>
                                        </p:tav>
                                        <p:tav tm="100000">
                                          <p:val>
                                            <p:strVal val="#ppt_x"/>
                                          </p:val>
                                        </p:tav>
                                      </p:tavLst>
                                    </p:anim>
                                    <p:anim calcmode="lin" valueType="num">
                                      <p:cBhvr>
                                        <p:cTn id="24" dur="750" fill="hold"/>
                                        <p:tgtEl>
                                          <p:spTgt spid="53"/>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50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750"/>
                                        <p:tgtEl>
                                          <p:spTgt spid="54"/>
                                        </p:tgtEl>
                                      </p:cBhvr>
                                    </p:animEffect>
                                    <p:anim calcmode="lin" valueType="num">
                                      <p:cBhvr>
                                        <p:cTn id="28" dur="750" fill="hold"/>
                                        <p:tgtEl>
                                          <p:spTgt spid="54"/>
                                        </p:tgtEl>
                                        <p:attrNameLst>
                                          <p:attrName>ppt_x</p:attrName>
                                        </p:attrNameLst>
                                      </p:cBhvr>
                                      <p:tavLst>
                                        <p:tav tm="0">
                                          <p:val>
                                            <p:strVal val="#ppt_x"/>
                                          </p:val>
                                        </p:tav>
                                        <p:tav tm="100000">
                                          <p:val>
                                            <p:strVal val="#ppt_x"/>
                                          </p:val>
                                        </p:tav>
                                      </p:tavLst>
                                    </p:anim>
                                    <p:anim calcmode="lin" valueType="num">
                                      <p:cBhvr>
                                        <p:cTn id="29" dur="750" fill="hold"/>
                                        <p:tgtEl>
                                          <p:spTgt spid="54"/>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500"/>
                                  </p:stCondLst>
                                  <p:childTnLst>
                                    <p:set>
                                      <p:cBhvr>
                                        <p:cTn id="31" dur="1" fill="hold">
                                          <p:stCondLst>
                                            <p:cond delay="0"/>
                                          </p:stCondLst>
                                        </p:cTn>
                                        <p:tgtEl>
                                          <p:spTgt spid="52"/>
                                        </p:tgtEl>
                                        <p:attrNameLst>
                                          <p:attrName>style.visibility</p:attrName>
                                        </p:attrNameLst>
                                      </p:cBhvr>
                                      <p:to>
                                        <p:strVal val="visible"/>
                                      </p:to>
                                    </p:set>
                                    <p:animEffect transition="in" filter="fade">
                                      <p:cBhvr>
                                        <p:cTn id="32" dur="750"/>
                                        <p:tgtEl>
                                          <p:spTgt spid="52"/>
                                        </p:tgtEl>
                                      </p:cBhvr>
                                    </p:animEffect>
                                    <p:anim calcmode="lin" valueType="num">
                                      <p:cBhvr>
                                        <p:cTn id="33" dur="750" fill="hold"/>
                                        <p:tgtEl>
                                          <p:spTgt spid="52"/>
                                        </p:tgtEl>
                                        <p:attrNameLst>
                                          <p:attrName>ppt_x</p:attrName>
                                        </p:attrNameLst>
                                      </p:cBhvr>
                                      <p:tavLst>
                                        <p:tav tm="0">
                                          <p:val>
                                            <p:strVal val="#ppt_x"/>
                                          </p:val>
                                        </p:tav>
                                        <p:tav tm="100000">
                                          <p:val>
                                            <p:strVal val="#ppt_x"/>
                                          </p:val>
                                        </p:tav>
                                      </p:tavLst>
                                    </p:anim>
                                    <p:anim calcmode="lin" valueType="num">
                                      <p:cBhvr>
                                        <p:cTn id="34" dur="75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321DA40-08C3-3E50-A2CA-0939A8D7AFE4}"/>
              </a:ext>
            </a:extLst>
          </p:cNvPr>
          <p:cNvSpPr>
            <a:spLocks noGrp="1"/>
          </p:cNvSpPr>
          <p:nvPr>
            <p:ph type="ctrTitle"/>
          </p:nvPr>
        </p:nvSpPr>
        <p:spPr/>
        <p:txBody>
          <a:bodyPr/>
          <a:lstStyle/>
          <a:p>
            <a:endParaRPr lang="en-IN"/>
          </a:p>
        </p:txBody>
      </p:sp>
      <p:pic>
        <p:nvPicPr>
          <p:cNvPr id="19" name="Picture 18">
            <a:extLst>
              <a:ext uri="{FF2B5EF4-FFF2-40B4-BE49-F238E27FC236}">
                <a16:creationId xmlns:a16="http://schemas.microsoft.com/office/drawing/2014/main" id="{70CB2234-66DC-435D-11E7-C4351A29C992}"/>
              </a:ext>
            </a:extLst>
          </p:cNvPr>
          <p:cNvPicPr>
            <a:picLocks noChangeAspect="1"/>
          </p:cNvPicPr>
          <p:nvPr/>
        </p:nvPicPr>
        <p:blipFill>
          <a:blip r:embed="rId3"/>
          <a:stretch>
            <a:fillRect/>
          </a:stretch>
        </p:blipFill>
        <p:spPr>
          <a:xfrm>
            <a:off x="299720" y="268371"/>
            <a:ext cx="11592560" cy="6244189"/>
          </a:xfrm>
          <a:prstGeom prst="rect">
            <a:avLst/>
          </a:prstGeom>
        </p:spPr>
      </p:pic>
      <p:cxnSp>
        <p:nvCxnSpPr>
          <p:cNvPr id="20" name="Straight Connector 19">
            <a:extLst>
              <a:ext uri="{FF2B5EF4-FFF2-40B4-BE49-F238E27FC236}">
                <a16:creationId xmlns:a16="http://schemas.microsoft.com/office/drawing/2014/main" id="{96DB256A-EF2B-B157-1D09-A2040BAC3D64}"/>
              </a:ext>
            </a:extLst>
          </p:cNvPr>
          <p:cNvCxnSpPr>
            <a:cxnSpLocks/>
          </p:cNvCxnSpPr>
          <p:nvPr/>
        </p:nvCxnSpPr>
        <p:spPr>
          <a:xfrm>
            <a:off x="4257040" y="30480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A8685A9-7EBB-0BDE-199A-01279AFCF59F}"/>
              </a:ext>
            </a:extLst>
          </p:cNvPr>
          <p:cNvCxnSpPr>
            <a:cxnSpLocks/>
          </p:cNvCxnSpPr>
          <p:nvPr/>
        </p:nvCxnSpPr>
        <p:spPr>
          <a:xfrm>
            <a:off x="4257040" y="3088640"/>
            <a:ext cx="0" cy="0"/>
          </a:xfrm>
          <a:prstGeom prst="line">
            <a:avLst/>
          </a:prstGeom>
          <a:ln>
            <a:solidFill>
              <a:srgbClr val="131A2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F50BADF-959C-A2C1-F5B7-408B87304A32}"/>
              </a:ext>
            </a:extLst>
          </p:cNvPr>
          <p:cNvCxnSpPr>
            <a:cxnSpLocks/>
          </p:cNvCxnSpPr>
          <p:nvPr/>
        </p:nvCxnSpPr>
        <p:spPr>
          <a:xfrm>
            <a:off x="7995920" y="3188970"/>
            <a:ext cx="0" cy="34290"/>
          </a:xfrm>
          <a:prstGeom prst="line">
            <a:avLst/>
          </a:prstGeom>
          <a:ln>
            <a:solidFill>
              <a:srgbClr val="131A2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7583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3E52-016F-400C-49A4-D24D77E87349}"/>
              </a:ext>
            </a:extLst>
          </p:cNvPr>
          <p:cNvSpPr>
            <a:spLocks noGrp="1"/>
          </p:cNvSpPr>
          <p:nvPr>
            <p:ph type="ctrTitle"/>
          </p:nvPr>
        </p:nvSpPr>
        <p:spPr>
          <a:xfrm>
            <a:off x="8967474" y="883539"/>
            <a:ext cx="2296158" cy="690210"/>
          </a:xfrm>
        </p:spPr>
        <p:txBody>
          <a:bodyPr>
            <a:noAutofit/>
          </a:bodyPr>
          <a:lstStyle/>
          <a:p>
            <a:r>
              <a:rPr lang="en-US" sz="2400" dirty="0">
                <a:solidFill>
                  <a:srgbClr val="131A22"/>
                </a:solidFill>
                <a:latin typeface="Segoe UI Semibold" panose="020B0702040204020203" pitchFamily="34" charset="0"/>
                <a:cs typeface="Segoe UI Semibold" panose="020B0702040204020203" pitchFamily="34" charset="0"/>
              </a:rPr>
              <a:t>Profit by Item Types</a:t>
            </a:r>
            <a:endParaRPr lang="en-IN" sz="2400" dirty="0">
              <a:solidFill>
                <a:srgbClr val="131A22"/>
              </a:solidFill>
              <a:latin typeface="Segoe UI Semibold" panose="020B0702040204020203" pitchFamily="34" charset="0"/>
              <a:cs typeface="Segoe UI Semibold" panose="020B0702040204020203" pitchFamily="34" charset="0"/>
            </a:endParaRPr>
          </a:p>
        </p:txBody>
      </p:sp>
      <p:cxnSp>
        <p:nvCxnSpPr>
          <p:cNvPr id="18" name="Straight Connector 17">
            <a:extLst>
              <a:ext uri="{FF2B5EF4-FFF2-40B4-BE49-F238E27FC236}">
                <a16:creationId xmlns:a16="http://schemas.microsoft.com/office/drawing/2014/main" id="{212520E0-C499-EF22-8FC7-7AD3D8DFB64D}"/>
              </a:ext>
            </a:extLst>
          </p:cNvPr>
          <p:cNvCxnSpPr/>
          <p:nvPr/>
        </p:nvCxnSpPr>
        <p:spPr>
          <a:xfrm>
            <a:off x="4257040" y="833120"/>
            <a:ext cx="0" cy="5232400"/>
          </a:xfrm>
          <a:prstGeom prst="line">
            <a:avLst/>
          </a:prstGeom>
          <a:ln>
            <a:solidFill>
              <a:srgbClr val="131A2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1AAEC4D-0315-2C7F-3798-0B4772EA69C1}"/>
              </a:ext>
            </a:extLst>
          </p:cNvPr>
          <p:cNvCxnSpPr/>
          <p:nvPr/>
        </p:nvCxnSpPr>
        <p:spPr>
          <a:xfrm>
            <a:off x="7995920" y="833120"/>
            <a:ext cx="0" cy="5232400"/>
          </a:xfrm>
          <a:prstGeom prst="line">
            <a:avLst/>
          </a:prstGeom>
          <a:ln>
            <a:solidFill>
              <a:srgbClr val="131A22"/>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D0277040-0930-1B33-7E12-D02115C69A7C}"/>
              </a:ext>
            </a:extLst>
          </p:cNvPr>
          <p:cNvSpPr txBox="1">
            <a:spLocks/>
          </p:cNvSpPr>
          <p:nvPr/>
        </p:nvSpPr>
        <p:spPr>
          <a:xfrm>
            <a:off x="1219200" y="895262"/>
            <a:ext cx="2418080" cy="69021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solidFill>
                  <a:srgbClr val="131A22"/>
                </a:solidFill>
                <a:latin typeface="Segoe UI Semibold" panose="020B0702040204020203" pitchFamily="34" charset="0"/>
                <a:cs typeface="Segoe UI Semibold" panose="020B0702040204020203" pitchFamily="34" charset="0"/>
              </a:rPr>
              <a:t>Revenue by </a:t>
            </a:r>
            <a:br>
              <a:rPr lang="en-US" sz="2400" dirty="0">
                <a:solidFill>
                  <a:srgbClr val="131A22"/>
                </a:solidFill>
                <a:latin typeface="Segoe UI Semibold" panose="020B0702040204020203" pitchFamily="34" charset="0"/>
                <a:cs typeface="Segoe UI Semibold" panose="020B0702040204020203" pitchFamily="34" charset="0"/>
              </a:rPr>
            </a:br>
            <a:r>
              <a:rPr lang="en-US" sz="2400" dirty="0">
                <a:solidFill>
                  <a:srgbClr val="131A22"/>
                </a:solidFill>
                <a:latin typeface="Segoe UI Semibold" panose="020B0702040204020203" pitchFamily="34" charset="0"/>
                <a:cs typeface="Segoe UI Semibold" panose="020B0702040204020203" pitchFamily="34" charset="0"/>
              </a:rPr>
              <a:t>Country</a:t>
            </a:r>
            <a:endParaRPr lang="en-IN" sz="2400" dirty="0">
              <a:solidFill>
                <a:srgbClr val="131A22"/>
              </a:solidFill>
              <a:latin typeface="Segoe UI Semibold" panose="020B0702040204020203" pitchFamily="34" charset="0"/>
              <a:cs typeface="Segoe UI Semibold" panose="020B0702040204020203" pitchFamily="34" charset="0"/>
            </a:endParaRPr>
          </a:p>
        </p:txBody>
      </p:sp>
      <p:sp>
        <p:nvSpPr>
          <p:cNvPr id="31" name="Title 1">
            <a:extLst>
              <a:ext uri="{FF2B5EF4-FFF2-40B4-BE49-F238E27FC236}">
                <a16:creationId xmlns:a16="http://schemas.microsoft.com/office/drawing/2014/main" id="{5D250947-8900-84B5-0DFA-18A957308002}"/>
              </a:ext>
            </a:extLst>
          </p:cNvPr>
          <p:cNvSpPr txBox="1">
            <a:spLocks/>
          </p:cNvSpPr>
          <p:nvPr/>
        </p:nvSpPr>
        <p:spPr>
          <a:xfrm>
            <a:off x="4958080" y="833120"/>
            <a:ext cx="2418080" cy="7406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solidFill>
                  <a:srgbClr val="131A22"/>
                </a:solidFill>
                <a:latin typeface="Segoe UI Semibold" panose="020B0702040204020203" pitchFamily="34" charset="0"/>
                <a:cs typeface="Segoe UI Semibold" panose="020B0702040204020203" pitchFamily="34" charset="0"/>
              </a:rPr>
              <a:t>Profit by </a:t>
            </a:r>
            <a:br>
              <a:rPr lang="en-US" sz="2400" dirty="0">
                <a:solidFill>
                  <a:srgbClr val="131A22"/>
                </a:solidFill>
                <a:latin typeface="Segoe UI Semibold" panose="020B0702040204020203" pitchFamily="34" charset="0"/>
                <a:cs typeface="Segoe UI Semibold" panose="020B0702040204020203" pitchFamily="34" charset="0"/>
              </a:rPr>
            </a:br>
            <a:r>
              <a:rPr lang="en-US" sz="2400" dirty="0">
                <a:solidFill>
                  <a:srgbClr val="131A22"/>
                </a:solidFill>
                <a:latin typeface="Segoe UI Semibold" panose="020B0702040204020203" pitchFamily="34" charset="0"/>
                <a:cs typeface="Segoe UI Semibold" panose="020B0702040204020203" pitchFamily="34" charset="0"/>
              </a:rPr>
              <a:t>Country</a:t>
            </a:r>
            <a:endParaRPr lang="en-IN" sz="2400" dirty="0">
              <a:solidFill>
                <a:srgbClr val="131A22"/>
              </a:solidFill>
              <a:latin typeface="Segoe UI Semibold" panose="020B0702040204020203" pitchFamily="34" charset="0"/>
              <a:cs typeface="Segoe UI Semibold" panose="020B0702040204020203" pitchFamily="34" charset="0"/>
            </a:endParaRPr>
          </a:p>
        </p:txBody>
      </p:sp>
      <p:grpSp>
        <p:nvGrpSpPr>
          <p:cNvPr id="53" name="Group 52">
            <a:extLst>
              <a:ext uri="{FF2B5EF4-FFF2-40B4-BE49-F238E27FC236}">
                <a16:creationId xmlns:a16="http://schemas.microsoft.com/office/drawing/2014/main" id="{C11B5031-3A56-DA9C-D81F-8284697C77D8}"/>
              </a:ext>
            </a:extLst>
          </p:cNvPr>
          <p:cNvGrpSpPr/>
          <p:nvPr/>
        </p:nvGrpSpPr>
        <p:grpSpPr>
          <a:xfrm>
            <a:off x="859789" y="2026900"/>
            <a:ext cx="3256281" cy="3785652"/>
            <a:chOff x="4467859" y="2026900"/>
            <a:chExt cx="3256281" cy="3785652"/>
          </a:xfrm>
        </p:grpSpPr>
        <p:grpSp>
          <p:nvGrpSpPr>
            <p:cNvPr id="14" name="Group 13">
              <a:extLst>
                <a:ext uri="{FF2B5EF4-FFF2-40B4-BE49-F238E27FC236}">
                  <a16:creationId xmlns:a16="http://schemas.microsoft.com/office/drawing/2014/main" id="{2AD4CEAB-EAAA-ED3F-58F4-1C21DD31B1FB}"/>
                </a:ext>
              </a:extLst>
            </p:cNvPr>
            <p:cNvGrpSpPr/>
            <p:nvPr/>
          </p:nvGrpSpPr>
          <p:grpSpPr>
            <a:xfrm>
              <a:off x="4467859" y="2026900"/>
              <a:ext cx="3256281" cy="1200329"/>
              <a:chOff x="914399" y="2352020"/>
              <a:chExt cx="3256281" cy="1200329"/>
            </a:xfrm>
          </p:grpSpPr>
          <p:sp>
            <p:nvSpPr>
              <p:cNvPr id="16" name="TextBox 15">
                <a:extLst>
                  <a:ext uri="{FF2B5EF4-FFF2-40B4-BE49-F238E27FC236}">
                    <a16:creationId xmlns:a16="http://schemas.microsoft.com/office/drawing/2014/main" id="{A0E48264-2F80-662A-EB3B-1CBC672A33F5}"/>
                  </a:ext>
                </a:extLst>
              </p:cNvPr>
              <p:cNvSpPr txBox="1"/>
              <p:nvPr/>
            </p:nvSpPr>
            <p:spPr>
              <a:xfrm>
                <a:off x="914399" y="2352020"/>
                <a:ext cx="2199639" cy="369332"/>
              </a:xfrm>
              <a:prstGeom prst="rect">
                <a:avLst/>
              </a:prstGeom>
              <a:noFill/>
            </p:spPr>
            <p:txBody>
              <a:bodyPr wrap="square" rtlCol="0">
                <a:spAutoFit/>
              </a:bodyPr>
              <a:lstStyle/>
              <a:p>
                <a:r>
                  <a:rPr lang="en-IN" b="1" dirty="0">
                    <a:solidFill>
                      <a:srgbClr val="131A22"/>
                    </a:solidFill>
                  </a:rPr>
                  <a:t>Honduras:</a:t>
                </a:r>
              </a:p>
            </p:txBody>
          </p:sp>
          <p:sp>
            <p:nvSpPr>
              <p:cNvPr id="17" name="TextBox 16">
                <a:extLst>
                  <a:ext uri="{FF2B5EF4-FFF2-40B4-BE49-F238E27FC236}">
                    <a16:creationId xmlns:a16="http://schemas.microsoft.com/office/drawing/2014/main" id="{0B563D71-B948-0BA1-8147-18B10DF9ECA5}"/>
                  </a:ext>
                </a:extLst>
              </p:cNvPr>
              <p:cNvSpPr txBox="1"/>
              <p:nvPr/>
            </p:nvSpPr>
            <p:spPr>
              <a:xfrm>
                <a:off x="914400" y="2721352"/>
                <a:ext cx="3256280"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Revenue: </a:t>
                </a:r>
                <a:r>
                  <a:rPr lang="en-US" sz="1600" b="1" dirty="0">
                    <a:solidFill>
                      <a:srgbClr val="131A22"/>
                    </a:solidFill>
                  </a:rPr>
                  <a:t>$6.3 million</a:t>
                </a:r>
              </a:p>
              <a:p>
                <a:pPr marL="285750" indent="-285750" algn="just">
                  <a:buFont typeface="Arial" panose="020B0604020202020204" pitchFamily="34" charset="0"/>
                  <a:buChar char="•"/>
                </a:pPr>
                <a:r>
                  <a:rPr lang="en-US" sz="1600" b="1" dirty="0">
                    <a:solidFill>
                      <a:srgbClr val="131A22"/>
                    </a:solidFill>
                  </a:rPr>
                  <a:t>Highest</a:t>
                </a:r>
                <a:r>
                  <a:rPr lang="en-US" sz="1600" dirty="0">
                    <a:solidFill>
                      <a:srgbClr val="131A22"/>
                    </a:solidFill>
                  </a:rPr>
                  <a:t> revenue - generating country</a:t>
                </a:r>
                <a:endParaRPr lang="en-IN" sz="1600" dirty="0">
                  <a:solidFill>
                    <a:srgbClr val="131A22"/>
                  </a:solidFill>
                </a:endParaRPr>
              </a:p>
            </p:txBody>
          </p:sp>
        </p:grpSp>
        <p:grpSp>
          <p:nvGrpSpPr>
            <p:cNvPr id="22" name="Group 21">
              <a:extLst>
                <a:ext uri="{FF2B5EF4-FFF2-40B4-BE49-F238E27FC236}">
                  <a16:creationId xmlns:a16="http://schemas.microsoft.com/office/drawing/2014/main" id="{2F1B27B3-85BC-9D69-000B-D926D53C5CF6}"/>
                </a:ext>
              </a:extLst>
            </p:cNvPr>
            <p:cNvGrpSpPr/>
            <p:nvPr/>
          </p:nvGrpSpPr>
          <p:grpSpPr>
            <a:xfrm>
              <a:off x="4467860" y="3288784"/>
              <a:ext cx="3256280" cy="1200329"/>
              <a:chOff x="914400" y="2352020"/>
              <a:chExt cx="3256280" cy="1200329"/>
            </a:xfrm>
          </p:grpSpPr>
          <p:sp>
            <p:nvSpPr>
              <p:cNvPr id="24" name="TextBox 23">
                <a:extLst>
                  <a:ext uri="{FF2B5EF4-FFF2-40B4-BE49-F238E27FC236}">
                    <a16:creationId xmlns:a16="http://schemas.microsoft.com/office/drawing/2014/main" id="{E8C3BAD7-F2B9-5ECA-0236-1546600484F9}"/>
                  </a:ext>
                </a:extLst>
              </p:cNvPr>
              <p:cNvSpPr txBox="1"/>
              <p:nvPr/>
            </p:nvSpPr>
            <p:spPr>
              <a:xfrm>
                <a:off x="914400" y="2352020"/>
                <a:ext cx="2199640" cy="369332"/>
              </a:xfrm>
              <a:prstGeom prst="rect">
                <a:avLst/>
              </a:prstGeom>
              <a:noFill/>
            </p:spPr>
            <p:txBody>
              <a:bodyPr wrap="square" rtlCol="0">
                <a:spAutoFit/>
              </a:bodyPr>
              <a:lstStyle/>
              <a:p>
                <a:r>
                  <a:rPr lang="en-IN" b="1" dirty="0">
                    <a:solidFill>
                      <a:srgbClr val="131A22"/>
                    </a:solidFill>
                  </a:rPr>
                  <a:t>Myanmar:</a:t>
                </a:r>
              </a:p>
            </p:txBody>
          </p:sp>
          <p:sp>
            <p:nvSpPr>
              <p:cNvPr id="25" name="TextBox 24">
                <a:extLst>
                  <a:ext uri="{FF2B5EF4-FFF2-40B4-BE49-F238E27FC236}">
                    <a16:creationId xmlns:a16="http://schemas.microsoft.com/office/drawing/2014/main" id="{BF0DBB3B-ABF3-084D-15C4-56589D251848}"/>
                  </a:ext>
                </a:extLst>
              </p:cNvPr>
              <p:cNvSpPr txBox="1"/>
              <p:nvPr/>
            </p:nvSpPr>
            <p:spPr>
              <a:xfrm>
                <a:off x="914400" y="2721352"/>
                <a:ext cx="3256280"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Revenue: </a:t>
                </a:r>
                <a:r>
                  <a:rPr lang="en-US" sz="1600" b="1" dirty="0">
                    <a:solidFill>
                      <a:srgbClr val="131A22"/>
                    </a:solidFill>
                  </a:rPr>
                  <a:t>$6.1 million</a:t>
                </a:r>
              </a:p>
              <a:p>
                <a:pPr marL="285750" indent="-285750" algn="just">
                  <a:buFont typeface="Arial" panose="020B0604020202020204" pitchFamily="34" charset="0"/>
                  <a:buChar char="•"/>
                </a:pPr>
                <a:r>
                  <a:rPr lang="en-US" sz="1600" b="1" dirty="0">
                    <a:solidFill>
                      <a:srgbClr val="131A22"/>
                    </a:solidFill>
                  </a:rPr>
                  <a:t>Second highest </a:t>
                </a:r>
                <a:r>
                  <a:rPr lang="en-US" sz="1600" dirty="0">
                    <a:solidFill>
                      <a:srgbClr val="131A22"/>
                    </a:solidFill>
                  </a:rPr>
                  <a:t>revenue -generating country</a:t>
                </a:r>
                <a:endParaRPr lang="en-IN" sz="1600" dirty="0">
                  <a:solidFill>
                    <a:srgbClr val="131A22"/>
                  </a:solidFill>
                </a:endParaRPr>
              </a:p>
            </p:txBody>
          </p:sp>
        </p:grpSp>
        <p:grpSp>
          <p:nvGrpSpPr>
            <p:cNvPr id="39" name="Group 38">
              <a:extLst>
                <a:ext uri="{FF2B5EF4-FFF2-40B4-BE49-F238E27FC236}">
                  <a16:creationId xmlns:a16="http://schemas.microsoft.com/office/drawing/2014/main" id="{36C9DE5F-DBB6-1FEC-5A14-CE89A87E7D81}"/>
                </a:ext>
              </a:extLst>
            </p:cNvPr>
            <p:cNvGrpSpPr/>
            <p:nvPr/>
          </p:nvGrpSpPr>
          <p:grpSpPr>
            <a:xfrm>
              <a:off x="4467860" y="4612223"/>
              <a:ext cx="3256280" cy="1200329"/>
              <a:chOff x="914400" y="2352020"/>
              <a:chExt cx="3256280" cy="1200329"/>
            </a:xfrm>
          </p:grpSpPr>
          <p:sp>
            <p:nvSpPr>
              <p:cNvPr id="40" name="TextBox 39">
                <a:extLst>
                  <a:ext uri="{FF2B5EF4-FFF2-40B4-BE49-F238E27FC236}">
                    <a16:creationId xmlns:a16="http://schemas.microsoft.com/office/drawing/2014/main" id="{6C8D1D2A-2718-3072-C945-DF8B2731D434}"/>
                  </a:ext>
                </a:extLst>
              </p:cNvPr>
              <p:cNvSpPr txBox="1"/>
              <p:nvPr/>
            </p:nvSpPr>
            <p:spPr>
              <a:xfrm>
                <a:off x="914400" y="2352020"/>
                <a:ext cx="2199640" cy="369332"/>
              </a:xfrm>
              <a:prstGeom prst="rect">
                <a:avLst/>
              </a:prstGeom>
              <a:noFill/>
            </p:spPr>
            <p:txBody>
              <a:bodyPr wrap="square" rtlCol="0">
                <a:spAutoFit/>
              </a:bodyPr>
              <a:lstStyle/>
              <a:p>
                <a:r>
                  <a:rPr lang="en-IN" b="1" dirty="0">
                    <a:solidFill>
                      <a:srgbClr val="131A22"/>
                    </a:solidFill>
                  </a:rPr>
                  <a:t>Iran:</a:t>
                </a:r>
              </a:p>
            </p:txBody>
          </p:sp>
          <p:sp>
            <p:nvSpPr>
              <p:cNvPr id="41" name="TextBox 40">
                <a:extLst>
                  <a:ext uri="{FF2B5EF4-FFF2-40B4-BE49-F238E27FC236}">
                    <a16:creationId xmlns:a16="http://schemas.microsoft.com/office/drawing/2014/main" id="{CD9C68FB-0104-6D89-5F4F-FED2DAB08B8E}"/>
                  </a:ext>
                </a:extLst>
              </p:cNvPr>
              <p:cNvSpPr txBox="1"/>
              <p:nvPr/>
            </p:nvSpPr>
            <p:spPr>
              <a:xfrm>
                <a:off x="914400" y="2721352"/>
                <a:ext cx="3256280"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Revenue: </a:t>
                </a:r>
                <a:r>
                  <a:rPr lang="en-US" sz="1600" b="1" dirty="0">
                    <a:solidFill>
                      <a:srgbClr val="131A22"/>
                    </a:solidFill>
                  </a:rPr>
                  <a:t>$2.8 million</a:t>
                </a:r>
              </a:p>
              <a:p>
                <a:pPr marL="285750" indent="-285750" algn="just">
                  <a:buFont typeface="Arial" panose="020B0604020202020204" pitchFamily="34" charset="0"/>
                  <a:buChar char="•"/>
                </a:pPr>
                <a:r>
                  <a:rPr lang="en-US" sz="1600" b="1" dirty="0">
                    <a:solidFill>
                      <a:srgbClr val="131A22"/>
                    </a:solidFill>
                  </a:rPr>
                  <a:t>Lowest</a:t>
                </a:r>
                <a:r>
                  <a:rPr lang="en-US" sz="1600" dirty="0">
                    <a:solidFill>
                      <a:srgbClr val="131A22"/>
                    </a:solidFill>
                  </a:rPr>
                  <a:t> revenue - generating country</a:t>
                </a:r>
                <a:endParaRPr lang="en-IN" sz="1600" dirty="0">
                  <a:solidFill>
                    <a:srgbClr val="131A22"/>
                  </a:solidFill>
                </a:endParaRPr>
              </a:p>
            </p:txBody>
          </p:sp>
        </p:grpSp>
      </p:grpSp>
      <p:grpSp>
        <p:nvGrpSpPr>
          <p:cNvPr id="54" name="Group 53">
            <a:extLst>
              <a:ext uri="{FF2B5EF4-FFF2-40B4-BE49-F238E27FC236}">
                <a16:creationId xmlns:a16="http://schemas.microsoft.com/office/drawing/2014/main" id="{372F1962-7351-3AE3-EA1D-B3DE0C7445DE}"/>
              </a:ext>
            </a:extLst>
          </p:cNvPr>
          <p:cNvGrpSpPr/>
          <p:nvPr/>
        </p:nvGrpSpPr>
        <p:grpSpPr>
          <a:xfrm>
            <a:off x="4556760" y="2026900"/>
            <a:ext cx="3256281" cy="3785652"/>
            <a:chOff x="8186419" y="2026900"/>
            <a:chExt cx="3256281" cy="3785652"/>
          </a:xfrm>
        </p:grpSpPr>
        <p:grpSp>
          <p:nvGrpSpPr>
            <p:cNvPr id="42" name="Group 41">
              <a:extLst>
                <a:ext uri="{FF2B5EF4-FFF2-40B4-BE49-F238E27FC236}">
                  <a16:creationId xmlns:a16="http://schemas.microsoft.com/office/drawing/2014/main" id="{F4F990B7-8C9B-1D42-605C-13E5BED28AA0}"/>
                </a:ext>
              </a:extLst>
            </p:cNvPr>
            <p:cNvGrpSpPr/>
            <p:nvPr/>
          </p:nvGrpSpPr>
          <p:grpSpPr>
            <a:xfrm>
              <a:off x="8186419" y="2026900"/>
              <a:ext cx="3256281" cy="1200329"/>
              <a:chOff x="914399" y="2352020"/>
              <a:chExt cx="3256281" cy="1200329"/>
            </a:xfrm>
          </p:grpSpPr>
          <p:sp>
            <p:nvSpPr>
              <p:cNvPr id="43" name="TextBox 42">
                <a:extLst>
                  <a:ext uri="{FF2B5EF4-FFF2-40B4-BE49-F238E27FC236}">
                    <a16:creationId xmlns:a16="http://schemas.microsoft.com/office/drawing/2014/main" id="{8994A779-E416-2231-9100-0A05EC7B9B89}"/>
                  </a:ext>
                </a:extLst>
              </p:cNvPr>
              <p:cNvSpPr txBox="1"/>
              <p:nvPr/>
            </p:nvSpPr>
            <p:spPr>
              <a:xfrm>
                <a:off x="914399" y="2352020"/>
                <a:ext cx="2199639" cy="369332"/>
              </a:xfrm>
              <a:prstGeom prst="rect">
                <a:avLst/>
              </a:prstGeom>
              <a:noFill/>
            </p:spPr>
            <p:txBody>
              <a:bodyPr wrap="square" rtlCol="0">
                <a:spAutoFit/>
              </a:bodyPr>
              <a:lstStyle/>
              <a:p>
                <a:r>
                  <a:rPr lang="en-IN" b="1" dirty="0">
                    <a:solidFill>
                      <a:srgbClr val="131A22"/>
                    </a:solidFill>
                  </a:rPr>
                  <a:t>Djibouti:</a:t>
                </a:r>
              </a:p>
            </p:txBody>
          </p:sp>
          <p:sp>
            <p:nvSpPr>
              <p:cNvPr id="44" name="TextBox 43">
                <a:extLst>
                  <a:ext uri="{FF2B5EF4-FFF2-40B4-BE49-F238E27FC236}">
                    <a16:creationId xmlns:a16="http://schemas.microsoft.com/office/drawing/2014/main" id="{D6756982-AECF-3468-BF6D-3546BCE48C3E}"/>
                  </a:ext>
                </a:extLst>
              </p:cNvPr>
              <p:cNvSpPr txBox="1"/>
              <p:nvPr/>
            </p:nvSpPr>
            <p:spPr>
              <a:xfrm>
                <a:off x="914400" y="2721352"/>
                <a:ext cx="3256280"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Total Profit: </a:t>
                </a:r>
                <a:r>
                  <a:rPr lang="en-US" sz="1600" b="1" dirty="0">
                    <a:solidFill>
                      <a:srgbClr val="131A22"/>
                    </a:solidFill>
                  </a:rPr>
                  <a:t>$2.4 million</a:t>
                </a:r>
              </a:p>
              <a:p>
                <a:pPr marL="285750" indent="-285750" algn="just">
                  <a:buFont typeface="Arial" panose="020B0604020202020204" pitchFamily="34" charset="0"/>
                  <a:buChar char="•"/>
                </a:pPr>
                <a:r>
                  <a:rPr lang="en-US" sz="1600" b="1" dirty="0">
                    <a:solidFill>
                      <a:srgbClr val="131A22"/>
                    </a:solidFill>
                  </a:rPr>
                  <a:t>Highest</a:t>
                </a:r>
                <a:r>
                  <a:rPr lang="en-US" sz="1600" dirty="0">
                    <a:solidFill>
                      <a:srgbClr val="131A22"/>
                    </a:solidFill>
                  </a:rPr>
                  <a:t> profit - generating  country</a:t>
                </a:r>
                <a:endParaRPr lang="en-IN" sz="1600" dirty="0">
                  <a:solidFill>
                    <a:srgbClr val="131A22"/>
                  </a:solidFill>
                </a:endParaRPr>
              </a:p>
            </p:txBody>
          </p:sp>
        </p:grpSp>
        <p:grpSp>
          <p:nvGrpSpPr>
            <p:cNvPr id="45" name="Group 44">
              <a:extLst>
                <a:ext uri="{FF2B5EF4-FFF2-40B4-BE49-F238E27FC236}">
                  <a16:creationId xmlns:a16="http://schemas.microsoft.com/office/drawing/2014/main" id="{9BB34234-D08C-3D15-4FDC-C3AF551F4957}"/>
                </a:ext>
              </a:extLst>
            </p:cNvPr>
            <p:cNvGrpSpPr/>
            <p:nvPr/>
          </p:nvGrpSpPr>
          <p:grpSpPr>
            <a:xfrm>
              <a:off x="8186420" y="3288784"/>
              <a:ext cx="3256280" cy="1200329"/>
              <a:chOff x="914400" y="2352020"/>
              <a:chExt cx="3256280" cy="1200329"/>
            </a:xfrm>
          </p:grpSpPr>
          <p:sp>
            <p:nvSpPr>
              <p:cNvPr id="46" name="TextBox 45">
                <a:extLst>
                  <a:ext uri="{FF2B5EF4-FFF2-40B4-BE49-F238E27FC236}">
                    <a16:creationId xmlns:a16="http://schemas.microsoft.com/office/drawing/2014/main" id="{55C2F457-3654-D53C-C86C-900EC82211B0}"/>
                  </a:ext>
                </a:extLst>
              </p:cNvPr>
              <p:cNvSpPr txBox="1"/>
              <p:nvPr/>
            </p:nvSpPr>
            <p:spPr>
              <a:xfrm>
                <a:off x="914400" y="2352020"/>
                <a:ext cx="2199640" cy="369332"/>
              </a:xfrm>
              <a:prstGeom prst="rect">
                <a:avLst/>
              </a:prstGeom>
              <a:noFill/>
            </p:spPr>
            <p:txBody>
              <a:bodyPr wrap="square" rtlCol="0">
                <a:spAutoFit/>
              </a:bodyPr>
              <a:lstStyle/>
              <a:p>
                <a:r>
                  <a:rPr lang="en-IN" b="1" dirty="0">
                    <a:solidFill>
                      <a:srgbClr val="131A22"/>
                    </a:solidFill>
                  </a:rPr>
                  <a:t>Myanmar:</a:t>
                </a:r>
              </a:p>
            </p:txBody>
          </p:sp>
          <p:sp>
            <p:nvSpPr>
              <p:cNvPr id="47" name="TextBox 46">
                <a:extLst>
                  <a:ext uri="{FF2B5EF4-FFF2-40B4-BE49-F238E27FC236}">
                    <a16:creationId xmlns:a16="http://schemas.microsoft.com/office/drawing/2014/main" id="{3B35D5F8-1A64-6FC9-4DD7-28AFE19E8DD3}"/>
                  </a:ext>
                </a:extLst>
              </p:cNvPr>
              <p:cNvSpPr txBox="1"/>
              <p:nvPr/>
            </p:nvSpPr>
            <p:spPr>
              <a:xfrm>
                <a:off x="914400" y="2721352"/>
                <a:ext cx="3256280"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Total Profit: </a:t>
                </a:r>
                <a:r>
                  <a:rPr lang="en-US" sz="1600" b="1" dirty="0">
                    <a:solidFill>
                      <a:srgbClr val="131A22"/>
                    </a:solidFill>
                  </a:rPr>
                  <a:t>$1.8 million</a:t>
                </a:r>
              </a:p>
              <a:p>
                <a:pPr marL="285750" indent="-285750" algn="just">
                  <a:buFont typeface="Arial" panose="020B0604020202020204" pitchFamily="34" charset="0"/>
                  <a:buChar char="•"/>
                </a:pPr>
                <a:r>
                  <a:rPr lang="en-US" sz="1600" b="1" dirty="0">
                    <a:solidFill>
                      <a:srgbClr val="131A22"/>
                    </a:solidFill>
                  </a:rPr>
                  <a:t>Second</a:t>
                </a:r>
                <a:r>
                  <a:rPr lang="en-US" sz="1600" dirty="0">
                    <a:solidFill>
                      <a:srgbClr val="131A22"/>
                    </a:solidFill>
                  </a:rPr>
                  <a:t> </a:t>
                </a:r>
                <a:r>
                  <a:rPr lang="en-US" sz="1600" b="1" dirty="0">
                    <a:solidFill>
                      <a:srgbClr val="131A22"/>
                    </a:solidFill>
                  </a:rPr>
                  <a:t>highest</a:t>
                </a:r>
                <a:r>
                  <a:rPr lang="en-US" sz="1600" dirty="0">
                    <a:solidFill>
                      <a:srgbClr val="131A22"/>
                    </a:solidFill>
                  </a:rPr>
                  <a:t> profit-generating country</a:t>
                </a:r>
                <a:endParaRPr lang="en-IN" sz="1600" dirty="0">
                  <a:solidFill>
                    <a:srgbClr val="131A22"/>
                  </a:solidFill>
                </a:endParaRPr>
              </a:p>
            </p:txBody>
          </p:sp>
        </p:grpSp>
        <p:grpSp>
          <p:nvGrpSpPr>
            <p:cNvPr id="48" name="Group 47">
              <a:extLst>
                <a:ext uri="{FF2B5EF4-FFF2-40B4-BE49-F238E27FC236}">
                  <a16:creationId xmlns:a16="http://schemas.microsoft.com/office/drawing/2014/main" id="{8FC4D4CB-BD21-3DA9-6115-C888C5B2F762}"/>
                </a:ext>
              </a:extLst>
            </p:cNvPr>
            <p:cNvGrpSpPr/>
            <p:nvPr/>
          </p:nvGrpSpPr>
          <p:grpSpPr>
            <a:xfrm>
              <a:off x="8186420" y="4612223"/>
              <a:ext cx="3256280" cy="1200329"/>
              <a:chOff x="914400" y="2352020"/>
              <a:chExt cx="3256280" cy="1200329"/>
            </a:xfrm>
          </p:grpSpPr>
          <p:sp>
            <p:nvSpPr>
              <p:cNvPr id="49" name="TextBox 48">
                <a:extLst>
                  <a:ext uri="{FF2B5EF4-FFF2-40B4-BE49-F238E27FC236}">
                    <a16:creationId xmlns:a16="http://schemas.microsoft.com/office/drawing/2014/main" id="{6F9137CF-5582-2E6C-60BB-B306D1F2A29B}"/>
                  </a:ext>
                </a:extLst>
              </p:cNvPr>
              <p:cNvSpPr txBox="1"/>
              <p:nvPr/>
            </p:nvSpPr>
            <p:spPr>
              <a:xfrm>
                <a:off x="914400" y="2352020"/>
                <a:ext cx="2199640" cy="369332"/>
              </a:xfrm>
              <a:prstGeom prst="rect">
                <a:avLst/>
              </a:prstGeom>
              <a:noFill/>
            </p:spPr>
            <p:txBody>
              <a:bodyPr wrap="square" rtlCol="0">
                <a:spAutoFit/>
              </a:bodyPr>
              <a:lstStyle/>
              <a:p>
                <a:r>
                  <a:rPr lang="en-IN" b="1" dirty="0">
                    <a:solidFill>
                      <a:srgbClr val="131A22"/>
                    </a:solidFill>
                  </a:rPr>
                  <a:t>Norway:</a:t>
                </a:r>
              </a:p>
            </p:txBody>
          </p:sp>
          <p:sp>
            <p:nvSpPr>
              <p:cNvPr id="50" name="TextBox 49">
                <a:extLst>
                  <a:ext uri="{FF2B5EF4-FFF2-40B4-BE49-F238E27FC236}">
                    <a16:creationId xmlns:a16="http://schemas.microsoft.com/office/drawing/2014/main" id="{53C56C49-4C7E-E23B-712C-DFC4C4693B78}"/>
                  </a:ext>
                </a:extLst>
              </p:cNvPr>
              <p:cNvSpPr txBox="1"/>
              <p:nvPr/>
            </p:nvSpPr>
            <p:spPr>
              <a:xfrm>
                <a:off x="914400" y="2721352"/>
                <a:ext cx="3256280"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Total Profit: </a:t>
                </a:r>
                <a:r>
                  <a:rPr lang="en-US" sz="1600" b="1" dirty="0">
                    <a:solidFill>
                      <a:srgbClr val="131A22"/>
                    </a:solidFill>
                  </a:rPr>
                  <a:t>$0.79 million</a:t>
                </a:r>
              </a:p>
              <a:p>
                <a:pPr marL="285750" indent="-285750" algn="just">
                  <a:buFont typeface="Arial" panose="020B0604020202020204" pitchFamily="34" charset="0"/>
                  <a:buChar char="•"/>
                </a:pPr>
                <a:r>
                  <a:rPr lang="en-US" sz="1600" b="1" dirty="0">
                    <a:solidFill>
                      <a:srgbClr val="131A22"/>
                    </a:solidFill>
                  </a:rPr>
                  <a:t>Lowest</a:t>
                </a:r>
                <a:r>
                  <a:rPr lang="en-US" sz="1600" dirty="0">
                    <a:solidFill>
                      <a:srgbClr val="131A22"/>
                    </a:solidFill>
                  </a:rPr>
                  <a:t> profit - generating country</a:t>
                </a:r>
                <a:endParaRPr lang="en-IN" sz="1600" dirty="0">
                  <a:solidFill>
                    <a:srgbClr val="131A22"/>
                  </a:solidFill>
                </a:endParaRPr>
              </a:p>
            </p:txBody>
          </p:sp>
        </p:grpSp>
      </p:grpSp>
      <p:grpSp>
        <p:nvGrpSpPr>
          <p:cNvPr id="3" name="Group 2">
            <a:extLst>
              <a:ext uri="{FF2B5EF4-FFF2-40B4-BE49-F238E27FC236}">
                <a16:creationId xmlns:a16="http://schemas.microsoft.com/office/drawing/2014/main" id="{58CDEECA-168A-DAE6-6007-F829C328D72A}"/>
              </a:ext>
            </a:extLst>
          </p:cNvPr>
          <p:cNvGrpSpPr/>
          <p:nvPr/>
        </p:nvGrpSpPr>
        <p:grpSpPr>
          <a:xfrm>
            <a:off x="8432801" y="2026900"/>
            <a:ext cx="3256281" cy="3785652"/>
            <a:chOff x="8186419" y="2026900"/>
            <a:chExt cx="3256281" cy="3785652"/>
          </a:xfrm>
        </p:grpSpPr>
        <p:grpSp>
          <p:nvGrpSpPr>
            <p:cNvPr id="4" name="Group 3">
              <a:extLst>
                <a:ext uri="{FF2B5EF4-FFF2-40B4-BE49-F238E27FC236}">
                  <a16:creationId xmlns:a16="http://schemas.microsoft.com/office/drawing/2014/main" id="{5E2B7AF6-1AC8-02E4-CD64-D6A373AAEE8B}"/>
                </a:ext>
              </a:extLst>
            </p:cNvPr>
            <p:cNvGrpSpPr/>
            <p:nvPr/>
          </p:nvGrpSpPr>
          <p:grpSpPr>
            <a:xfrm>
              <a:off x="8186419" y="2026900"/>
              <a:ext cx="3256281" cy="1200329"/>
              <a:chOff x="914399" y="2352020"/>
              <a:chExt cx="3256281" cy="1200329"/>
            </a:xfrm>
          </p:grpSpPr>
          <p:sp>
            <p:nvSpPr>
              <p:cNvPr id="15" name="TextBox 14">
                <a:extLst>
                  <a:ext uri="{FF2B5EF4-FFF2-40B4-BE49-F238E27FC236}">
                    <a16:creationId xmlns:a16="http://schemas.microsoft.com/office/drawing/2014/main" id="{A62ABFC7-6550-C6D4-B1D9-66A2ADDF5366}"/>
                  </a:ext>
                </a:extLst>
              </p:cNvPr>
              <p:cNvSpPr txBox="1"/>
              <p:nvPr/>
            </p:nvSpPr>
            <p:spPr>
              <a:xfrm>
                <a:off x="914399" y="2352020"/>
                <a:ext cx="2199639" cy="369332"/>
              </a:xfrm>
              <a:prstGeom prst="rect">
                <a:avLst/>
              </a:prstGeom>
              <a:noFill/>
            </p:spPr>
            <p:txBody>
              <a:bodyPr wrap="square" rtlCol="0">
                <a:spAutoFit/>
              </a:bodyPr>
              <a:lstStyle/>
              <a:p>
                <a:r>
                  <a:rPr lang="en-IN" b="1" dirty="0">
                    <a:solidFill>
                      <a:srgbClr val="131A22"/>
                    </a:solidFill>
                  </a:rPr>
                  <a:t>Cosmetics:</a:t>
                </a:r>
              </a:p>
            </p:txBody>
          </p:sp>
          <p:sp>
            <p:nvSpPr>
              <p:cNvPr id="20" name="TextBox 19">
                <a:extLst>
                  <a:ext uri="{FF2B5EF4-FFF2-40B4-BE49-F238E27FC236}">
                    <a16:creationId xmlns:a16="http://schemas.microsoft.com/office/drawing/2014/main" id="{CF1F2AE7-F5EA-81A4-C72B-C1B54C10E2AD}"/>
                  </a:ext>
                </a:extLst>
              </p:cNvPr>
              <p:cNvSpPr txBox="1"/>
              <p:nvPr/>
            </p:nvSpPr>
            <p:spPr>
              <a:xfrm>
                <a:off x="914400" y="2721352"/>
                <a:ext cx="3256280"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Total Profit: </a:t>
                </a:r>
                <a:r>
                  <a:rPr lang="en-US" sz="1600" b="1" dirty="0">
                    <a:solidFill>
                      <a:srgbClr val="131A22"/>
                    </a:solidFill>
                  </a:rPr>
                  <a:t>$15 million</a:t>
                </a:r>
              </a:p>
              <a:p>
                <a:pPr marL="285750" indent="-285750" algn="just">
                  <a:buFont typeface="Arial" panose="020B0604020202020204" pitchFamily="34" charset="0"/>
                  <a:buChar char="•"/>
                </a:pPr>
                <a:r>
                  <a:rPr lang="en-US" sz="1600" b="1" dirty="0">
                    <a:solidFill>
                      <a:srgbClr val="131A22"/>
                    </a:solidFill>
                  </a:rPr>
                  <a:t>Highest</a:t>
                </a:r>
                <a:r>
                  <a:rPr lang="en-US" sz="1600" dirty="0">
                    <a:solidFill>
                      <a:srgbClr val="131A22"/>
                    </a:solidFill>
                  </a:rPr>
                  <a:t> profit-generating item type</a:t>
                </a:r>
                <a:endParaRPr lang="en-IN" sz="1600" dirty="0">
                  <a:solidFill>
                    <a:srgbClr val="131A22"/>
                  </a:solidFill>
                </a:endParaRPr>
              </a:p>
            </p:txBody>
          </p:sp>
        </p:grpSp>
        <p:grpSp>
          <p:nvGrpSpPr>
            <p:cNvPr id="6" name="Group 5">
              <a:extLst>
                <a:ext uri="{FF2B5EF4-FFF2-40B4-BE49-F238E27FC236}">
                  <a16:creationId xmlns:a16="http://schemas.microsoft.com/office/drawing/2014/main" id="{6F036E87-2F8C-80C2-33E4-90BD7280C541}"/>
                </a:ext>
              </a:extLst>
            </p:cNvPr>
            <p:cNvGrpSpPr/>
            <p:nvPr/>
          </p:nvGrpSpPr>
          <p:grpSpPr>
            <a:xfrm>
              <a:off x="8186420" y="3288784"/>
              <a:ext cx="3256280" cy="1200329"/>
              <a:chOff x="914400" y="2352020"/>
              <a:chExt cx="3256280" cy="1200329"/>
            </a:xfrm>
          </p:grpSpPr>
          <p:sp>
            <p:nvSpPr>
              <p:cNvPr id="12" name="TextBox 11">
                <a:extLst>
                  <a:ext uri="{FF2B5EF4-FFF2-40B4-BE49-F238E27FC236}">
                    <a16:creationId xmlns:a16="http://schemas.microsoft.com/office/drawing/2014/main" id="{42ED03B5-93FE-C6A4-6A98-B36270C75439}"/>
                  </a:ext>
                </a:extLst>
              </p:cNvPr>
              <p:cNvSpPr txBox="1"/>
              <p:nvPr/>
            </p:nvSpPr>
            <p:spPr>
              <a:xfrm>
                <a:off x="914400" y="2352020"/>
                <a:ext cx="2199640" cy="369332"/>
              </a:xfrm>
              <a:prstGeom prst="rect">
                <a:avLst/>
              </a:prstGeom>
              <a:noFill/>
            </p:spPr>
            <p:txBody>
              <a:bodyPr wrap="square" rtlCol="0">
                <a:spAutoFit/>
              </a:bodyPr>
              <a:lstStyle/>
              <a:p>
                <a:r>
                  <a:rPr lang="en-IN" b="1" dirty="0">
                    <a:solidFill>
                      <a:srgbClr val="131A22"/>
                    </a:solidFill>
                  </a:rPr>
                  <a:t>Household:</a:t>
                </a:r>
              </a:p>
            </p:txBody>
          </p:sp>
          <p:sp>
            <p:nvSpPr>
              <p:cNvPr id="13" name="TextBox 12">
                <a:extLst>
                  <a:ext uri="{FF2B5EF4-FFF2-40B4-BE49-F238E27FC236}">
                    <a16:creationId xmlns:a16="http://schemas.microsoft.com/office/drawing/2014/main" id="{7E035FC6-8C60-AB18-0C22-A4682B698BFB}"/>
                  </a:ext>
                </a:extLst>
              </p:cNvPr>
              <p:cNvSpPr txBox="1"/>
              <p:nvPr/>
            </p:nvSpPr>
            <p:spPr>
              <a:xfrm>
                <a:off x="914400" y="2721352"/>
                <a:ext cx="3256280"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Total Profit: </a:t>
                </a:r>
                <a:r>
                  <a:rPr lang="en-US" sz="1600" b="1" dirty="0">
                    <a:solidFill>
                      <a:srgbClr val="131A22"/>
                    </a:solidFill>
                  </a:rPr>
                  <a:t>$7 million</a:t>
                </a:r>
              </a:p>
              <a:p>
                <a:pPr marL="285750" indent="-285750" algn="just">
                  <a:buFont typeface="Arial" panose="020B0604020202020204" pitchFamily="34" charset="0"/>
                  <a:buChar char="•"/>
                </a:pPr>
                <a:r>
                  <a:rPr lang="en-US" sz="1600" b="1" dirty="0">
                    <a:solidFill>
                      <a:srgbClr val="131A22"/>
                    </a:solidFill>
                  </a:rPr>
                  <a:t>Second highest</a:t>
                </a:r>
                <a:r>
                  <a:rPr lang="en-US" sz="1600" dirty="0">
                    <a:solidFill>
                      <a:srgbClr val="131A22"/>
                    </a:solidFill>
                  </a:rPr>
                  <a:t> profit-generating item type</a:t>
                </a:r>
                <a:endParaRPr lang="en-IN" sz="1600" dirty="0">
                  <a:solidFill>
                    <a:srgbClr val="131A22"/>
                  </a:solidFill>
                </a:endParaRPr>
              </a:p>
            </p:txBody>
          </p:sp>
        </p:grpSp>
        <p:grpSp>
          <p:nvGrpSpPr>
            <p:cNvPr id="9" name="Group 8">
              <a:extLst>
                <a:ext uri="{FF2B5EF4-FFF2-40B4-BE49-F238E27FC236}">
                  <a16:creationId xmlns:a16="http://schemas.microsoft.com/office/drawing/2014/main" id="{D12CDA8C-65E2-AF97-83A4-FB591B54FC10}"/>
                </a:ext>
              </a:extLst>
            </p:cNvPr>
            <p:cNvGrpSpPr/>
            <p:nvPr/>
          </p:nvGrpSpPr>
          <p:grpSpPr>
            <a:xfrm>
              <a:off x="8186420" y="4612223"/>
              <a:ext cx="3256280" cy="1200329"/>
              <a:chOff x="914400" y="2352020"/>
              <a:chExt cx="3256280" cy="1200329"/>
            </a:xfrm>
          </p:grpSpPr>
          <p:sp>
            <p:nvSpPr>
              <p:cNvPr id="10" name="TextBox 9">
                <a:extLst>
                  <a:ext uri="{FF2B5EF4-FFF2-40B4-BE49-F238E27FC236}">
                    <a16:creationId xmlns:a16="http://schemas.microsoft.com/office/drawing/2014/main" id="{AA83FCF4-03B3-3D9E-7A0E-527645DA93E8}"/>
                  </a:ext>
                </a:extLst>
              </p:cNvPr>
              <p:cNvSpPr txBox="1"/>
              <p:nvPr/>
            </p:nvSpPr>
            <p:spPr>
              <a:xfrm>
                <a:off x="914400" y="2352020"/>
                <a:ext cx="2199640" cy="369332"/>
              </a:xfrm>
              <a:prstGeom prst="rect">
                <a:avLst/>
              </a:prstGeom>
              <a:noFill/>
            </p:spPr>
            <p:txBody>
              <a:bodyPr wrap="square" rtlCol="0">
                <a:spAutoFit/>
              </a:bodyPr>
              <a:lstStyle/>
              <a:p>
                <a:r>
                  <a:rPr lang="en-IN" b="1" dirty="0">
                    <a:solidFill>
                      <a:srgbClr val="131A22"/>
                    </a:solidFill>
                  </a:rPr>
                  <a:t>Fruits:</a:t>
                </a:r>
              </a:p>
            </p:txBody>
          </p:sp>
          <p:sp>
            <p:nvSpPr>
              <p:cNvPr id="11" name="TextBox 10">
                <a:extLst>
                  <a:ext uri="{FF2B5EF4-FFF2-40B4-BE49-F238E27FC236}">
                    <a16:creationId xmlns:a16="http://schemas.microsoft.com/office/drawing/2014/main" id="{F6C2FD45-4C89-BF28-993B-ECA33CB4DC77}"/>
                  </a:ext>
                </a:extLst>
              </p:cNvPr>
              <p:cNvSpPr txBox="1"/>
              <p:nvPr/>
            </p:nvSpPr>
            <p:spPr>
              <a:xfrm>
                <a:off x="914400" y="2721352"/>
                <a:ext cx="3256280"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Total Profit: </a:t>
                </a:r>
                <a:r>
                  <a:rPr lang="en-US" sz="1600" b="1" dirty="0">
                    <a:solidFill>
                      <a:srgbClr val="131A22"/>
                    </a:solidFill>
                  </a:rPr>
                  <a:t>$0.12 million</a:t>
                </a:r>
              </a:p>
              <a:p>
                <a:pPr marL="285750" indent="-285750" algn="just">
                  <a:buFont typeface="Arial" panose="020B0604020202020204" pitchFamily="34" charset="0"/>
                  <a:buChar char="•"/>
                </a:pPr>
                <a:r>
                  <a:rPr lang="en-US" sz="1600" b="1" dirty="0">
                    <a:solidFill>
                      <a:srgbClr val="131A22"/>
                    </a:solidFill>
                  </a:rPr>
                  <a:t>Lowest</a:t>
                </a:r>
                <a:r>
                  <a:rPr lang="en-US" sz="1600" dirty="0">
                    <a:solidFill>
                      <a:srgbClr val="131A22"/>
                    </a:solidFill>
                  </a:rPr>
                  <a:t> profit-generating item type</a:t>
                </a:r>
                <a:endParaRPr lang="en-IN" sz="1600" dirty="0">
                  <a:solidFill>
                    <a:srgbClr val="131A22"/>
                  </a:solidFill>
                </a:endParaRPr>
              </a:p>
            </p:txBody>
          </p:sp>
        </p:grpSp>
      </p:grpSp>
      <p:grpSp>
        <p:nvGrpSpPr>
          <p:cNvPr id="21" name="Group 20">
            <a:extLst>
              <a:ext uri="{FF2B5EF4-FFF2-40B4-BE49-F238E27FC236}">
                <a16:creationId xmlns:a16="http://schemas.microsoft.com/office/drawing/2014/main" id="{7F5849C4-809D-F24D-7DE2-6A062F5DAD54}"/>
              </a:ext>
            </a:extLst>
          </p:cNvPr>
          <p:cNvGrpSpPr/>
          <p:nvPr/>
        </p:nvGrpSpPr>
        <p:grpSpPr>
          <a:xfrm rot="190775">
            <a:off x="-791650" y="-1595655"/>
            <a:ext cx="5048619" cy="4566302"/>
            <a:chOff x="-1054695" y="-1685792"/>
            <a:chExt cx="6242418" cy="5586340"/>
          </a:xfrm>
        </p:grpSpPr>
        <p:sp>
          <p:nvSpPr>
            <p:cNvPr id="23" name="Wave 22">
              <a:extLst>
                <a:ext uri="{FF2B5EF4-FFF2-40B4-BE49-F238E27FC236}">
                  <a16:creationId xmlns:a16="http://schemas.microsoft.com/office/drawing/2014/main" id="{37ED6153-D4E6-2A36-043E-41259E0C9E60}"/>
                </a:ext>
              </a:extLst>
            </p:cNvPr>
            <p:cNvSpPr/>
            <p:nvPr/>
          </p:nvSpPr>
          <p:spPr>
            <a:xfrm rot="20025060">
              <a:off x="-675819" y="-1130037"/>
              <a:ext cx="4719606" cy="2651574"/>
            </a:xfrm>
            <a:prstGeom prst="wave">
              <a:avLst/>
            </a:prstGeom>
            <a:solidFill>
              <a:srgbClr val="131A22"/>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Wave 26">
              <a:extLst>
                <a:ext uri="{FF2B5EF4-FFF2-40B4-BE49-F238E27FC236}">
                  <a16:creationId xmlns:a16="http://schemas.microsoft.com/office/drawing/2014/main" id="{49C7E8C6-EE9B-F933-47F4-3F83F73716FB}"/>
                </a:ext>
              </a:extLst>
            </p:cNvPr>
            <p:cNvSpPr/>
            <p:nvPr/>
          </p:nvSpPr>
          <p:spPr>
            <a:xfrm rot="17954746">
              <a:off x="-1993187" y="-747300"/>
              <a:ext cx="4491536" cy="2614551"/>
            </a:xfrm>
            <a:prstGeom prst="wave">
              <a:avLst/>
            </a:prstGeom>
            <a:solidFill>
              <a:srgbClr val="232F3E"/>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Oval 31">
              <a:extLst>
                <a:ext uri="{FF2B5EF4-FFF2-40B4-BE49-F238E27FC236}">
                  <a16:creationId xmlns:a16="http://schemas.microsoft.com/office/drawing/2014/main" id="{B1C41E8C-58BA-E71C-67E4-5E07D7FFA674}"/>
                </a:ext>
              </a:extLst>
            </p:cNvPr>
            <p:cNvSpPr/>
            <p:nvPr/>
          </p:nvSpPr>
          <p:spPr>
            <a:xfrm>
              <a:off x="4186576" y="-269186"/>
              <a:ext cx="600689" cy="538371"/>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9D864CE6-2624-32EC-C49C-56541ACDA9F0}"/>
                </a:ext>
              </a:extLst>
            </p:cNvPr>
            <p:cNvSpPr/>
            <p:nvPr/>
          </p:nvSpPr>
          <p:spPr>
            <a:xfrm>
              <a:off x="4587035" y="-190383"/>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D2FA16E8-DB07-7788-20C5-AB03568BA12D}"/>
                </a:ext>
              </a:extLst>
            </p:cNvPr>
            <p:cNvSpPr/>
            <p:nvPr/>
          </p:nvSpPr>
          <p:spPr>
            <a:xfrm>
              <a:off x="4787264" y="-163862"/>
              <a:ext cx="400459" cy="32772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6281F60F-E0F9-38B8-6620-B030F9EEF714}"/>
                </a:ext>
              </a:extLst>
            </p:cNvPr>
            <p:cNvSpPr/>
            <p:nvPr/>
          </p:nvSpPr>
          <p:spPr>
            <a:xfrm>
              <a:off x="-288075" y="2869829"/>
              <a:ext cx="576150" cy="658249"/>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AD38D8ED-A386-19B0-0305-68730108A0B7}"/>
                </a:ext>
              </a:extLst>
            </p:cNvPr>
            <p:cNvSpPr/>
            <p:nvPr/>
          </p:nvSpPr>
          <p:spPr>
            <a:xfrm>
              <a:off x="-200231" y="3335012"/>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F83B0E28-447C-D9C1-CA28-5430805E225D}"/>
                </a:ext>
              </a:extLst>
            </p:cNvPr>
            <p:cNvSpPr/>
            <p:nvPr/>
          </p:nvSpPr>
          <p:spPr>
            <a:xfrm>
              <a:off x="-149431" y="3602038"/>
              <a:ext cx="301830" cy="298510"/>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8" name="Group 37">
            <a:extLst>
              <a:ext uri="{FF2B5EF4-FFF2-40B4-BE49-F238E27FC236}">
                <a16:creationId xmlns:a16="http://schemas.microsoft.com/office/drawing/2014/main" id="{1B2EB6C3-FAAD-A392-38ED-5C4869F43E90}"/>
              </a:ext>
            </a:extLst>
          </p:cNvPr>
          <p:cNvGrpSpPr/>
          <p:nvPr/>
        </p:nvGrpSpPr>
        <p:grpSpPr>
          <a:xfrm>
            <a:off x="7813041" y="3467417"/>
            <a:ext cx="5349723" cy="4899343"/>
            <a:chOff x="7209974" y="2968105"/>
            <a:chExt cx="6029903" cy="5581556"/>
          </a:xfrm>
        </p:grpSpPr>
        <p:sp>
          <p:nvSpPr>
            <p:cNvPr id="51" name="Oval 50">
              <a:extLst>
                <a:ext uri="{FF2B5EF4-FFF2-40B4-BE49-F238E27FC236}">
                  <a16:creationId xmlns:a16="http://schemas.microsoft.com/office/drawing/2014/main" id="{DD54E2F8-2A22-E2FA-0469-763FE77D8A12}"/>
                </a:ext>
              </a:extLst>
            </p:cNvPr>
            <p:cNvSpPr/>
            <p:nvPr/>
          </p:nvSpPr>
          <p:spPr>
            <a:xfrm>
              <a:off x="12039970" y="2968105"/>
              <a:ext cx="304059" cy="288329"/>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5" name="Group 54">
              <a:extLst>
                <a:ext uri="{FF2B5EF4-FFF2-40B4-BE49-F238E27FC236}">
                  <a16:creationId xmlns:a16="http://schemas.microsoft.com/office/drawing/2014/main" id="{13BE9EE9-2E02-2226-DA08-79EEAF2479A6}"/>
                </a:ext>
              </a:extLst>
            </p:cNvPr>
            <p:cNvGrpSpPr/>
            <p:nvPr/>
          </p:nvGrpSpPr>
          <p:grpSpPr>
            <a:xfrm>
              <a:off x="7209974" y="3112270"/>
              <a:ext cx="6029903" cy="5437391"/>
              <a:chOff x="7209974" y="3112270"/>
              <a:chExt cx="6029903" cy="5437391"/>
            </a:xfrm>
          </p:grpSpPr>
          <p:sp>
            <p:nvSpPr>
              <p:cNvPr id="56" name="Wave 55">
                <a:extLst>
                  <a:ext uri="{FF2B5EF4-FFF2-40B4-BE49-F238E27FC236}">
                    <a16:creationId xmlns:a16="http://schemas.microsoft.com/office/drawing/2014/main" id="{E04C1DF2-5A03-D2F4-F8F2-A0DC0597197E}"/>
                  </a:ext>
                </a:extLst>
              </p:cNvPr>
              <p:cNvSpPr/>
              <p:nvPr/>
            </p:nvSpPr>
            <p:spPr>
              <a:xfrm rot="20025060">
                <a:off x="8134577" y="5343539"/>
                <a:ext cx="4719606" cy="2651574"/>
              </a:xfrm>
              <a:prstGeom prst="wave">
                <a:avLst/>
              </a:prstGeom>
              <a:solidFill>
                <a:srgbClr val="131A22"/>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Wave 56">
                <a:extLst>
                  <a:ext uri="{FF2B5EF4-FFF2-40B4-BE49-F238E27FC236}">
                    <a16:creationId xmlns:a16="http://schemas.microsoft.com/office/drawing/2014/main" id="{485DEEA4-8E57-52B9-6503-FA814DDD610B}"/>
                  </a:ext>
                </a:extLst>
              </p:cNvPr>
              <p:cNvSpPr/>
              <p:nvPr/>
            </p:nvSpPr>
            <p:spPr>
              <a:xfrm rot="17954746">
                <a:off x="9686834" y="4996617"/>
                <a:ext cx="4491536" cy="2614551"/>
              </a:xfrm>
              <a:prstGeom prst="wave">
                <a:avLst/>
              </a:prstGeom>
              <a:solidFill>
                <a:srgbClr val="232F3E"/>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Oval 57">
                <a:extLst>
                  <a:ext uri="{FF2B5EF4-FFF2-40B4-BE49-F238E27FC236}">
                    <a16:creationId xmlns:a16="http://schemas.microsoft.com/office/drawing/2014/main" id="{6F1C92DC-FC0C-6E56-464F-8CADD28DBB77}"/>
                  </a:ext>
                </a:extLst>
              </p:cNvPr>
              <p:cNvSpPr/>
              <p:nvPr/>
            </p:nvSpPr>
            <p:spPr>
              <a:xfrm>
                <a:off x="11935890" y="3335012"/>
                <a:ext cx="520269" cy="603216"/>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Oval 58">
                <a:extLst>
                  <a:ext uri="{FF2B5EF4-FFF2-40B4-BE49-F238E27FC236}">
                    <a16:creationId xmlns:a16="http://schemas.microsoft.com/office/drawing/2014/main" id="{30771F7D-72AA-D818-47F7-9FD2E34623F3}"/>
                  </a:ext>
                </a:extLst>
              </p:cNvPr>
              <p:cNvSpPr/>
              <p:nvPr/>
            </p:nvSpPr>
            <p:spPr>
              <a:xfrm>
                <a:off x="11991770" y="3112270"/>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Oval 59">
                <a:extLst>
                  <a:ext uri="{FF2B5EF4-FFF2-40B4-BE49-F238E27FC236}">
                    <a16:creationId xmlns:a16="http://schemas.microsoft.com/office/drawing/2014/main" id="{FD96B7A4-8EB9-ED48-45ED-05BEDE824653}"/>
                  </a:ext>
                </a:extLst>
              </p:cNvPr>
              <p:cNvSpPr/>
              <p:nvPr/>
            </p:nvSpPr>
            <p:spPr>
              <a:xfrm>
                <a:off x="7209974" y="6710667"/>
                <a:ext cx="303828" cy="294666"/>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Oval 60">
                <a:extLst>
                  <a:ext uri="{FF2B5EF4-FFF2-40B4-BE49-F238E27FC236}">
                    <a16:creationId xmlns:a16="http://schemas.microsoft.com/office/drawing/2014/main" id="{CF947638-0E44-6CB9-B937-A0FBFC71F827}"/>
                  </a:ext>
                </a:extLst>
              </p:cNvPr>
              <p:cNvSpPr/>
              <p:nvPr/>
            </p:nvSpPr>
            <p:spPr>
              <a:xfrm>
                <a:off x="7408353" y="6664933"/>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Oval 61">
                <a:extLst>
                  <a:ext uri="{FF2B5EF4-FFF2-40B4-BE49-F238E27FC236}">
                    <a16:creationId xmlns:a16="http://schemas.microsoft.com/office/drawing/2014/main" id="{2FB722A6-0B6D-042F-6E2E-D8F8A656E405}"/>
                  </a:ext>
                </a:extLst>
              </p:cNvPr>
              <p:cNvSpPr/>
              <p:nvPr/>
            </p:nvSpPr>
            <p:spPr>
              <a:xfrm>
                <a:off x="7619250" y="6599131"/>
                <a:ext cx="572767" cy="517738"/>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Tree>
    <p:extLst>
      <p:ext uri="{BB962C8B-B14F-4D97-AF65-F5344CB8AC3E}">
        <p14:creationId xmlns:p14="http://schemas.microsoft.com/office/powerpoint/2010/main" val="38546206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randombar(horizontal)">
                                      <p:cBhvr>
                                        <p:cTn id="10" dur="500"/>
                                        <p:tgtEl>
                                          <p:spTgt spid="31"/>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randombar(horizontal)">
                                      <p:cBhvr>
                                        <p:cTn id="13" dur="500"/>
                                        <p:tgtEl>
                                          <p:spTgt spid="30"/>
                                        </p:tgtEl>
                                      </p:cBhvr>
                                    </p:animEffect>
                                  </p:childTnLst>
                                </p:cTn>
                              </p:par>
                              <p:par>
                                <p:cTn id="14" presetID="14" presetClass="entr" presetSubtype="10" fill="hold" nodeType="with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randombar(horizontal)">
                                      <p:cBhvr>
                                        <p:cTn id="16" dur="500"/>
                                        <p:tgtEl>
                                          <p:spTgt spid="53"/>
                                        </p:tgtEl>
                                      </p:cBhvr>
                                    </p:animEffect>
                                  </p:childTnLst>
                                </p:cTn>
                              </p:par>
                              <p:par>
                                <p:cTn id="17" presetID="14" presetClass="entr" presetSubtype="10"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randombar(horizontal)">
                                      <p:cBhvr>
                                        <p:cTn id="19" dur="500"/>
                                        <p:tgtEl>
                                          <p:spTgt spid="54"/>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randombar(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321DA40-08C3-3E50-A2CA-0939A8D7AFE4}"/>
              </a:ext>
            </a:extLst>
          </p:cNvPr>
          <p:cNvSpPr>
            <a:spLocks noGrp="1"/>
          </p:cNvSpPr>
          <p:nvPr>
            <p:ph type="ctrTitle"/>
          </p:nvPr>
        </p:nvSpPr>
        <p:spPr/>
        <p:txBody>
          <a:bodyPr/>
          <a:lstStyle/>
          <a:p>
            <a:endParaRPr lang="en-IN"/>
          </a:p>
        </p:txBody>
      </p:sp>
      <p:cxnSp>
        <p:nvCxnSpPr>
          <p:cNvPr id="20" name="Straight Connector 19">
            <a:extLst>
              <a:ext uri="{FF2B5EF4-FFF2-40B4-BE49-F238E27FC236}">
                <a16:creationId xmlns:a16="http://schemas.microsoft.com/office/drawing/2014/main" id="{96DB256A-EF2B-B157-1D09-A2040BAC3D64}"/>
              </a:ext>
            </a:extLst>
          </p:cNvPr>
          <p:cNvCxnSpPr>
            <a:cxnSpLocks/>
          </p:cNvCxnSpPr>
          <p:nvPr/>
        </p:nvCxnSpPr>
        <p:spPr>
          <a:xfrm>
            <a:off x="4257040" y="30480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5FC177B-A2CC-31BB-2115-EFF36E4C5E33}"/>
              </a:ext>
            </a:extLst>
          </p:cNvPr>
          <p:cNvCxnSpPr>
            <a:cxnSpLocks/>
          </p:cNvCxnSpPr>
          <p:nvPr/>
        </p:nvCxnSpPr>
        <p:spPr>
          <a:xfrm>
            <a:off x="7995920" y="3088640"/>
            <a:ext cx="0" cy="16256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5A96D8CC-ADD9-8453-C802-CE8EF0B56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065" y="225512"/>
            <a:ext cx="11791869" cy="6337848"/>
          </a:xfrm>
          <a:prstGeom prst="rect">
            <a:avLst/>
          </a:prstGeom>
        </p:spPr>
      </p:pic>
    </p:spTree>
    <p:extLst>
      <p:ext uri="{BB962C8B-B14F-4D97-AF65-F5344CB8AC3E}">
        <p14:creationId xmlns:p14="http://schemas.microsoft.com/office/powerpoint/2010/main" val="3445519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D377777A-50A3-4EE9-BC53-CEF708B8B913}" vid="{40BEE0AA-BF69-4C69-ABD1-FECA70A571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333</TotalTime>
  <Words>740</Words>
  <Application>Microsoft Office PowerPoint</Application>
  <PresentationFormat>Widescreen</PresentationFormat>
  <Paragraphs>100</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Inter</vt:lpstr>
      <vt:lpstr>Segoe UI Semibold</vt:lpstr>
      <vt:lpstr>Theme1</vt:lpstr>
      <vt:lpstr> Sales Data Analysis</vt:lpstr>
      <vt:lpstr> Sales Data Analysis By- Satvik Sharma</vt:lpstr>
      <vt:lpstr> Problem Statement</vt:lpstr>
      <vt:lpstr> Revenue and Profit Analysis (2012 vs. 2016)</vt:lpstr>
      <vt:lpstr>Key Metrics</vt:lpstr>
      <vt:lpstr>Total Profit by  Sales Channel</vt:lpstr>
      <vt:lpstr>PowerPoint Presentation</vt:lpstr>
      <vt:lpstr>Profit by Item Types</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Sales Data Analysis</dc:title>
  <dc:creator>Jugal Kshatriya</dc:creator>
  <cp:lastModifiedBy>SATVIK SHARMA</cp:lastModifiedBy>
  <cp:revision>6</cp:revision>
  <dcterms:created xsi:type="dcterms:W3CDTF">2024-08-07T13:07:45Z</dcterms:created>
  <dcterms:modified xsi:type="dcterms:W3CDTF">2024-08-26T19:14:50Z</dcterms:modified>
</cp:coreProperties>
</file>