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62" r:id="rId7"/>
    <p:sldId id="263" r:id="rId8"/>
    <p:sldId id="282" r:id="rId9"/>
    <p:sldId id="291" r:id="rId10"/>
    <p:sldId id="278" r:id="rId11"/>
    <p:sldId id="268" r:id="rId12"/>
    <p:sldId id="283" r:id="rId13"/>
    <p:sldId id="293"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3215" autoAdjust="0"/>
  </p:normalViewPr>
  <p:slideViewPr>
    <p:cSldViewPr snapToGrid="0">
      <p:cViewPr varScale="1">
        <p:scale>
          <a:sx n="42" d="100"/>
          <a:sy n="42" d="100"/>
        </p:scale>
        <p:origin x="57" y="166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6/6/2022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626708" y="1122363"/>
            <a:ext cx="6944356" cy="2387600"/>
          </a:xfrm>
        </p:spPr>
        <p:txBody>
          <a:bodyPr>
            <a:normAutofit fontScale="90000"/>
          </a:bodyPr>
          <a:lstStyle/>
          <a:p>
            <a:r>
              <a:rPr lang="en-US" dirty="0"/>
              <a:t>Financial Time Series analysis with machine learning</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622803" y="3602038"/>
            <a:ext cx="6944356" cy="1655762"/>
          </a:xfrm>
        </p:spPr>
        <p:txBody>
          <a:bodyPr/>
          <a:lstStyle/>
          <a:p>
            <a:r>
              <a:rPr lang="en-US" dirty="0"/>
              <a:t>SIT 723 Research Project A</a:t>
            </a:r>
          </a:p>
          <a:p>
            <a:r>
              <a:rPr lang="en-US" dirty="0"/>
              <a:t>Satvik Sharma (218595095)</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41144" y="136525"/>
            <a:ext cx="9725026" cy="1325880"/>
          </a:xfrm>
        </p:spPr>
        <p:txBody>
          <a:bodyPr/>
          <a:lstStyle/>
          <a:p>
            <a:r>
              <a:rPr lang="en-ZA" dirty="0"/>
              <a:t>Results and evaluation for TCS Stock</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graphicFrame>
        <p:nvGraphicFramePr>
          <p:cNvPr id="3" name="Table 2">
            <a:extLst>
              <a:ext uri="{FF2B5EF4-FFF2-40B4-BE49-F238E27FC236}">
                <a16:creationId xmlns:a16="http://schemas.microsoft.com/office/drawing/2014/main" id="{587B9C6C-407C-8A11-A220-7A3742A7042A}"/>
              </a:ext>
            </a:extLst>
          </p:cNvPr>
          <p:cNvGraphicFramePr>
            <a:graphicFrameLocks noGrp="1"/>
          </p:cNvGraphicFramePr>
          <p:nvPr>
            <p:extLst>
              <p:ext uri="{D42A27DB-BD31-4B8C-83A1-F6EECF244321}">
                <p14:modId xmlns:p14="http://schemas.microsoft.com/office/powerpoint/2010/main" val="1388396174"/>
              </p:ext>
            </p:extLst>
          </p:nvPr>
        </p:nvGraphicFramePr>
        <p:xfrm>
          <a:off x="1275421" y="2285089"/>
          <a:ext cx="5725160" cy="2631696"/>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1600544353"/>
                    </a:ext>
                  </a:extLst>
                </a:gridCol>
                <a:gridCol w="1431290">
                  <a:extLst>
                    <a:ext uri="{9D8B030D-6E8A-4147-A177-3AD203B41FA5}">
                      <a16:colId xmlns:a16="http://schemas.microsoft.com/office/drawing/2014/main" val="3842850774"/>
                    </a:ext>
                  </a:extLst>
                </a:gridCol>
                <a:gridCol w="1431290">
                  <a:extLst>
                    <a:ext uri="{9D8B030D-6E8A-4147-A177-3AD203B41FA5}">
                      <a16:colId xmlns:a16="http://schemas.microsoft.com/office/drawing/2014/main" val="2476841147"/>
                    </a:ext>
                  </a:extLst>
                </a:gridCol>
                <a:gridCol w="1431290">
                  <a:extLst>
                    <a:ext uri="{9D8B030D-6E8A-4147-A177-3AD203B41FA5}">
                      <a16:colId xmlns:a16="http://schemas.microsoft.com/office/drawing/2014/main" val="4189186590"/>
                    </a:ext>
                  </a:extLst>
                </a:gridCol>
              </a:tblGrid>
              <a:tr h="0">
                <a:tc>
                  <a:txBody>
                    <a:bodyPr/>
                    <a:lstStyle/>
                    <a:p>
                      <a:pPr marL="457200" algn="just">
                        <a:lnSpc>
                          <a:spcPct val="107000"/>
                        </a:lnSpc>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Root Mean Squared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R</a:t>
                      </a:r>
                      <a:r>
                        <a:rPr lang="en-IN" sz="1100" baseline="30000">
                          <a:effectLst/>
                        </a:rPr>
                        <a:t>2</a:t>
                      </a:r>
                      <a:r>
                        <a:rPr lang="en-IN" sz="1100">
                          <a:effectLst/>
                        </a:rPr>
                        <a: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17196"/>
                  </a:ext>
                </a:extLst>
              </a:tr>
              <a:tr h="0">
                <a:tc>
                  <a:txBody>
                    <a:bodyPr/>
                    <a:lstStyle/>
                    <a:p>
                      <a:pPr marL="457200" algn="just">
                        <a:lnSpc>
                          <a:spcPct val="107000"/>
                        </a:lnSpc>
                      </a:pPr>
                      <a:r>
                        <a:rPr lang="en-IN" sz="1100">
                          <a:effectLst/>
                        </a:rPr>
                        <a:t>Auto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1.4590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Too big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2424047"/>
                  </a:ext>
                </a:extLst>
              </a:tr>
              <a:tr h="0">
                <a:tc>
                  <a:txBody>
                    <a:bodyPr/>
                    <a:lstStyle/>
                    <a:p>
                      <a:pPr marL="457200" algn="just">
                        <a:lnSpc>
                          <a:spcPct val="107000"/>
                        </a:lnSpc>
                      </a:pPr>
                      <a:r>
                        <a:rPr lang="en-IN" sz="1100">
                          <a:effectLst/>
                        </a:rPr>
                        <a:t>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1.4587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Too big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6542271"/>
                  </a:ext>
                </a:extLst>
              </a:tr>
              <a:tr h="0">
                <a:tc>
                  <a:txBody>
                    <a:bodyPr/>
                    <a:lstStyle/>
                    <a:p>
                      <a:pPr marL="457200" algn="just">
                        <a:lnSpc>
                          <a:spcPct val="107000"/>
                        </a:lnSpc>
                      </a:pPr>
                      <a:r>
                        <a:rPr lang="en-IN" sz="1100">
                          <a:effectLst/>
                        </a:rPr>
                        <a:t>SARIMA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1.4586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2.1009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5509895"/>
                  </a:ext>
                </a:extLst>
              </a:tr>
              <a:tr h="0">
                <a:tc>
                  <a:txBody>
                    <a:bodyPr/>
                    <a:lstStyle/>
                    <a:p>
                      <a:pPr marL="457200" algn="just">
                        <a:lnSpc>
                          <a:spcPct val="107000"/>
                        </a:lnSpc>
                      </a:pPr>
                      <a:r>
                        <a:rPr lang="en-IN" sz="1100">
                          <a:effectLst/>
                        </a:rPr>
                        <a:t>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0.3425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0.5925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93.4738%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480253"/>
                  </a:ext>
                </a:extLst>
              </a:tr>
              <a:tr h="0">
                <a:tc>
                  <a:txBody>
                    <a:bodyPr/>
                    <a:lstStyle/>
                    <a:p>
                      <a:pPr marL="457200" algn="just">
                        <a:lnSpc>
                          <a:spcPct val="107000"/>
                        </a:lnSpc>
                      </a:pPr>
                      <a:r>
                        <a:rPr lang="en-IN" sz="1100">
                          <a:effectLst/>
                        </a:rPr>
                        <a:t>SARIMAX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0.3424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0.5936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93.4749%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2687988"/>
                  </a:ext>
                </a:extLst>
              </a:tr>
              <a:tr h="0">
                <a:tc>
                  <a:txBody>
                    <a:bodyPr/>
                    <a:lstStyle/>
                    <a:p>
                      <a:pPr marL="457200" algn="just">
                        <a:lnSpc>
                          <a:spcPct val="107000"/>
                        </a:lnSpc>
                      </a:pPr>
                      <a:r>
                        <a:rPr lang="en-IN" sz="1100">
                          <a:effectLst/>
                        </a:rPr>
                        <a:t>Holt Winter’s Exponential smoothing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1.4554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2.1009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dirty="0">
                          <a:effectLst/>
                        </a:rPr>
                        <a:t>Negative 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818248"/>
                  </a:ext>
                </a:extLst>
              </a:tr>
            </a:tbl>
          </a:graphicData>
        </a:graphic>
      </p:graphicFrame>
      <p:pic>
        <p:nvPicPr>
          <p:cNvPr id="7" name="Picture 6">
            <a:extLst>
              <a:ext uri="{FF2B5EF4-FFF2-40B4-BE49-F238E27FC236}">
                <a16:creationId xmlns:a16="http://schemas.microsoft.com/office/drawing/2014/main" id="{149654A7-558A-9961-8A5F-438586F0B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425" y="938700"/>
            <a:ext cx="3887470" cy="5324475"/>
          </a:xfrm>
          <a:prstGeom prst="rect">
            <a:avLst/>
          </a:prstGeom>
        </p:spPr>
      </p:pic>
    </p:spTree>
    <p:extLst>
      <p:ext uri="{BB962C8B-B14F-4D97-AF65-F5344CB8AC3E}">
        <p14:creationId xmlns:p14="http://schemas.microsoft.com/office/powerpoint/2010/main" val="119685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695813"/>
          </a:xfrm>
        </p:spPr>
        <p:txBody>
          <a:bodyPr>
            <a:normAutofit/>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1744716"/>
            <a:ext cx="6527409" cy="1684284"/>
          </a:xfrm>
        </p:spPr>
        <p:txBody>
          <a:bodyPr vert="horz" lIns="91440" tIns="45720" rIns="91440" bIns="45720" rtlCol="0" anchor="t">
            <a:normAutofit/>
          </a:bodyPr>
          <a:lstStyle/>
          <a:p>
            <a:pPr marL="285750" indent="-285750">
              <a:buFont typeface="Arial" panose="020B0604020202020204" pitchFamily="34" charset="0"/>
              <a:buChar char="•"/>
            </a:pPr>
            <a:r>
              <a:rPr lang="en-US" dirty="0">
                <a:solidFill>
                  <a:schemeClr val="bg1"/>
                </a:solidFill>
              </a:rPr>
              <a:t>Overall the best working model is ARIMAX.</a:t>
            </a:r>
          </a:p>
          <a:p>
            <a:pPr marL="285750" indent="-285750">
              <a:buFont typeface="Arial" panose="020B0604020202020204" pitchFamily="34" charset="0"/>
              <a:buChar char="•"/>
            </a:pPr>
            <a:r>
              <a:rPr lang="en-US" dirty="0">
                <a:solidFill>
                  <a:schemeClr val="bg1"/>
                </a:solidFill>
              </a:rPr>
              <a:t>The worst model that correlates least is SARIMA.</a:t>
            </a:r>
          </a:p>
          <a:p>
            <a:pPr marL="285750" indent="-285750">
              <a:buFont typeface="Arial" panose="020B0604020202020204" pitchFamily="34" charset="0"/>
              <a:buChar char="•"/>
            </a:pPr>
            <a:r>
              <a:rPr lang="en-US" dirty="0">
                <a:solidFill>
                  <a:schemeClr val="bg1"/>
                </a:solidFill>
              </a:rPr>
              <a:t>The best results can be seen for the stock TCS.</a:t>
            </a:r>
          </a:p>
          <a:p>
            <a:pPr marL="285750" indent="-285750">
              <a:buFont typeface="Arial" panose="020B0604020202020204" pitchFamily="34" charset="0"/>
              <a:buChar char="•"/>
            </a:pPr>
            <a:r>
              <a:rPr lang="en-US" dirty="0">
                <a:solidFill>
                  <a:schemeClr val="bg1"/>
                </a:solidFill>
              </a:rPr>
              <a:t>The worst results can be seen for Hindustan Unilever.</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
        <p:nvSpPr>
          <p:cNvPr id="8" name="Title 1">
            <a:extLst>
              <a:ext uri="{FF2B5EF4-FFF2-40B4-BE49-F238E27FC236}">
                <a16:creationId xmlns:a16="http://schemas.microsoft.com/office/drawing/2014/main" id="{4D06FFE8-FCA1-1E81-C577-8350BDFB469A}"/>
              </a:ext>
            </a:extLst>
          </p:cNvPr>
          <p:cNvSpPr txBox="1">
            <a:spLocks/>
          </p:cNvSpPr>
          <p:nvPr/>
        </p:nvSpPr>
        <p:spPr>
          <a:xfrm>
            <a:off x="4937760" y="3429000"/>
            <a:ext cx="6400800" cy="69581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dirty="0">
                <a:solidFill>
                  <a:schemeClr val="bg1"/>
                </a:solidFill>
              </a:rPr>
              <a:t>Future Work</a:t>
            </a:r>
          </a:p>
        </p:txBody>
      </p:sp>
      <p:sp>
        <p:nvSpPr>
          <p:cNvPr id="9" name="Content Placeholder 2">
            <a:extLst>
              <a:ext uri="{FF2B5EF4-FFF2-40B4-BE49-F238E27FC236}">
                <a16:creationId xmlns:a16="http://schemas.microsoft.com/office/drawing/2014/main" id="{20CB86E7-DBA0-9839-364D-AA41C1D66317}"/>
              </a:ext>
            </a:extLst>
          </p:cNvPr>
          <p:cNvSpPr txBox="1">
            <a:spLocks/>
          </p:cNvSpPr>
          <p:nvPr/>
        </p:nvSpPr>
        <p:spPr>
          <a:xfrm>
            <a:off x="4937759" y="4398439"/>
            <a:ext cx="6527409" cy="1684284"/>
          </a:xfrm>
          <a:prstGeom prst="rect">
            <a:avLst/>
          </a:prstGeom>
        </p:spPr>
        <p:txBody>
          <a:bodyPr vert="horz" lIns="91440" tIns="45720" rIns="91440" bIns="45720" rtlCol="0" anchor="t">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bg1"/>
                </a:solidFill>
              </a:rPr>
              <a:t>Working on different sizes of dataset.</a:t>
            </a:r>
          </a:p>
          <a:p>
            <a:pPr marL="285750" indent="-285750">
              <a:buFont typeface="Arial" panose="020B0604020202020204" pitchFamily="34" charset="0"/>
              <a:buChar char="•"/>
            </a:pPr>
            <a:r>
              <a:rPr lang="en-US" dirty="0">
                <a:solidFill>
                  <a:schemeClr val="bg1"/>
                </a:solidFill>
              </a:rPr>
              <a:t>Working on hybrid and deep learning models.</a:t>
            </a:r>
          </a:p>
          <a:p>
            <a:pPr marL="285750" indent="-285750">
              <a:buFont typeface="Arial" panose="020B0604020202020204" pitchFamily="34" charset="0"/>
              <a:buChar char="•"/>
            </a:pPr>
            <a:r>
              <a:rPr lang="en-US" dirty="0">
                <a:solidFill>
                  <a:schemeClr val="bg1"/>
                </a:solidFill>
              </a:rPr>
              <a:t>Working on short –term, mid-term and long-term investment portfolios</a:t>
            </a:r>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solidFill>
                  <a:schemeClr val="accent2"/>
                </a:solidFill>
              </a:rPr>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solidFill>
                  <a:schemeClr val="accent2"/>
                </a:solidFill>
              </a:rPr>
              <a:t>Satvik Sharma</a:t>
            </a:r>
          </a:p>
          <a:p>
            <a:r>
              <a:rPr lang="en-US" dirty="0">
                <a:solidFill>
                  <a:schemeClr val="accent2"/>
                </a:solidFill>
              </a:rPr>
              <a:t>218595095</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Financial Time Series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IN" sz="1800" dirty="0">
                <a:solidFill>
                  <a:schemeClr val="accent2"/>
                </a:solidFill>
                <a:effectLst/>
                <a:latin typeface="Calibri" panose="020F0502020204030204" pitchFamily="34" charset="0"/>
                <a:ea typeface="Calibri" panose="020F0502020204030204" pitchFamily="34" charset="0"/>
              </a:rPr>
              <a:t>Time Series can be defined as the study of dynamic consequences over a period of time. This presentation focuses on the financial time series, where the study is more concerned with the financial assets like stocks, shares, currency evaluation, et cetera. it is highly logical area, where the uncertainty is extremely high. Financial time series has always been of interest of business and financial analysts because of addition of uncertainty, statistical theory, methods and high volatile market makes financial time series analysis different from regular time series analysis.</a:t>
            </a:r>
            <a:endParaRPr lang="en-US" dirty="0">
              <a:solidFill>
                <a:schemeClr val="accent2"/>
              </a:solidFill>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507068"/>
            <a:ext cx="6800850" cy="1325880"/>
          </a:xfrm>
        </p:spPr>
        <p:txBody>
          <a:bodyPr/>
          <a:lstStyle/>
          <a:p>
            <a:r>
              <a:rPr lang="en-US" dirty="0"/>
              <a:t>Objectives of the Project</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Finding patterns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Finding different patterns in different algorithms and different stocks and finding out the similarities and differences in working of each algorithm</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Hybridization</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Possibility of hybridizing the current algorithms to work optimally.</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Portfolios</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normAutofit fontScale="92500"/>
          </a:bodyPr>
          <a:lstStyle/>
          <a:p>
            <a:r>
              <a:rPr lang="en-US" dirty="0"/>
              <a:t>Creating long term, mid term, and short term investment portfolios based on the current machine learning and choosing the algorithms that work the best</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Future work</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Finding what can be done in the future in the field of financial time series.</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65174" y="325588"/>
            <a:ext cx="6800850" cy="1325880"/>
          </a:xfrm>
        </p:spPr>
        <p:txBody>
          <a:bodyPr/>
          <a:lstStyle/>
          <a:p>
            <a:r>
              <a:rPr lang="en-US" dirty="0"/>
              <a:t>Research design</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pic>
        <p:nvPicPr>
          <p:cNvPr id="33" name="Picture 32">
            <a:extLst>
              <a:ext uri="{FF2B5EF4-FFF2-40B4-BE49-F238E27FC236}">
                <a16:creationId xmlns:a16="http://schemas.microsoft.com/office/drawing/2014/main" id="{EDE6DF96-8CC1-5D49-74B4-1220B0AFE38A}"/>
              </a:ext>
            </a:extLst>
          </p:cNvPr>
          <p:cNvPicPr>
            <a:picLocks noChangeAspect="1"/>
          </p:cNvPicPr>
          <p:nvPr/>
        </p:nvPicPr>
        <p:blipFill>
          <a:blip r:embed="rId2"/>
          <a:stretch>
            <a:fillRect/>
          </a:stretch>
        </p:blipFill>
        <p:spPr>
          <a:xfrm>
            <a:off x="460709" y="792439"/>
            <a:ext cx="6024607" cy="5562641"/>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120695" y="390524"/>
            <a:ext cx="7654170" cy="1325880"/>
          </a:xfrm>
        </p:spPr>
        <p:txBody>
          <a:bodyPr>
            <a:normAutofit fontScale="90000"/>
          </a:bodyPr>
          <a:lstStyle/>
          <a:p>
            <a:r>
              <a:rPr lang="en-US" dirty="0">
                <a:solidFill>
                  <a:schemeClr val="bg1"/>
                </a:solidFill>
              </a:rPr>
              <a:t>ML models, Stocks and Evaluation methods used</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28" name="Text Placeholder 5">
            <a:extLst>
              <a:ext uri="{FF2B5EF4-FFF2-40B4-BE49-F238E27FC236}">
                <a16:creationId xmlns:a16="http://schemas.microsoft.com/office/drawing/2014/main" id="{F25A9E23-5D3E-4838-78B6-630ED3F88CA1}"/>
              </a:ext>
            </a:extLst>
          </p:cNvPr>
          <p:cNvSpPr txBox="1">
            <a:spLocks/>
          </p:cNvSpPr>
          <p:nvPr/>
        </p:nvSpPr>
        <p:spPr>
          <a:xfrm>
            <a:off x="6766925" y="2224403"/>
            <a:ext cx="2743200" cy="2368063"/>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HDFC</a:t>
            </a:r>
          </a:p>
          <a:p>
            <a:pPr marL="342900" indent="-342900" algn="l">
              <a:buFont typeface="Arial" panose="020B0604020202020204" pitchFamily="34" charset="0"/>
              <a:buChar char="•"/>
            </a:pPr>
            <a:r>
              <a:rPr lang="en-US" dirty="0">
                <a:solidFill>
                  <a:schemeClr val="bg1"/>
                </a:solidFill>
              </a:rPr>
              <a:t>INFOSYS</a:t>
            </a:r>
          </a:p>
          <a:p>
            <a:pPr marL="342900" indent="-342900" algn="l">
              <a:buFont typeface="Arial" panose="020B0604020202020204" pitchFamily="34" charset="0"/>
              <a:buChar char="•"/>
            </a:pPr>
            <a:r>
              <a:rPr lang="en-US" dirty="0">
                <a:solidFill>
                  <a:schemeClr val="bg1"/>
                </a:solidFill>
              </a:rPr>
              <a:t>ICICI Bank</a:t>
            </a:r>
          </a:p>
          <a:p>
            <a:pPr marL="342900" indent="-342900" algn="l">
              <a:buFont typeface="Arial" panose="020B0604020202020204" pitchFamily="34" charset="0"/>
              <a:buChar char="•"/>
            </a:pPr>
            <a:r>
              <a:rPr lang="en-US" dirty="0">
                <a:solidFill>
                  <a:schemeClr val="bg1"/>
                </a:solidFill>
              </a:rPr>
              <a:t>Hindustan Unilever</a:t>
            </a:r>
          </a:p>
          <a:p>
            <a:pPr marL="342900" indent="-342900" algn="l">
              <a:buFont typeface="Arial" panose="020B0604020202020204" pitchFamily="34" charset="0"/>
              <a:buChar char="•"/>
            </a:pPr>
            <a:r>
              <a:rPr lang="en-US" dirty="0">
                <a:solidFill>
                  <a:schemeClr val="bg1"/>
                </a:solidFill>
              </a:rPr>
              <a:t>TCS</a:t>
            </a:r>
          </a:p>
        </p:txBody>
      </p:sp>
      <p:sp>
        <p:nvSpPr>
          <p:cNvPr id="29" name="Text Placeholder 5">
            <a:extLst>
              <a:ext uri="{FF2B5EF4-FFF2-40B4-BE49-F238E27FC236}">
                <a16:creationId xmlns:a16="http://schemas.microsoft.com/office/drawing/2014/main" id="{9C672B2C-82A0-FAE8-C5FF-60745DD4FDF7}"/>
              </a:ext>
            </a:extLst>
          </p:cNvPr>
          <p:cNvSpPr txBox="1">
            <a:spLocks/>
          </p:cNvSpPr>
          <p:nvPr/>
        </p:nvSpPr>
        <p:spPr>
          <a:xfrm>
            <a:off x="4120695" y="2161880"/>
            <a:ext cx="2743200" cy="3444877"/>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Auto Regression</a:t>
            </a:r>
          </a:p>
          <a:p>
            <a:pPr marL="342900" indent="-342900" algn="l">
              <a:buFont typeface="Arial" panose="020B0604020202020204" pitchFamily="34" charset="0"/>
              <a:buChar char="•"/>
            </a:pPr>
            <a:r>
              <a:rPr lang="en-US" dirty="0">
                <a:solidFill>
                  <a:schemeClr val="bg1"/>
                </a:solidFill>
              </a:rPr>
              <a:t>ARIMA</a:t>
            </a:r>
          </a:p>
          <a:p>
            <a:pPr marL="342900" indent="-342900" algn="l">
              <a:buFont typeface="Arial" panose="020B0604020202020204" pitchFamily="34" charset="0"/>
              <a:buChar char="•"/>
            </a:pPr>
            <a:r>
              <a:rPr lang="en-US" dirty="0">
                <a:solidFill>
                  <a:schemeClr val="bg1"/>
                </a:solidFill>
              </a:rPr>
              <a:t>ARIMAX</a:t>
            </a:r>
          </a:p>
          <a:p>
            <a:pPr marL="342900" indent="-342900" algn="l">
              <a:buFont typeface="Arial" panose="020B0604020202020204" pitchFamily="34" charset="0"/>
              <a:buChar char="•"/>
            </a:pPr>
            <a:r>
              <a:rPr lang="en-US" dirty="0">
                <a:solidFill>
                  <a:schemeClr val="bg1"/>
                </a:solidFill>
              </a:rPr>
              <a:t>SARIMA</a:t>
            </a:r>
          </a:p>
          <a:p>
            <a:pPr marL="342900" indent="-342900" algn="l">
              <a:buFont typeface="Arial" panose="020B0604020202020204" pitchFamily="34" charset="0"/>
              <a:buChar char="•"/>
            </a:pPr>
            <a:r>
              <a:rPr lang="en-US" dirty="0">
                <a:solidFill>
                  <a:schemeClr val="bg1"/>
                </a:solidFill>
              </a:rPr>
              <a:t>SARIMAX</a:t>
            </a:r>
          </a:p>
          <a:p>
            <a:pPr marL="342900" indent="-342900" algn="l">
              <a:buFont typeface="Arial" panose="020B0604020202020204" pitchFamily="34" charset="0"/>
              <a:buChar char="•"/>
            </a:pPr>
            <a:r>
              <a:rPr lang="en-US" dirty="0">
                <a:solidFill>
                  <a:schemeClr val="bg1"/>
                </a:solidFill>
              </a:rPr>
              <a:t>Holt Winter’s Exponential Smoothing</a:t>
            </a:r>
          </a:p>
        </p:txBody>
      </p:sp>
      <p:sp>
        <p:nvSpPr>
          <p:cNvPr id="30" name="Text Placeholder 5">
            <a:extLst>
              <a:ext uri="{FF2B5EF4-FFF2-40B4-BE49-F238E27FC236}">
                <a16:creationId xmlns:a16="http://schemas.microsoft.com/office/drawing/2014/main" id="{07CA10CC-BD2A-E144-3387-D20EA40CCBE7}"/>
              </a:ext>
            </a:extLst>
          </p:cNvPr>
          <p:cNvSpPr txBox="1">
            <a:spLocks/>
          </p:cNvSpPr>
          <p:nvPr/>
        </p:nvSpPr>
        <p:spPr>
          <a:xfrm>
            <a:off x="9347200" y="2161880"/>
            <a:ext cx="2610338" cy="2368063"/>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Mean Absolute Error</a:t>
            </a:r>
          </a:p>
          <a:p>
            <a:pPr marL="342900" indent="-342900" algn="l">
              <a:buFont typeface="Arial" panose="020B0604020202020204" pitchFamily="34" charset="0"/>
              <a:buChar char="•"/>
            </a:pPr>
            <a:r>
              <a:rPr lang="en-US" dirty="0">
                <a:solidFill>
                  <a:schemeClr val="bg1"/>
                </a:solidFill>
              </a:rPr>
              <a:t>Root mean squared error</a:t>
            </a:r>
          </a:p>
          <a:p>
            <a:pPr marL="342900" indent="-342900" algn="l">
              <a:buFont typeface="Arial" panose="020B0604020202020204" pitchFamily="34" charset="0"/>
              <a:buChar char="•"/>
            </a:pPr>
            <a:r>
              <a:rPr lang="en-US" dirty="0">
                <a:solidFill>
                  <a:schemeClr val="bg1"/>
                </a:solidFill>
              </a:rPr>
              <a:t>R</a:t>
            </a:r>
            <a:r>
              <a:rPr lang="en-US" baseline="30000" dirty="0">
                <a:solidFill>
                  <a:schemeClr val="bg1"/>
                </a:solidFill>
              </a:rPr>
              <a:t>2</a:t>
            </a:r>
            <a:r>
              <a:rPr lang="en-US" dirty="0">
                <a:solidFill>
                  <a:schemeClr val="bg1"/>
                </a:solidFill>
              </a:rPr>
              <a:t> score</a:t>
            </a:r>
          </a:p>
        </p:txBody>
      </p:sp>
    </p:spTree>
    <p:extLst>
      <p:ext uri="{BB962C8B-B14F-4D97-AF65-F5344CB8AC3E}">
        <p14:creationId xmlns:p14="http://schemas.microsoft.com/office/powerpoint/2010/main" val="372197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41144" y="136525"/>
            <a:ext cx="9725026" cy="1325880"/>
          </a:xfrm>
        </p:spPr>
        <p:txBody>
          <a:bodyPr/>
          <a:lstStyle/>
          <a:p>
            <a:r>
              <a:rPr lang="en-ZA" dirty="0"/>
              <a:t>Results and evaluation for HDFC Stock</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30" name="Picture 29">
            <a:extLst>
              <a:ext uri="{FF2B5EF4-FFF2-40B4-BE49-F238E27FC236}">
                <a16:creationId xmlns:a16="http://schemas.microsoft.com/office/drawing/2014/main" id="{ADFEAA2B-32F7-8EFC-C121-C8A167367C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6975" y="1347445"/>
            <a:ext cx="3576320" cy="4897755"/>
          </a:xfrm>
          <a:prstGeom prst="rect">
            <a:avLst/>
          </a:prstGeom>
        </p:spPr>
      </p:pic>
      <p:graphicFrame>
        <p:nvGraphicFramePr>
          <p:cNvPr id="25" name="Table 24">
            <a:extLst>
              <a:ext uri="{FF2B5EF4-FFF2-40B4-BE49-F238E27FC236}">
                <a16:creationId xmlns:a16="http://schemas.microsoft.com/office/drawing/2014/main" id="{8FF82EA4-89FC-B2C0-CBC6-22E47EEB54E0}"/>
              </a:ext>
            </a:extLst>
          </p:cNvPr>
          <p:cNvGraphicFramePr>
            <a:graphicFrameLocks noGrp="1"/>
          </p:cNvGraphicFramePr>
          <p:nvPr>
            <p:extLst>
              <p:ext uri="{D42A27DB-BD31-4B8C-83A1-F6EECF244321}">
                <p14:modId xmlns:p14="http://schemas.microsoft.com/office/powerpoint/2010/main" val="1775763810"/>
              </p:ext>
            </p:extLst>
          </p:nvPr>
        </p:nvGraphicFramePr>
        <p:xfrm>
          <a:off x="1625405" y="2211393"/>
          <a:ext cx="5267960" cy="3169858"/>
        </p:xfrm>
        <a:graphic>
          <a:graphicData uri="http://schemas.openxmlformats.org/drawingml/2006/table">
            <a:tbl>
              <a:tblPr firstRow="1" firstCol="1" bandRow="1">
                <a:tableStyleId>{5C22544A-7EE6-4342-B048-85BDC9FD1C3A}</a:tableStyleId>
              </a:tblPr>
              <a:tblGrid>
                <a:gridCol w="1340485">
                  <a:extLst>
                    <a:ext uri="{9D8B030D-6E8A-4147-A177-3AD203B41FA5}">
                      <a16:colId xmlns:a16="http://schemas.microsoft.com/office/drawing/2014/main" val="3918976812"/>
                    </a:ext>
                  </a:extLst>
                </a:gridCol>
                <a:gridCol w="1316355">
                  <a:extLst>
                    <a:ext uri="{9D8B030D-6E8A-4147-A177-3AD203B41FA5}">
                      <a16:colId xmlns:a16="http://schemas.microsoft.com/office/drawing/2014/main" val="3098704285"/>
                    </a:ext>
                  </a:extLst>
                </a:gridCol>
                <a:gridCol w="1311275">
                  <a:extLst>
                    <a:ext uri="{9D8B030D-6E8A-4147-A177-3AD203B41FA5}">
                      <a16:colId xmlns:a16="http://schemas.microsoft.com/office/drawing/2014/main" val="2225534050"/>
                    </a:ext>
                  </a:extLst>
                </a:gridCol>
                <a:gridCol w="1299845">
                  <a:extLst>
                    <a:ext uri="{9D8B030D-6E8A-4147-A177-3AD203B41FA5}">
                      <a16:colId xmlns:a16="http://schemas.microsoft.com/office/drawing/2014/main" val="2682694685"/>
                    </a:ext>
                  </a:extLst>
                </a:gridCol>
              </a:tblGrid>
              <a:tr h="0">
                <a:tc>
                  <a:txBody>
                    <a:bodyPr/>
                    <a:lstStyle/>
                    <a:p>
                      <a:pPr marL="457200" algn="just">
                        <a:lnSpc>
                          <a:spcPct val="107000"/>
                        </a:lnSpc>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Root Mean Squared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R</a:t>
                      </a:r>
                      <a:r>
                        <a:rPr lang="en-IN" sz="1100" baseline="30000">
                          <a:effectLst/>
                        </a:rPr>
                        <a:t>2</a:t>
                      </a:r>
                      <a:r>
                        <a:rPr lang="en-IN" sz="1100">
                          <a:effectLst/>
                        </a:rPr>
                        <a: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9210887"/>
                  </a:ext>
                </a:extLst>
              </a:tr>
              <a:tr h="0">
                <a:tc>
                  <a:txBody>
                    <a:bodyPr/>
                    <a:lstStyle/>
                    <a:p>
                      <a:pPr marL="457200" algn="just">
                        <a:lnSpc>
                          <a:spcPct val="107000"/>
                        </a:lnSpc>
                      </a:pPr>
                      <a:r>
                        <a:rPr lang="en-IN" sz="1100">
                          <a:effectLst/>
                        </a:rPr>
                        <a:t>Auto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1.8387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2.7466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0476086"/>
                  </a:ext>
                </a:extLst>
              </a:tr>
              <a:tr h="0">
                <a:tc>
                  <a:txBody>
                    <a:bodyPr/>
                    <a:lstStyle/>
                    <a:p>
                      <a:pPr marL="457200" algn="just">
                        <a:lnSpc>
                          <a:spcPct val="107000"/>
                        </a:lnSpc>
                      </a:pPr>
                      <a:r>
                        <a:rPr lang="en-IN" sz="1100">
                          <a:effectLst/>
                        </a:rPr>
                        <a:t>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1.8383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2.7465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2299856"/>
                  </a:ext>
                </a:extLst>
              </a:tr>
              <a:tr h="0">
                <a:tc>
                  <a:txBody>
                    <a:bodyPr/>
                    <a:lstStyle/>
                    <a:p>
                      <a:pPr marL="457200" algn="just">
                        <a:lnSpc>
                          <a:spcPct val="107000"/>
                        </a:lnSpc>
                      </a:pPr>
                      <a:r>
                        <a:rPr lang="en-IN" sz="1100">
                          <a:effectLst/>
                        </a:rPr>
                        <a:t>SARIMA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1.8398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2.7484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2517511"/>
                  </a:ext>
                </a:extLst>
              </a:tr>
              <a:tr h="0">
                <a:tc>
                  <a:txBody>
                    <a:bodyPr/>
                    <a:lstStyle/>
                    <a:p>
                      <a:pPr marL="457200" algn="just">
                        <a:lnSpc>
                          <a:spcPct val="107000"/>
                        </a:lnSpc>
                      </a:pPr>
                      <a:r>
                        <a:rPr lang="en-IN" sz="1100">
                          <a:effectLst/>
                        </a:rPr>
                        <a:t>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0.7387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1.0684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88.29%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560288"/>
                  </a:ext>
                </a:extLst>
              </a:tr>
              <a:tr h="0">
                <a:tc>
                  <a:txBody>
                    <a:bodyPr/>
                    <a:lstStyle/>
                    <a:p>
                      <a:pPr marL="457200" algn="just">
                        <a:lnSpc>
                          <a:spcPct val="107000"/>
                        </a:lnSpc>
                      </a:pPr>
                      <a:r>
                        <a:rPr lang="en-IN" sz="1100">
                          <a:effectLst/>
                        </a:rPr>
                        <a:t>SARIMAX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1.0687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0.7388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88.28%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2476140"/>
                  </a:ext>
                </a:extLst>
              </a:tr>
              <a:tr h="0">
                <a:tc>
                  <a:txBody>
                    <a:bodyPr/>
                    <a:lstStyle/>
                    <a:p>
                      <a:pPr marL="457200" algn="just">
                        <a:lnSpc>
                          <a:spcPct val="107000"/>
                        </a:lnSpc>
                      </a:pPr>
                      <a:r>
                        <a:rPr lang="en-IN" sz="1100">
                          <a:effectLst/>
                        </a:rPr>
                        <a:t>Holt Winter’s Exponential smoothing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1.8409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2.7436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dirty="0">
                          <a:effectLst/>
                        </a:rPr>
                        <a:t>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7608488"/>
                  </a:ext>
                </a:extLst>
              </a:tr>
            </a:tbl>
          </a:graphicData>
        </a:graphic>
      </p:graphicFrame>
    </p:spTree>
    <p:extLst>
      <p:ext uri="{BB962C8B-B14F-4D97-AF65-F5344CB8AC3E}">
        <p14:creationId xmlns:p14="http://schemas.microsoft.com/office/powerpoint/2010/main" val="180987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626869" y="286512"/>
            <a:ext cx="9725026" cy="1325880"/>
          </a:xfrm>
        </p:spPr>
        <p:txBody>
          <a:bodyPr/>
          <a:lstStyle/>
          <a:p>
            <a:r>
              <a:rPr lang="en-ZA" dirty="0">
                <a:solidFill>
                  <a:schemeClr val="bg1"/>
                </a:solidFill>
              </a:rPr>
              <a:t>Results and evaluation for Infosys Stock</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41" name="Picture 40">
            <a:extLst>
              <a:ext uri="{FF2B5EF4-FFF2-40B4-BE49-F238E27FC236}">
                <a16:creationId xmlns:a16="http://schemas.microsoft.com/office/drawing/2014/main" id="{677E9AE7-4720-ADB3-E319-A3F50DBFB2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3573" y="1612392"/>
            <a:ext cx="3216275" cy="4404995"/>
          </a:xfrm>
          <a:prstGeom prst="rect">
            <a:avLst/>
          </a:prstGeom>
        </p:spPr>
      </p:pic>
      <p:graphicFrame>
        <p:nvGraphicFramePr>
          <p:cNvPr id="31" name="Table 30">
            <a:extLst>
              <a:ext uri="{FF2B5EF4-FFF2-40B4-BE49-F238E27FC236}">
                <a16:creationId xmlns:a16="http://schemas.microsoft.com/office/drawing/2014/main" id="{AC31D2FE-AF0C-DAE2-78E9-620F3B37A7F3}"/>
              </a:ext>
            </a:extLst>
          </p:cNvPr>
          <p:cNvGraphicFramePr>
            <a:graphicFrameLocks noGrp="1"/>
          </p:cNvGraphicFramePr>
          <p:nvPr>
            <p:extLst>
              <p:ext uri="{D42A27DB-BD31-4B8C-83A1-F6EECF244321}">
                <p14:modId xmlns:p14="http://schemas.microsoft.com/office/powerpoint/2010/main" val="3714089740"/>
              </p:ext>
            </p:extLst>
          </p:nvPr>
        </p:nvGraphicFramePr>
        <p:xfrm>
          <a:off x="1525832" y="2497087"/>
          <a:ext cx="5725160" cy="2631696"/>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628786840"/>
                    </a:ext>
                  </a:extLst>
                </a:gridCol>
                <a:gridCol w="1431290">
                  <a:extLst>
                    <a:ext uri="{9D8B030D-6E8A-4147-A177-3AD203B41FA5}">
                      <a16:colId xmlns:a16="http://schemas.microsoft.com/office/drawing/2014/main" val="1149958211"/>
                    </a:ext>
                  </a:extLst>
                </a:gridCol>
                <a:gridCol w="1431290">
                  <a:extLst>
                    <a:ext uri="{9D8B030D-6E8A-4147-A177-3AD203B41FA5}">
                      <a16:colId xmlns:a16="http://schemas.microsoft.com/office/drawing/2014/main" val="3247013915"/>
                    </a:ext>
                  </a:extLst>
                </a:gridCol>
                <a:gridCol w="1431290">
                  <a:extLst>
                    <a:ext uri="{9D8B030D-6E8A-4147-A177-3AD203B41FA5}">
                      <a16:colId xmlns:a16="http://schemas.microsoft.com/office/drawing/2014/main" val="945894681"/>
                    </a:ext>
                  </a:extLst>
                </a:gridCol>
              </a:tblGrid>
              <a:tr h="0">
                <a:tc>
                  <a:txBody>
                    <a:bodyPr/>
                    <a:lstStyle/>
                    <a:p>
                      <a:pPr marL="457200" algn="just">
                        <a:lnSpc>
                          <a:spcPct val="107000"/>
                        </a:lnSpc>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Root Mean Squared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R</a:t>
                      </a:r>
                      <a:r>
                        <a:rPr lang="en-IN" sz="1100" baseline="30000">
                          <a:effectLst/>
                        </a:rPr>
                        <a:t>2</a:t>
                      </a:r>
                      <a:r>
                        <a:rPr lang="en-IN" sz="1100">
                          <a:effectLst/>
                        </a:rPr>
                        <a: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946102"/>
                  </a:ext>
                </a:extLst>
              </a:tr>
              <a:tr h="0">
                <a:tc>
                  <a:txBody>
                    <a:bodyPr/>
                    <a:lstStyle/>
                    <a:p>
                      <a:pPr marL="457200" algn="just">
                        <a:lnSpc>
                          <a:spcPct val="107000"/>
                        </a:lnSpc>
                      </a:pPr>
                      <a:r>
                        <a:rPr lang="en-IN" sz="1100">
                          <a:effectLst/>
                        </a:rPr>
                        <a:t>Auto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1.6024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2.4718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839443"/>
                  </a:ext>
                </a:extLst>
              </a:tr>
              <a:tr h="0">
                <a:tc>
                  <a:txBody>
                    <a:bodyPr/>
                    <a:lstStyle/>
                    <a:p>
                      <a:pPr marL="457200" algn="just">
                        <a:lnSpc>
                          <a:spcPct val="107000"/>
                        </a:lnSpc>
                      </a:pPr>
                      <a:r>
                        <a:rPr lang="en-IN" sz="1100">
                          <a:effectLst/>
                        </a:rPr>
                        <a:t>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1.6020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2.4717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681726"/>
                  </a:ext>
                </a:extLst>
              </a:tr>
              <a:tr h="0">
                <a:tc>
                  <a:txBody>
                    <a:bodyPr/>
                    <a:lstStyle/>
                    <a:p>
                      <a:pPr marL="457200" algn="just">
                        <a:lnSpc>
                          <a:spcPct val="107000"/>
                        </a:lnSpc>
                      </a:pPr>
                      <a:r>
                        <a:rPr lang="en-IN" sz="1100">
                          <a:effectLst/>
                        </a:rPr>
                        <a:t>SARIMA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2.4712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1.6016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75474"/>
                  </a:ext>
                </a:extLst>
              </a:tr>
              <a:tr h="0">
                <a:tc>
                  <a:txBody>
                    <a:bodyPr/>
                    <a:lstStyle/>
                    <a:p>
                      <a:pPr marL="457200" algn="just">
                        <a:lnSpc>
                          <a:spcPct val="107000"/>
                        </a:lnSpc>
                      </a:pPr>
                      <a:r>
                        <a:rPr lang="en-IN" sz="1100">
                          <a:effectLst/>
                        </a:rPr>
                        <a:t>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1.1471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1.7900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51.67%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127707"/>
                  </a:ext>
                </a:extLst>
              </a:tr>
              <a:tr h="0">
                <a:tc>
                  <a:txBody>
                    <a:bodyPr/>
                    <a:lstStyle/>
                    <a:p>
                      <a:pPr marL="457200" algn="just">
                        <a:lnSpc>
                          <a:spcPct val="107000"/>
                        </a:lnSpc>
                      </a:pPr>
                      <a:r>
                        <a:rPr lang="en-IN" sz="1100">
                          <a:effectLst/>
                        </a:rPr>
                        <a:t>SARIMAX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1.1472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1.7902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100">
                          <a:effectLst/>
                        </a:rPr>
                        <a:t>51.66%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7609165"/>
                  </a:ext>
                </a:extLst>
              </a:tr>
              <a:tr h="0">
                <a:tc>
                  <a:txBody>
                    <a:bodyPr/>
                    <a:lstStyle/>
                    <a:p>
                      <a:pPr marL="457200" algn="just">
                        <a:lnSpc>
                          <a:spcPct val="107000"/>
                        </a:lnSpc>
                      </a:pPr>
                      <a:r>
                        <a:rPr lang="en-IN" sz="1100">
                          <a:effectLst/>
                        </a:rPr>
                        <a:t>Holt Winter’s Exponential smoothing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1.6017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2.4719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dirty="0">
                          <a:effectLst/>
                        </a:rPr>
                        <a:t>Negative 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0065055"/>
                  </a:ext>
                </a:extLst>
              </a:tr>
            </a:tbl>
          </a:graphicData>
        </a:graphic>
      </p:graphicFrame>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34646" y="255250"/>
            <a:ext cx="9124951" cy="1362456"/>
          </a:xfrm>
        </p:spPr>
        <p:txBody>
          <a:bodyPr/>
          <a:lstStyle/>
          <a:p>
            <a:r>
              <a:rPr lang="en-ZA" dirty="0">
                <a:solidFill>
                  <a:schemeClr val="accent2"/>
                </a:solidFill>
              </a:rPr>
              <a:t>Results and evaluation for ICICI Bank Stock</a:t>
            </a:r>
            <a:endParaRPr lang="en-US" dirty="0">
              <a:solidFill>
                <a:schemeClr val="accent2"/>
              </a:solidFill>
            </a:endParaRP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graphicFrame>
        <p:nvGraphicFramePr>
          <p:cNvPr id="15" name="Table 14">
            <a:extLst>
              <a:ext uri="{FF2B5EF4-FFF2-40B4-BE49-F238E27FC236}">
                <a16:creationId xmlns:a16="http://schemas.microsoft.com/office/drawing/2014/main" id="{0BB4DA98-97A5-891D-1EA7-C72169C3AE94}"/>
              </a:ext>
            </a:extLst>
          </p:cNvPr>
          <p:cNvGraphicFramePr>
            <a:graphicFrameLocks noGrp="1"/>
          </p:cNvGraphicFramePr>
          <p:nvPr>
            <p:extLst>
              <p:ext uri="{D42A27DB-BD31-4B8C-83A1-F6EECF244321}">
                <p14:modId xmlns:p14="http://schemas.microsoft.com/office/powerpoint/2010/main" val="2630855820"/>
              </p:ext>
            </p:extLst>
          </p:nvPr>
        </p:nvGraphicFramePr>
        <p:xfrm>
          <a:off x="370840" y="2568764"/>
          <a:ext cx="5725160" cy="2631696"/>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3713866917"/>
                    </a:ext>
                  </a:extLst>
                </a:gridCol>
                <a:gridCol w="1431290">
                  <a:extLst>
                    <a:ext uri="{9D8B030D-6E8A-4147-A177-3AD203B41FA5}">
                      <a16:colId xmlns:a16="http://schemas.microsoft.com/office/drawing/2014/main" val="3623148244"/>
                    </a:ext>
                  </a:extLst>
                </a:gridCol>
                <a:gridCol w="1431290">
                  <a:extLst>
                    <a:ext uri="{9D8B030D-6E8A-4147-A177-3AD203B41FA5}">
                      <a16:colId xmlns:a16="http://schemas.microsoft.com/office/drawing/2014/main" val="3752518985"/>
                    </a:ext>
                  </a:extLst>
                </a:gridCol>
                <a:gridCol w="1431290">
                  <a:extLst>
                    <a:ext uri="{9D8B030D-6E8A-4147-A177-3AD203B41FA5}">
                      <a16:colId xmlns:a16="http://schemas.microsoft.com/office/drawing/2014/main" val="4237198986"/>
                    </a:ext>
                  </a:extLst>
                </a:gridCol>
              </a:tblGrid>
              <a:tr h="0">
                <a:tc>
                  <a:txBody>
                    <a:bodyPr/>
                    <a:lstStyle/>
                    <a:p>
                      <a:pPr marL="457200" algn="just">
                        <a:lnSpc>
                          <a:spcPct val="107000"/>
                        </a:lnSpc>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dirty="0">
                          <a:effectLst/>
                        </a:rPr>
                        <a:t>Root Mean Squared Error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R</a:t>
                      </a:r>
                      <a:r>
                        <a:rPr lang="en-IN" sz="1100" baseline="30000">
                          <a:effectLst/>
                        </a:rPr>
                        <a:t>2</a:t>
                      </a:r>
                      <a:r>
                        <a:rPr lang="en-IN" sz="1100">
                          <a:effectLst/>
                        </a:rPr>
                        <a: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069312"/>
                  </a:ext>
                </a:extLst>
              </a:tr>
              <a:tr h="0">
                <a:tc>
                  <a:txBody>
                    <a:bodyPr/>
                    <a:lstStyle/>
                    <a:p>
                      <a:pPr marL="457200" algn="just">
                        <a:lnSpc>
                          <a:spcPct val="107000"/>
                        </a:lnSpc>
                      </a:pPr>
                      <a:r>
                        <a:rPr lang="en-IN" sz="1100">
                          <a:effectLst/>
                        </a:rPr>
                        <a:t>Auto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2.1700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dirty="0">
                          <a:effectLst/>
                        </a:rPr>
                        <a:t>3.1046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3868300"/>
                  </a:ext>
                </a:extLst>
              </a:tr>
              <a:tr h="0">
                <a:tc>
                  <a:txBody>
                    <a:bodyPr/>
                    <a:lstStyle/>
                    <a:p>
                      <a:pPr marL="457200" algn="just">
                        <a:lnSpc>
                          <a:spcPct val="107000"/>
                        </a:lnSpc>
                      </a:pPr>
                      <a:r>
                        <a:rPr lang="en-IN" sz="1100">
                          <a:effectLst/>
                        </a:rPr>
                        <a:t>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2.1703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3.1047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0358046"/>
                  </a:ext>
                </a:extLst>
              </a:tr>
              <a:tr h="0">
                <a:tc>
                  <a:txBody>
                    <a:bodyPr/>
                    <a:lstStyle/>
                    <a:p>
                      <a:pPr marL="457200" algn="just">
                        <a:lnSpc>
                          <a:spcPct val="107000"/>
                        </a:lnSpc>
                      </a:pPr>
                      <a:r>
                        <a:rPr lang="en-IN" sz="1100">
                          <a:effectLst/>
                        </a:rPr>
                        <a:t>SARIMA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2.1726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3.1056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291375"/>
                  </a:ext>
                </a:extLst>
              </a:tr>
              <a:tr h="0">
                <a:tc>
                  <a:txBody>
                    <a:bodyPr/>
                    <a:lstStyle/>
                    <a:p>
                      <a:pPr marL="457200" algn="just">
                        <a:lnSpc>
                          <a:spcPct val="107000"/>
                        </a:lnSpc>
                      </a:pPr>
                      <a:r>
                        <a:rPr lang="en-IN" sz="1100">
                          <a:effectLst/>
                        </a:rPr>
                        <a:t>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1.9182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2.8441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32.53%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498101"/>
                  </a:ext>
                </a:extLst>
              </a:tr>
              <a:tr h="0">
                <a:tc>
                  <a:txBody>
                    <a:bodyPr/>
                    <a:lstStyle/>
                    <a:p>
                      <a:pPr marL="457200" algn="just">
                        <a:lnSpc>
                          <a:spcPct val="107000"/>
                        </a:lnSpc>
                      </a:pPr>
                      <a:r>
                        <a:rPr lang="en-IN" sz="1100">
                          <a:effectLst/>
                        </a:rPr>
                        <a:t>SARIMAX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1.9182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2.8441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32.53%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814860"/>
                  </a:ext>
                </a:extLst>
              </a:tr>
              <a:tr h="0">
                <a:tc>
                  <a:txBody>
                    <a:bodyPr/>
                    <a:lstStyle/>
                    <a:p>
                      <a:pPr marL="457200" algn="just">
                        <a:lnSpc>
                          <a:spcPct val="107000"/>
                        </a:lnSpc>
                      </a:pPr>
                      <a:r>
                        <a:rPr lang="en-IN" sz="1100">
                          <a:effectLst/>
                        </a:rPr>
                        <a:t>Holt Winter’s Exponential smoothing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2.1619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3.0994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dirty="0">
                          <a:effectLst/>
                        </a:rPr>
                        <a:t>0.25%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5711790"/>
                  </a:ext>
                </a:extLst>
              </a:tr>
            </a:tbl>
          </a:graphicData>
        </a:graphic>
      </p:graphicFrame>
      <p:pic>
        <p:nvPicPr>
          <p:cNvPr id="19" name="Picture 18">
            <a:extLst>
              <a:ext uri="{FF2B5EF4-FFF2-40B4-BE49-F238E27FC236}">
                <a16:creationId xmlns:a16="http://schemas.microsoft.com/office/drawing/2014/main" id="{37C71369-C615-1F64-BBC1-FCD11F1503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3197" y="1412875"/>
            <a:ext cx="3609975" cy="4943475"/>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
        <p:nvSpPr>
          <p:cNvPr id="63" name="Title 1">
            <a:extLst>
              <a:ext uri="{FF2B5EF4-FFF2-40B4-BE49-F238E27FC236}">
                <a16:creationId xmlns:a16="http://schemas.microsoft.com/office/drawing/2014/main" id="{E3AA7645-232B-A71F-79B8-1E36FBC3F8C2}"/>
              </a:ext>
            </a:extLst>
          </p:cNvPr>
          <p:cNvSpPr>
            <a:spLocks noGrp="1"/>
          </p:cNvSpPr>
          <p:nvPr>
            <p:ph type="title"/>
          </p:nvPr>
        </p:nvSpPr>
        <p:spPr>
          <a:xfrm>
            <a:off x="579607" y="231805"/>
            <a:ext cx="9725026" cy="1325880"/>
          </a:xfrm>
        </p:spPr>
        <p:txBody>
          <a:bodyPr/>
          <a:lstStyle/>
          <a:p>
            <a:r>
              <a:rPr lang="en-ZA" dirty="0">
                <a:solidFill>
                  <a:schemeClr val="bg1"/>
                </a:solidFill>
              </a:rPr>
              <a:t>Results and evaluation for Hindustan Unilever Stock</a:t>
            </a:r>
          </a:p>
        </p:txBody>
      </p:sp>
      <p:pic>
        <p:nvPicPr>
          <p:cNvPr id="64" name="Picture 63">
            <a:extLst>
              <a:ext uri="{FF2B5EF4-FFF2-40B4-BE49-F238E27FC236}">
                <a16:creationId xmlns:a16="http://schemas.microsoft.com/office/drawing/2014/main" id="{42C8F406-B622-D17D-A735-FB545D0E9B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2124" y="1521039"/>
            <a:ext cx="3728107" cy="5105156"/>
          </a:xfrm>
          <a:prstGeom prst="rect">
            <a:avLst/>
          </a:prstGeom>
        </p:spPr>
      </p:pic>
      <p:graphicFrame>
        <p:nvGraphicFramePr>
          <p:cNvPr id="50" name="Table 49">
            <a:extLst>
              <a:ext uri="{FF2B5EF4-FFF2-40B4-BE49-F238E27FC236}">
                <a16:creationId xmlns:a16="http://schemas.microsoft.com/office/drawing/2014/main" id="{0EBDDFC8-49E3-9D9E-750D-96390821CE1E}"/>
              </a:ext>
            </a:extLst>
          </p:cNvPr>
          <p:cNvGraphicFramePr>
            <a:graphicFrameLocks noGrp="1"/>
          </p:cNvGraphicFramePr>
          <p:nvPr>
            <p:extLst>
              <p:ext uri="{D42A27DB-BD31-4B8C-83A1-F6EECF244321}">
                <p14:modId xmlns:p14="http://schemas.microsoft.com/office/powerpoint/2010/main" val="3560817588"/>
              </p:ext>
            </p:extLst>
          </p:nvPr>
        </p:nvGraphicFramePr>
        <p:xfrm>
          <a:off x="828040" y="2309300"/>
          <a:ext cx="5267960" cy="3528634"/>
        </p:xfrm>
        <a:graphic>
          <a:graphicData uri="http://schemas.openxmlformats.org/drawingml/2006/table">
            <a:tbl>
              <a:tblPr firstRow="1" firstCol="1" bandRow="1">
                <a:tableStyleId>{5C22544A-7EE6-4342-B048-85BDC9FD1C3A}</a:tableStyleId>
              </a:tblPr>
              <a:tblGrid>
                <a:gridCol w="1340485">
                  <a:extLst>
                    <a:ext uri="{9D8B030D-6E8A-4147-A177-3AD203B41FA5}">
                      <a16:colId xmlns:a16="http://schemas.microsoft.com/office/drawing/2014/main" val="2917187667"/>
                    </a:ext>
                  </a:extLst>
                </a:gridCol>
                <a:gridCol w="1316355">
                  <a:extLst>
                    <a:ext uri="{9D8B030D-6E8A-4147-A177-3AD203B41FA5}">
                      <a16:colId xmlns:a16="http://schemas.microsoft.com/office/drawing/2014/main" val="1360864087"/>
                    </a:ext>
                  </a:extLst>
                </a:gridCol>
                <a:gridCol w="1311275">
                  <a:extLst>
                    <a:ext uri="{9D8B030D-6E8A-4147-A177-3AD203B41FA5}">
                      <a16:colId xmlns:a16="http://schemas.microsoft.com/office/drawing/2014/main" val="746292974"/>
                    </a:ext>
                  </a:extLst>
                </a:gridCol>
                <a:gridCol w="1299845">
                  <a:extLst>
                    <a:ext uri="{9D8B030D-6E8A-4147-A177-3AD203B41FA5}">
                      <a16:colId xmlns:a16="http://schemas.microsoft.com/office/drawing/2014/main" val="446189052"/>
                    </a:ext>
                  </a:extLst>
                </a:gridCol>
              </a:tblGrid>
              <a:tr h="0">
                <a:tc>
                  <a:txBody>
                    <a:bodyPr/>
                    <a:lstStyle/>
                    <a:p>
                      <a:pPr marL="457200" algn="just">
                        <a:lnSpc>
                          <a:spcPct val="107000"/>
                        </a:lnSpc>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Root Mean Squared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R</a:t>
                      </a:r>
                      <a:r>
                        <a:rPr lang="en-IN" sz="1100" baseline="30000">
                          <a:effectLst/>
                        </a:rPr>
                        <a:t>2</a:t>
                      </a:r>
                      <a:r>
                        <a:rPr lang="en-IN" sz="1100">
                          <a:effectLst/>
                        </a:rPr>
                        <a:t>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34555"/>
                  </a:ext>
                </a:extLst>
              </a:tr>
              <a:tr h="0">
                <a:tc>
                  <a:txBody>
                    <a:bodyPr/>
                    <a:lstStyle/>
                    <a:p>
                      <a:pPr marL="457200" algn="just">
                        <a:lnSpc>
                          <a:spcPct val="107000"/>
                        </a:lnSpc>
                      </a:pPr>
                      <a:r>
                        <a:rPr lang="en-IN" sz="1100">
                          <a:effectLst/>
                        </a:rPr>
                        <a:t>Auto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1.2637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1.9784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667943"/>
                  </a:ext>
                </a:extLst>
              </a:tr>
              <a:tr h="0">
                <a:tc>
                  <a:txBody>
                    <a:bodyPr/>
                    <a:lstStyle/>
                    <a:p>
                      <a:pPr marL="457200" algn="just">
                        <a:lnSpc>
                          <a:spcPct val="107000"/>
                        </a:lnSpc>
                      </a:pPr>
                      <a:r>
                        <a:rPr lang="en-IN" sz="1100">
                          <a:effectLst/>
                        </a:rPr>
                        <a:t>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1.2640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1.9786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329842"/>
                  </a:ext>
                </a:extLst>
              </a:tr>
              <a:tr h="0">
                <a:tc>
                  <a:txBody>
                    <a:bodyPr/>
                    <a:lstStyle/>
                    <a:p>
                      <a:pPr marL="457200" algn="just">
                        <a:lnSpc>
                          <a:spcPct val="107000"/>
                        </a:lnSpc>
                      </a:pPr>
                      <a:r>
                        <a:rPr lang="en-IN" sz="1100">
                          <a:effectLst/>
                        </a:rPr>
                        <a:t>SARIMA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1.2554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1.9788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507605"/>
                  </a:ext>
                </a:extLst>
              </a:tr>
              <a:tr h="0">
                <a:tc>
                  <a:txBody>
                    <a:bodyPr/>
                    <a:lstStyle/>
                    <a:p>
                      <a:pPr marL="457200" algn="just">
                        <a:lnSpc>
                          <a:spcPct val="107000"/>
                        </a:lnSpc>
                      </a:pPr>
                      <a:r>
                        <a:rPr lang="en-IN" sz="1100">
                          <a:effectLst/>
                        </a:rPr>
                        <a:t>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1.5563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3.4731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546059"/>
                  </a:ext>
                </a:extLst>
              </a:tr>
              <a:tr h="0">
                <a:tc>
                  <a:txBody>
                    <a:bodyPr/>
                    <a:lstStyle/>
                    <a:p>
                      <a:pPr marL="457200" algn="just">
                        <a:lnSpc>
                          <a:spcPct val="107000"/>
                        </a:lnSpc>
                      </a:pPr>
                      <a:r>
                        <a:rPr lang="en-IN" sz="1100">
                          <a:effectLst/>
                        </a:rPr>
                        <a:t>SARIMAX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1.4158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2.2328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a:effectLst/>
                        </a:rPr>
                        <a:t>Negative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712961"/>
                  </a:ext>
                </a:extLst>
              </a:tr>
              <a:tr h="0">
                <a:tc>
                  <a:txBody>
                    <a:bodyPr/>
                    <a:lstStyle/>
                    <a:p>
                      <a:pPr marL="457200" algn="just">
                        <a:lnSpc>
                          <a:spcPct val="107000"/>
                        </a:lnSpc>
                      </a:pPr>
                      <a:r>
                        <a:rPr lang="en-IN" sz="1100">
                          <a:effectLst/>
                        </a:rPr>
                        <a:t>Holt Winter’s Exponential smoothing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1.2542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pPr>
                      <a:r>
                        <a:rPr lang="en-IN" sz="1100">
                          <a:effectLst/>
                        </a:rPr>
                        <a:t>1.9776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100" dirty="0">
                          <a:effectLst/>
                        </a:rPr>
                        <a:t>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3189689"/>
                  </a:ext>
                </a:extLst>
              </a:tr>
            </a:tbl>
          </a:graphicData>
        </a:graphic>
      </p:graphicFrame>
    </p:spTree>
    <p:extLst>
      <p:ext uri="{BB962C8B-B14F-4D97-AF65-F5344CB8AC3E}">
        <p14:creationId xmlns:p14="http://schemas.microsoft.com/office/powerpoint/2010/main" val="358698617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153</TotalTime>
  <Words>575</Words>
  <Application>Microsoft Office PowerPoint</Application>
  <PresentationFormat>Widescreen</PresentationFormat>
  <Paragraphs>197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Office Theme</vt:lpstr>
      <vt:lpstr>Financial Time Series analysis with machine learning</vt:lpstr>
      <vt:lpstr>About Financial Time Series</vt:lpstr>
      <vt:lpstr>Objectives of the Project</vt:lpstr>
      <vt:lpstr>Research design</vt:lpstr>
      <vt:lpstr>ML models, Stocks and Evaluation methods used</vt:lpstr>
      <vt:lpstr>Results and evaluation for HDFC Stock</vt:lpstr>
      <vt:lpstr>Results and evaluation for Infosys Stock</vt:lpstr>
      <vt:lpstr>Results and evaluation for ICICI Bank Stock</vt:lpstr>
      <vt:lpstr>Results and evaluation for Hindustan Unilever Stock</vt:lpstr>
      <vt:lpstr>Results and evaluation for TCS Stock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Time Series analysis with machine learning</dc:title>
  <dc:creator>satvik sharma</dc:creator>
  <cp:lastModifiedBy>satvik sharma</cp:lastModifiedBy>
  <cp:revision>1</cp:revision>
  <dcterms:created xsi:type="dcterms:W3CDTF">2022-06-06T02:50:59Z</dcterms:created>
  <dcterms:modified xsi:type="dcterms:W3CDTF">2022-06-06T05:24:29Z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