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7" d="100"/>
          <a:sy n="77" d="100"/>
        </p:scale>
        <p:origin x="86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726F-84AF-7D5B-91C0-ED8265293B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45E165-D6F1-9196-854E-A7C1ADC7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8220A2-799E-EB13-7D23-1A3BE4FECDC5}"/>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5" name="Footer Placeholder 4">
            <a:extLst>
              <a:ext uri="{FF2B5EF4-FFF2-40B4-BE49-F238E27FC236}">
                <a16:creationId xmlns:a16="http://schemas.microsoft.com/office/drawing/2014/main" id="{2FE1B60C-359F-6177-64F8-246CA7218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5619F-0AA1-AFE1-6121-64DF27CBF909}"/>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6924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37D1-2023-DECB-9CB5-64E15A7D02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2F31E2-862F-909D-F930-5F966AD747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7B49D7-251C-1430-776C-F7FFC06337B1}"/>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5" name="Footer Placeholder 4">
            <a:extLst>
              <a:ext uri="{FF2B5EF4-FFF2-40B4-BE49-F238E27FC236}">
                <a16:creationId xmlns:a16="http://schemas.microsoft.com/office/drawing/2014/main" id="{35A7F245-24F1-0ECA-057C-9E9588065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0838C-9036-53CF-9153-BAC51300CAE5}"/>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3286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1CDB6D-4439-2F02-DE68-7B18F8F696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9E095D-5B9C-516B-B76E-E12895E46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8A715-A147-CB5F-DDD4-60EAFDD13BCF}"/>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5" name="Footer Placeholder 4">
            <a:extLst>
              <a:ext uri="{FF2B5EF4-FFF2-40B4-BE49-F238E27FC236}">
                <a16:creationId xmlns:a16="http://schemas.microsoft.com/office/drawing/2014/main" id="{13A8A660-86C7-ADA3-0DB9-48E598B1B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9E637-4ED3-9479-6AFC-F875223AE84C}"/>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8749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BAD1-96E9-EB36-7F67-B7EAEC4780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E35842-F193-3658-DB42-C9E25D6FB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19B4C-2929-6360-5495-8EE469D0F90E}"/>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5" name="Footer Placeholder 4">
            <a:extLst>
              <a:ext uri="{FF2B5EF4-FFF2-40B4-BE49-F238E27FC236}">
                <a16:creationId xmlns:a16="http://schemas.microsoft.com/office/drawing/2014/main" id="{E9EC197C-A7D5-C981-E1EB-B52C777C0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D201D-0745-3BD1-7C03-1DFA783CF9D5}"/>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7625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31FD-EB57-0073-C95E-EEAA869D08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4C4C83-0C1D-6FB6-E1EC-C56DC22A2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823940-1EB9-2E40-8918-3C3F9AA37578}"/>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5" name="Footer Placeholder 4">
            <a:extLst>
              <a:ext uri="{FF2B5EF4-FFF2-40B4-BE49-F238E27FC236}">
                <a16:creationId xmlns:a16="http://schemas.microsoft.com/office/drawing/2014/main" id="{A4F5165C-83C7-6A49-6D46-0DCC5878C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FA967-0367-D537-13D8-C258AB5F0A2E}"/>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1602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ED5A-DA98-DCA7-3652-7F2A814F0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1F15AB-FFAC-7DE5-CF89-A43EFA7CDC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6CE490-AABB-B4E9-CBD6-A30EA3970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116B4D-0CBF-BD49-7C08-0591FC99CDB1}"/>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6" name="Footer Placeholder 5">
            <a:extLst>
              <a:ext uri="{FF2B5EF4-FFF2-40B4-BE49-F238E27FC236}">
                <a16:creationId xmlns:a16="http://schemas.microsoft.com/office/drawing/2014/main" id="{FEC2B804-9F2E-A882-3628-5A65BB674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35B1F-9D8F-A1C7-D300-8DA019AF242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5519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459C-7B6F-8139-B117-A5BF70CC02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DA4D12-ADE3-5200-77EF-3150E5B5D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952CB-60F7-BD83-FB6B-8C4D82F30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F81CFB-AE94-2217-2FFB-CD5D9C51A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93482-69F8-37EB-1981-843A6587A0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66C230-A638-3BB9-D8B7-F894CAEC8117}"/>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8" name="Footer Placeholder 7">
            <a:extLst>
              <a:ext uri="{FF2B5EF4-FFF2-40B4-BE49-F238E27FC236}">
                <a16:creationId xmlns:a16="http://schemas.microsoft.com/office/drawing/2014/main" id="{E0DDB9F5-87C3-2E59-2567-21343A02F8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BA4E3E-4666-BBBF-1894-F66D9E27D758}"/>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1320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175F-466B-CBC4-8BBC-8812835EA0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9DB129-846F-1B27-33F0-21716343D796}"/>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4" name="Footer Placeholder 3">
            <a:extLst>
              <a:ext uri="{FF2B5EF4-FFF2-40B4-BE49-F238E27FC236}">
                <a16:creationId xmlns:a16="http://schemas.microsoft.com/office/drawing/2014/main" id="{4A6BE83B-1BB1-07FD-C4A0-DA5266A60D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104B53-954F-1B45-FCEB-9F3728FD2346}"/>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7500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060E0-60E1-500D-A3B4-3B03C6A97439}"/>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3" name="Footer Placeholder 2">
            <a:extLst>
              <a:ext uri="{FF2B5EF4-FFF2-40B4-BE49-F238E27FC236}">
                <a16:creationId xmlns:a16="http://schemas.microsoft.com/office/drawing/2014/main" id="{F344050B-067A-271C-B4C1-93C65C1E6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75E48D-0EF3-517C-245D-64249D346F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261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A32C-383C-239A-3F39-EF68DC824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4C82CA-C075-3587-2A5F-CA7857579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0CCAA0-0DF3-1218-28CE-DA0DCCD7F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CA8FA-5A06-EB87-F24D-DAA416E56FF3}"/>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6" name="Footer Placeholder 5">
            <a:extLst>
              <a:ext uri="{FF2B5EF4-FFF2-40B4-BE49-F238E27FC236}">
                <a16:creationId xmlns:a16="http://schemas.microsoft.com/office/drawing/2014/main" id="{EFBE4B03-7D9F-EA4D-F6A6-0D2E2603F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19C35-C405-0706-1199-CAD6EE90486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5378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A0D2-2762-20DC-F48B-BC7D95CB6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8579EC-5869-199B-53E6-A58DD10F2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967378-C894-7969-5633-79A0C8A3F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D254-C660-D9FA-1D85-4C4F6C0C8616}"/>
              </a:ext>
            </a:extLst>
          </p:cNvPr>
          <p:cNvSpPr>
            <a:spLocks noGrp="1"/>
          </p:cNvSpPr>
          <p:nvPr>
            <p:ph type="dt" sz="half" idx="10"/>
          </p:nvPr>
        </p:nvSpPr>
        <p:spPr/>
        <p:txBody>
          <a:bodyPr/>
          <a:lstStyle/>
          <a:p>
            <a:fld id="{326951E3-958F-4611-B170-D081BA0250F9}" type="datetimeFigureOut">
              <a:rPr lang="en-US" smtClean="0"/>
              <a:t>11/21/2023</a:t>
            </a:fld>
            <a:endParaRPr lang="en-US"/>
          </a:p>
        </p:txBody>
      </p:sp>
      <p:sp>
        <p:nvSpPr>
          <p:cNvPr id="6" name="Footer Placeholder 5">
            <a:extLst>
              <a:ext uri="{FF2B5EF4-FFF2-40B4-BE49-F238E27FC236}">
                <a16:creationId xmlns:a16="http://schemas.microsoft.com/office/drawing/2014/main" id="{692C0B97-BEE6-F968-BC7A-71BE90119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33EA6-B2A6-AB42-A4B8-4B6DE4228AB3}"/>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0054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CD892-5D41-2975-9E50-B11C665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E35535-C8A8-F23C-2BE0-EB836979F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53096-1742-5B2D-29F8-93074ED27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951E3-958F-4611-B170-D081BA0250F9}" type="datetimeFigureOut">
              <a:rPr lang="en-US" smtClean="0"/>
              <a:pPr/>
              <a:t>11/21/2023</a:t>
            </a:fld>
            <a:endParaRPr lang="en-US" dirty="0"/>
          </a:p>
        </p:txBody>
      </p:sp>
      <p:sp>
        <p:nvSpPr>
          <p:cNvPr id="5" name="Footer Placeholder 4">
            <a:extLst>
              <a:ext uri="{FF2B5EF4-FFF2-40B4-BE49-F238E27FC236}">
                <a16:creationId xmlns:a16="http://schemas.microsoft.com/office/drawing/2014/main" id="{970044EC-A3F1-DAEA-CBAB-7C7CF86DA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3B4AC9E-47CB-4B53-468A-381EED2C6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6481051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558B2E-0643-9A80-D6EE-42A0370464E4}"/>
              </a:ext>
            </a:extLst>
          </p:cNvPr>
          <p:cNvPicPr>
            <a:picLocks noChangeAspect="1"/>
          </p:cNvPicPr>
          <p:nvPr/>
        </p:nvPicPr>
        <p:blipFill rotWithShape="1">
          <a:blip r:embed="rId2"/>
          <a:srcRect/>
          <a:stretch/>
        </p:blipFill>
        <p:spPr>
          <a:xfrm>
            <a:off x="21" y="0"/>
            <a:ext cx="12191979" cy="6857989"/>
          </a:xfrm>
          <a:prstGeom prst="rect">
            <a:avLst/>
          </a:prstGeom>
        </p:spPr>
      </p:pic>
      <p:sp>
        <p:nvSpPr>
          <p:cNvPr id="2" name="Title 1">
            <a:extLst>
              <a:ext uri="{FF2B5EF4-FFF2-40B4-BE49-F238E27FC236}">
                <a16:creationId xmlns:a16="http://schemas.microsoft.com/office/drawing/2014/main" id="{4879EC5F-413F-C926-D81C-25CA3427FABC}"/>
              </a:ext>
            </a:extLst>
          </p:cNvPr>
          <p:cNvSpPr>
            <a:spLocks noGrp="1"/>
          </p:cNvSpPr>
          <p:nvPr>
            <p:ph type="ctrTitle"/>
          </p:nvPr>
        </p:nvSpPr>
        <p:spPr>
          <a:xfrm>
            <a:off x="742016" y="1177047"/>
            <a:ext cx="10542069" cy="1879319"/>
          </a:xfrm>
        </p:spPr>
        <p:txBody>
          <a:bodyPr anchor="b">
            <a:normAutofit/>
          </a:bodyPr>
          <a:lstStyle/>
          <a:p>
            <a:r>
              <a:rPr lang="en-IN" b="1" dirty="0">
                <a:solidFill>
                  <a:srgbClr val="FFFFFF"/>
                </a:solidFill>
              </a:rPr>
              <a:t>BOX OFFICE REVENUE PREDICTION</a:t>
            </a:r>
          </a:p>
        </p:txBody>
      </p:sp>
      <p:sp>
        <p:nvSpPr>
          <p:cNvPr id="3" name="Subtitle 2">
            <a:extLst>
              <a:ext uri="{FF2B5EF4-FFF2-40B4-BE49-F238E27FC236}">
                <a16:creationId xmlns:a16="http://schemas.microsoft.com/office/drawing/2014/main" id="{3DA8AFC0-51BC-09C9-AB85-DF92F76A7D65}"/>
              </a:ext>
            </a:extLst>
          </p:cNvPr>
          <p:cNvSpPr>
            <a:spLocks noGrp="1"/>
          </p:cNvSpPr>
          <p:nvPr>
            <p:ph type="subTitle" idx="1"/>
          </p:nvPr>
        </p:nvSpPr>
        <p:spPr>
          <a:xfrm>
            <a:off x="4045361" y="3601197"/>
            <a:ext cx="3694048" cy="1137107"/>
          </a:xfrm>
        </p:spPr>
        <p:txBody>
          <a:bodyPr anchor="b">
            <a:normAutofit/>
          </a:bodyPr>
          <a:lstStyle/>
          <a:p>
            <a:pPr>
              <a:lnSpc>
                <a:spcPct val="110000"/>
              </a:lnSpc>
            </a:pPr>
            <a:r>
              <a:rPr lang="en-IN" sz="1500" b="1" dirty="0">
                <a:solidFill>
                  <a:schemeClr val="bg1"/>
                </a:solidFill>
              </a:rPr>
              <a:t>BY</a:t>
            </a:r>
          </a:p>
          <a:p>
            <a:pPr>
              <a:lnSpc>
                <a:spcPct val="110000"/>
              </a:lnSpc>
            </a:pPr>
            <a:r>
              <a:rPr lang="en-IN" sz="1500" b="1" dirty="0">
                <a:solidFill>
                  <a:schemeClr val="bg1"/>
                </a:solidFill>
              </a:rPr>
              <a:t> satvik – 210962042</a:t>
            </a:r>
          </a:p>
          <a:p>
            <a:pPr>
              <a:lnSpc>
                <a:spcPct val="110000"/>
              </a:lnSpc>
            </a:pPr>
            <a:r>
              <a:rPr lang="en-IN" sz="1500" b="1" dirty="0">
                <a:solidFill>
                  <a:schemeClr val="bg1"/>
                </a:solidFill>
              </a:rPr>
              <a:t> </a:t>
            </a:r>
            <a:r>
              <a:rPr lang="en-IN" sz="1500" b="1" dirty="0" err="1">
                <a:solidFill>
                  <a:schemeClr val="bg1"/>
                </a:solidFill>
              </a:rPr>
              <a:t>Neerajh</a:t>
            </a:r>
            <a:r>
              <a:rPr lang="en-IN" sz="1500" b="1" dirty="0">
                <a:solidFill>
                  <a:schemeClr val="bg1"/>
                </a:solidFill>
              </a:rPr>
              <a:t> - 210962076</a:t>
            </a:r>
          </a:p>
        </p:txBody>
      </p:sp>
    </p:spTree>
    <p:extLst>
      <p:ext uri="{BB962C8B-B14F-4D97-AF65-F5344CB8AC3E}">
        <p14:creationId xmlns:p14="http://schemas.microsoft.com/office/powerpoint/2010/main" val="202735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8BC65-2B22-F1F0-A5B2-1A0DD1B9E5E7}"/>
              </a:ext>
            </a:extLst>
          </p:cNvPr>
          <p:cNvSpPr>
            <a:spLocks noGrp="1"/>
          </p:cNvSpPr>
          <p:nvPr>
            <p:ph type="title"/>
          </p:nvPr>
        </p:nvSpPr>
        <p:spPr>
          <a:xfrm>
            <a:off x="589560" y="856180"/>
            <a:ext cx="5279408" cy="1128068"/>
          </a:xfrm>
        </p:spPr>
        <p:txBody>
          <a:bodyPr vert="horz" lIns="91440" tIns="45720" rIns="91440" bIns="45720" rtlCol="0" anchor="ctr">
            <a:normAutofit/>
          </a:bodyPr>
          <a:lstStyle/>
          <a:p>
            <a:endParaRPr lang="en-US" sz="4000" dirty="0"/>
          </a:p>
        </p:txBody>
      </p:sp>
      <p:grpSp>
        <p:nvGrpSpPr>
          <p:cNvPr id="55" name="Group 5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6" name="Rectangle 5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C2B51-0F0E-A237-5862-2C88E10F4F9E}"/>
              </a:ext>
            </a:extLst>
          </p:cNvPr>
          <p:cNvSpPr>
            <a:spLocks noGrp="1"/>
          </p:cNvSpPr>
          <p:nvPr>
            <p:ph sz="half" idx="1"/>
          </p:nvPr>
        </p:nvSpPr>
        <p:spPr>
          <a:xfrm>
            <a:off x="589559" y="1984248"/>
            <a:ext cx="5278066" cy="3979585"/>
          </a:xfrm>
        </p:spPr>
        <p:txBody>
          <a:bodyPr vert="horz" lIns="91440" tIns="45720" rIns="91440" bIns="45720" rtlCol="0" anchor="ctr">
            <a:normAutofit/>
          </a:bodyPr>
          <a:lstStyle/>
          <a:p>
            <a:pPr marL="0"/>
            <a:r>
              <a:rPr lang="en-US" sz="1600" dirty="0"/>
              <a:t>Three subplots display box plots for '</a:t>
            </a:r>
            <a:r>
              <a:rPr lang="en-US" sz="1600" dirty="0" err="1"/>
              <a:t>domestic_revenue</a:t>
            </a:r>
            <a:r>
              <a:rPr lang="en-US" sz="1600" dirty="0"/>
              <a:t>,' '</a:t>
            </a:r>
            <a:r>
              <a:rPr lang="en-US" sz="1600" dirty="0" err="1"/>
              <a:t>opening_theaters</a:t>
            </a:r>
            <a:r>
              <a:rPr lang="en-US" sz="1600" dirty="0"/>
              <a:t>,' and '</a:t>
            </a:r>
            <a:r>
              <a:rPr lang="en-US" sz="1600" dirty="0" err="1"/>
              <a:t>release_days</a:t>
            </a:r>
            <a:r>
              <a:rPr lang="en-US" sz="1600" dirty="0"/>
              <a:t>.' Outliers and the interquartile range (IQR) can be observed.</a:t>
            </a:r>
          </a:p>
          <a:p>
            <a:endParaRPr lang="en-US" sz="1600" dirty="0"/>
          </a:p>
          <a:p>
            <a:endParaRPr lang="en-US" sz="1600" dirty="0"/>
          </a:p>
          <a:p>
            <a:endParaRPr lang="en-US" sz="1600" dirty="0"/>
          </a:p>
          <a:p>
            <a:endParaRPr lang="en-US" sz="1600" dirty="0"/>
          </a:p>
          <a:p>
            <a:r>
              <a:rPr lang="en-US" sz="1600" dirty="0"/>
              <a:t>The distribution plots show the effect of log transformation on '</a:t>
            </a:r>
            <a:r>
              <a:rPr lang="en-US" sz="1600" dirty="0" err="1"/>
              <a:t>domestic_revenue</a:t>
            </a:r>
            <a:r>
              <a:rPr lang="en-US" sz="1600" dirty="0"/>
              <a:t>,' '</a:t>
            </a:r>
            <a:r>
              <a:rPr lang="en-US" sz="1600" dirty="0" err="1"/>
              <a:t>opening_theaters</a:t>
            </a:r>
            <a:r>
              <a:rPr lang="en-US" sz="1600" dirty="0"/>
              <a:t>,' and '</a:t>
            </a:r>
            <a:r>
              <a:rPr lang="en-US" sz="1600" dirty="0" err="1"/>
              <a:t>release_days</a:t>
            </a:r>
            <a:r>
              <a:rPr lang="en-US" sz="1600" dirty="0"/>
              <a:t>.' Log transformation is applied to handle right-skewed distributions.</a:t>
            </a:r>
          </a:p>
          <a:p>
            <a:endParaRPr lang="en-US" sz="1600" dirty="0"/>
          </a:p>
        </p:txBody>
      </p:sp>
      <p:sp>
        <p:nvSpPr>
          <p:cNvPr id="61" name="Rectangle 6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a blue bar&#10;&#10;Description automatically generated">
            <a:extLst>
              <a:ext uri="{FF2B5EF4-FFF2-40B4-BE49-F238E27FC236}">
                <a16:creationId xmlns:a16="http://schemas.microsoft.com/office/drawing/2014/main" id="{52F04D90-44AD-6142-EFAB-CE19521DA342}"/>
              </a:ext>
            </a:extLst>
          </p:cNvPr>
          <p:cNvPicPr>
            <a:picLocks noGrp="1" noChangeAspect="1"/>
          </p:cNvPicPr>
          <p:nvPr>
            <p:ph sz="half" idx="2"/>
          </p:nvPr>
        </p:nvPicPr>
        <p:blipFill>
          <a:blip r:embed="rId2"/>
          <a:stretch>
            <a:fillRect/>
          </a:stretch>
        </p:blipFill>
        <p:spPr>
          <a:xfrm>
            <a:off x="7083423" y="428934"/>
            <a:ext cx="4397433" cy="2752010"/>
          </a:xfrm>
          <a:prstGeom prst="rect">
            <a:avLst/>
          </a:prstGeom>
        </p:spPr>
      </p:pic>
      <p:sp>
        <p:nvSpPr>
          <p:cNvPr id="65" name="Rectangle 6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line&#10;&#10;Description automatically generated">
            <a:extLst>
              <a:ext uri="{FF2B5EF4-FFF2-40B4-BE49-F238E27FC236}">
                <a16:creationId xmlns:a16="http://schemas.microsoft.com/office/drawing/2014/main" id="{DCD11291-9F9A-47C1-BC7D-A656E9EC7BF8}"/>
              </a:ext>
            </a:extLst>
          </p:cNvPr>
          <p:cNvPicPr>
            <a:picLocks noChangeAspect="1"/>
          </p:cNvPicPr>
          <p:nvPr/>
        </p:nvPicPr>
        <p:blipFill>
          <a:blip r:embed="rId3"/>
          <a:stretch>
            <a:fillRect/>
          </a:stretch>
        </p:blipFill>
        <p:spPr>
          <a:xfrm>
            <a:off x="7083423" y="3429000"/>
            <a:ext cx="4395569" cy="2923587"/>
          </a:xfrm>
          <a:prstGeom prst="rect">
            <a:avLst/>
          </a:prstGeom>
        </p:spPr>
      </p:pic>
    </p:spTree>
    <p:extLst>
      <p:ext uri="{BB962C8B-B14F-4D97-AF65-F5344CB8AC3E}">
        <p14:creationId xmlns:p14="http://schemas.microsoft.com/office/powerpoint/2010/main" val="398135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FA4E7-5BC1-0ACE-B304-B96D88D71730}"/>
              </a:ext>
            </a:extLst>
          </p:cNvPr>
          <p:cNvSpPr>
            <a:spLocks noGrp="1"/>
          </p:cNvSpPr>
          <p:nvPr>
            <p:ph type="title"/>
          </p:nvPr>
        </p:nvSpPr>
        <p:spPr>
          <a:xfrm>
            <a:off x="589560" y="856180"/>
            <a:ext cx="4560584" cy="1128068"/>
          </a:xfrm>
        </p:spPr>
        <p:txBody>
          <a:bodyPr anchor="ctr">
            <a:normAutofit/>
          </a:bodyPr>
          <a:lstStyle/>
          <a:p>
            <a:endParaRPr lang="en-IN" sz="40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4908CF-F63B-C9BF-626F-FAE22250307D}"/>
              </a:ext>
            </a:extLst>
          </p:cNvPr>
          <p:cNvSpPr>
            <a:spLocks noGrp="1"/>
          </p:cNvSpPr>
          <p:nvPr>
            <p:ph idx="1"/>
          </p:nvPr>
        </p:nvSpPr>
        <p:spPr>
          <a:xfrm>
            <a:off x="534212" y="1688479"/>
            <a:ext cx="4559425" cy="3979585"/>
          </a:xfrm>
        </p:spPr>
        <p:txBody>
          <a:bodyPr anchor="ctr">
            <a:normAutofit/>
          </a:bodyPr>
          <a:lstStyle/>
          <a:p>
            <a:r>
              <a:rPr lang="en-US" sz="2400" dirty="0"/>
              <a:t>We calculate the correlation matrix and plot the heatmap and perform feature selection. The purpose of this heatmap is to visualize highly correlated variables in the dataset. A threshold of 0.8 is set and we use this to identify potential required relationships in the dataset.</a:t>
            </a:r>
            <a:endParaRPr lang="en-IN" sz="2400" dirty="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5EE510-2296-4918-BBDA-714A6664C0C9}"/>
              </a:ext>
            </a:extLst>
          </p:cNvPr>
          <p:cNvPicPr>
            <a:picLocks noChangeAspect="1"/>
          </p:cNvPicPr>
          <p:nvPr/>
        </p:nvPicPr>
        <p:blipFill rotWithShape="1">
          <a:blip r:embed="rId2"/>
          <a:srcRect l="11923" r="2199" b="2"/>
          <a:stretch/>
        </p:blipFill>
        <p:spPr>
          <a:xfrm>
            <a:off x="5977788" y="799352"/>
            <a:ext cx="5425410" cy="5259296"/>
          </a:xfrm>
          <a:prstGeom prst="rect">
            <a:avLst/>
          </a:prstGeom>
        </p:spPr>
      </p:pic>
    </p:spTree>
    <p:extLst>
      <p:ext uri="{BB962C8B-B14F-4D97-AF65-F5344CB8AC3E}">
        <p14:creationId xmlns:p14="http://schemas.microsoft.com/office/powerpoint/2010/main" val="71466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3" name="Rectangle 5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97132-C397-1EB5-263A-C71792505649}"/>
              </a:ext>
            </a:extLst>
          </p:cNvPr>
          <p:cNvSpPr>
            <a:spLocks noGrp="1"/>
          </p:cNvSpPr>
          <p:nvPr>
            <p:ph type="title"/>
          </p:nvPr>
        </p:nvSpPr>
        <p:spPr>
          <a:xfrm>
            <a:off x="984289" y="134609"/>
            <a:ext cx="5052369" cy="312834"/>
          </a:xfrm>
        </p:spPr>
        <p:txBody>
          <a:bodyPr anchor="ctr">
            <a:normAutofit fontScale="90000"/>
          </a:bodyPr>
          <a:lstStyle/>
          <a:p>
            <a:endParaRPr lang="en-IN" sz="3600" dirty="0"/>
          </a:p>
        </p:txBody>
      </p:sp>
      <p:sp>
        <p:nvSpPr>
          <p:cNvPr id="3" name="Content Placeholder 2">
            <a:extLst>
              <a:ext uri="{FF2B5EF4-FFF2-40B4-BE49-F238E27FC236}">
                <a16:creationId xmlns:a16="http://schemas.microsoft.com/office/drawing/2014/main" id="{B02D5D15-3196-1EDB-A5D0-A8691F7EC63F}"/>
              </a:ext>
            </a:extLst>
          </p:cNvPr>
          <p:cNvSpPr>
            <a:spLocks noGrp="1"/>
          </p:cNvSpPr>
          <p:nvPr>
            <p:ph idx="1"/>
          </p:nvPr>
        </p:nvSpPr>
        <p:spPr>
          <a:xfrm>
            <a:off x="1045029" y="1103593"/>
            <a:ext cx="4991629" cy="5098251"/>
          </a:xfrm>
        </p:spPr>
        <p:txBody>
          <a:bodyPr anchor="ctr">
            <a:noAutofit/>
          </a:bodyPr>
          <a:lstStyle/>
          <a:p>
            <a:pPr marL="304165" indent="0">
              <a:buNone/>
            </a:pPr>
            <a:r>
              <a:rPr lang="en-IN" sz="1400" dirty="0">
                <a:effectLst/>
                <a:latin typeface="Times New Roman" panose="02020603050405020304" pitchFamily="18" charset="0"/>
                <a:ea typeface="Times New Roman" panose="02020603050405020304" pitchFamily="18" charset="0"/>
              </a:rPr>
              <a:t>The metrics used for the analysis of results are training error and validation mean absolute error(MAE), mean square error(MSE) and root mean square error(RMSE). </a:t>
            </a:r>
          </a:p>
          <a:p>
            <a:pPr marL="304165" indent="0">
              <a:buNone/>
            </a:pPr>
            <a:endParaRPr lang="en-IN" sz="1400" dirty="0">
              <a:effectLst/>
              <a:latin typeface="Times New Roman" panose="02020603050405020304" pitchFamily="18" charset="0"/>
              <a:ea typeface="Times New Roman" panose="02020603050405020304" pitchFamily="18" charset="0"/>
            </a:endParaRPr>
          </a:p>
          <a:p>
            <a:pPr marL="304165" indent="0">
              <a:buNone/>
            </a:pPr>
            <a:r>
              <a:rPr lang="en-IN" sz="1400" dirty="0">
                <a:effectLst/>
                <a:latin typeface="Times New Roman" panose="02020603050405020304" pitchFamily="18" charset="0"/>
                <a:ea typeface="Times New Roman" panose="02020603050405020304" pitchFamily="18" charset="0"/>
              </a:rPr>
              <a:t>Training Error: </a:t>
            </a:r>
          </a:p>
          <a:p>
            <a:pPr marL="342900" lvl="0" indent="-342900">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The training error is the error or loss incurred by the model on the training dataset.</a:t>
            </a:r>
          </a:p>
          <a:p>
            <a:pPr marL="342900" lvl="0" indent="-342900">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It represents how well the model fits the training data.</a:t>
            </a:r>
          </a:p>
          <a:p>
            <a:pPr marL="342900" lvl="0" indent="-342900">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The model is trained to minimize this error during the training process.</a:t>
            </a:r>
          </a:p>
          <a:p>
            <a:pPr marL="342900" lvl="0" indent="-342900">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Training error is essentially a measure of how well the model has learned the patterns in the training data.</a:t>
            </a:r>
          </a:p>
          <a:p>
            <a:pPr marL="304165" indent="0">
              <a:buNone/>
            </a:pPr>
            <a:r>
              <a:rPr lang="en-IN" sz="1400" dirty="0">
                <a:effectLst/>
                <a:latin typeface="Times New Roman" panose="02020603050405020304" pitchFamily="18" charset="0"/>
                <a:ea typeface="Times New Roman" panose="02020603050405020304" pitchFamily="18" charset="0"/>
              </a:rPr>
              <a:t> </a:t>
            </a:r>
          </a:p>
          <a:p>
            <a:pPr marL="304165" indent="0">
              <a:buNone/>
            </a:pPr>
            <a:r>
              <a:rPr lang="en-IN" sz="1400" dirty="0">
                <a:effectLst/>
                <a:latin typeface="Times New Roman" panose="02020603050405020304" pitchFamily="18" charset="0"/>
                <a:ea typeface="Times New Roman" panose="02020603050405020304" pitchFamily="18" charset="0"/>
              </a:rPr>
              <a:t>Validation Error:</a:t>
            </a:r>
          </a:p>
          <a:p>
            <a:pPr marL="304165" indent="0">
              <a:buNone/>
            </a:pPr>
            <a:r>
              <a:rPr lang="en-IN" sz="1400" dirty="0">
                <a:effectLst/>
                <a:latin typeface="Times New Roman" panose="02020603050405020304" pitchFamily="18" charset="0"/>
                <a:ea typeface="Times New Roman" panose="02020603050405020304" pitchFamily="18" charset="0"/>
              </a:rPr>
              <a:t> </a:t>
            </a:r>
          </a:p>
          <a:p>
            <a:pPr marL="342900" lvl="0" indent="-342900">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The validation error is the error or loss incurred by the model on a separate dataset that was not used during training, typically referred to as the validation dataset.</a:t>
            </a:r>
          </a:p>
          <a:p>
            <a:pPr marL="342900" lvl="0" indent="-342900">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It provides an estimate of how well the model is likely to perform on new, unseen data.</a:t>
            </a:r>
          </a:p>
          <a:p>
            <a:pPr marL="342900" lvl="0" indent="-342900">
              <a:buFont typeface="Symbol" panose="05050102010706020507" pitchFamily="18" charset="2"/>
              <a:buChar char=""/>
            </a:pPr>
            <a:r>
              <a:rPr lang="en-IN" sz="1400" dirty="0">
                <a:effectLst/>
                <a:latin typeface="Times New Roman" panose="02020603050405020304" pitchFamily="18" charset="0"/>
                <a:ea typeface="Times New Roman" panose="02020603050405020304" pitchFamily="18" charset="0"/>
              </a:rPr>
              <a:t>Validation error helps assess the generalization ability of the model to new data</a:t>
            </a:r>
            <a:r>
              <a:rPr lang="en-IN" sz="1100" dirty="0">
                <a:effectLst/>
                <a:latin typeface="Times New Roman" panose="02020603050405020304" pitchFamily="18" charset="0"/>
                <a:ea typeface="Times New Roman" panose="02020603050405020304" pitchFamily="18" charset="0"/>
              </a:rPr>
              <a:t>.</a:t>
            </a:r>
            <a:endParaRPr lang="en-IN" sz="1100" dirty="0"/>
          </a:p>
        </p:txBody>
      </p:sp>
      <p:sp>
        <p:nvSpPr>
          <p:cNvPr id="59" name="Rectangle 5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Light bulb on yellow background with sketched light beams and cord">
            <a:extLst>
              <a:ext uri="{FF2B5EF4-FFF2-40B4-BE49-F238E27FC236}">
                <a16:creationId xmlns:a16="http://schemas.microsoft.com/office/drawing/2014/main" id="{7326979E-72A7-CF7C-6DB3-20E5673130B8}"/>
              </a:ext>
            </a:extLst>
          </p:cNvPr>
          <p:cNvPicPr>
            <a:picLocks noChangeAspect="1"/>
          </p:cNvPicPr>
          <p:nvPr/>
        </p:nvPicPr>
        <p:blipFill rotWithShape="1">
          <a:blip r:embed="rId2"/>
          <a:srcRect l="47871" r="3613"/>
          <a:stretch/>
        </p:blipFill>
        <p:spPr>
          <a:xfrm>
            <a:off x="7024083" y="901032"/>
            <a:ext cx="4036072" cy="5116220"/>
          </a:xfrm>
          <a:prstGeom prst="rect">
            <a:avLst/>
          </a:prstGeom>
        </p:spPr>
      </p:pic>
      <p:cxnSp>
        <p:nvCxnSpPr>
          <p:cNvPr id="61" name="Straight Connector 6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1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05E38-580B-B262-5CE2-80A466346D74}"/>
              </a:ext>
            </a:extLst>
          </p:cNvPr>
          <p:cNvSpPr>
            <a:spLocks noGrp="1"/>
          </p:cNvSpPr>
          <p:nvPr>
            <p:ph sz="half" idx="1"/>
          </p:nvPr>
        </p:nvSpPr>
        <p:spPr>
          <a:xfrm>
            <a:off x="1030979" y="205721"/>
            <a:ext cx="4856828" cy="5124193"/>
          </a:xfrm>
        </p:spPr>
        <p:txBody>
          <a:bodyPr>
            <a:normAutofit/>
          </a:bodyPr>
          <a:lstStyle/>
          <a:p>
            <a:pPr marL="0" indent="0" algn="just" defTabSz="850392">
              <a:spcBef>
                <a:spcPts val="930"/>
              </a:spcBef>
              <a:buNone/>
            </a:pPr>
            <a:r>
              <a:rPr lang="en-IN" sz="1400" kern="1200" dirty="0" err="1">
                <a:solidFill>
                  <a:schemeClr val="tx1"/>
                </a:solidFill>
                <a:latin typeface="Times New Roman" panose="02020603050405020304" pitchFamily="18" charset="0"/>
                <a:ea typeface="+mn-ea"/>
                <a:cs typeface="+mn-cs"/>
              </a:rPr>
              <a:t>XGBoost</a:t>
            </a:r>
            <a:r>
              <a:rPr lang="en-IN" sz="1400" kern="1200" dirty="0">
                <a:solidFill>
                  <a:schemeClr val="tx1"/>
                </a:solidFill>
                <a:latin typeface="Times New Roman" panose="02020603050405020304" pitchFamily="18" charset="0"/>
                <a:ea typeface="+mn-ea"/>
                <a:cs typeface="+mn-cs"/>
              </a:rPr>
              <a:t> (Extreme Gradient Boosting) is implemented for regression using the </a:t>
            </a:r>
            <a:r>
              <a:rPr lang="en-IN" sz="1400" kern="1200" dirty="0" err="1">
                <a:solidFill>
                  <a:schemeClr val="tx1"/>
                </a:solidFill>
                <a:latin typeface="Times New Roman" panose="02020603050405020304" pitchFamily="18" charset="0"/>
                <a:ea typeface="+mn-ea"/>
                <a:cs typeface="+mn-cs"/>
              </a:rPr>
              <a:t>XGBRegressor</a:t>
            </a:r>
            <a:r>
              <a:rPr lang="en-IN" sz="1400" kern="1200" dirty="0">
                <a:solidFill>
                  <a:schemeClr val="tx1"/>
                </a:solidFill>
                <a:latin typeface="Times New Roman" panose="02020603050405020304" pitchFamily="18" charset="0"/>
                <a:ea typeface="+mn-ea"/>
                <a:cs typeface="+mn-cs"/>
              </a:rPr>
              <a:t> from the </a:t>
            </a:r>
            <a:r>
              <a:rPr lang="en-IN" sz="1400" kern="1200" dirty="0" err="1">
                <a:solidFill>
                  <a:schemeClr val="tx1"/>
                </a:solidFill>
                <a:latin typeface="Times New Roman" panose="02020603050405020304" pitchFamily="18" charset="0"/>
                <a:ea typeface="+mn-ea"/>
                <a:cs typeface="+mn-cs"/>
              </a:rPr>
              <a:t>XGBoost</a:t>
            </a:r>
            <a:r>
              <a:rPr lang="en-IN" sz="1400" kern="1200" dirty="0">
                <a:solidFill>
                  <a:schemeClr val="tx1"/>
                </a:solidFill>
                <a:latin typeface="Times New Roman" panose="02020603050405020304" pitchFamily="18" charset="0"/>
                <a:ea typeface="+mn-ea"/>
                <a:cs typeface="+mn-cs"/>
              </a:rPr>
              <a:t> library. </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The MAE, MSE and RMSE are as follows for the </a:t>
            </a:r>
            <a:r>
              <a:rPr lang="en-IN" sz="1400" kern="1200" dirty="0" err="1">
                <a:solidFill>
                  <a:schemeClr val="tx1"/>
                </a:solidFill>
                <a:latin typeface="Times New Roman" panose="02020603050405020304" pitchFamily="18" charset="0"/>
                <a:ea typeface="+mn-ea"/>
                <a:cs typeface="+mn-cs"/>
              </a:rPr>
              <a:t>XGBoost</a:t>
            </a:r>
            <a:r>
              <a:rPr lang="en-IN" sz="1400" kern="1200" dirty="0">
                <a:solidFill>
                  <a:schemeClr val="tx1"/>
                </a:solidFill>
                <a:latin typeface="Times New Roman" panose="02020603050405020304" pitchFamily="18" charset="0"/>
                <a:ea typeface="+mn-ea"/>
                <a:cs typeface="+mn-cs"/>
              </a:rPr>
              <a:t>    implementation:</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 Training MAE:  0.1311083568380254</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Training MSE:  0.03806963424800606</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Training RMSE:  0.19511441322466688</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Validation MAE:  0.4340367343796249</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Validation MSE:  0.3524018681116089</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Validation RMSE:  0.5936344566411293</a:t>
            </a:r>
          </a:p>
          <a:p>
            <a:pPr marL="0" indent="0" algn="just" defTabSz="850392">
              <a:spcBef>
                <a:spcPts val="930"/>
              </a:spcBef>
              <a:buNone/>
            </a:pPr>
            <a:r>
              <a:rPr lang="en-IN" sz="1674" kern="1200" dirty="0">
                <a:solidFill>
                  <a:schemeClr val="tx1"/>
                </a:solidFill>
                <a:latin typeface="Times New Roman" panose="02020603050405020304" pitchFamily="18" charset="0"/>
                <a:ea typeface="+mn-ea"/>
                <a:cs typeface="+mn-cs"/>
              </a:rPr>
              <a:t> </a:t>
            </a:r>
            <a:endParaRPr lang="en-IN" sz="1800" dirty="0">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59E1E0D5-2145-7F91-D4F9-19972B091EEF}"/>
              </a:ext>
            </a:extLst>
          </p:cNvPr>
          <p:cNvSpPr>
            <a:spLocks noGrp="1"/>
          </p:cNvSpPr>
          <p:nvPr>
            <p:ph sz="half" idx="2"/>
          </p:nvPr>
        </p:nvSpPr>
        <p:spPr>
          <a:xfrm>
            <a:off x="6304193" y="205720"/>
            <a:ext cx="4856828" cy="5124193"/>
          </a:xfrm>
        </p:spPr>
        <p:txBody>
          <a:bodyPr>
            <a:normAutofit/>
          </a:bodyPr>
          <a:lstStyle/>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The linear regression model aims to find a linear relationship between the features and the target variable, making predictions based on this linear equation. </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The MAE, MSE and RMSE are as follows for the linear regression  implementation:</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Training MAE:  0.6346133108283997</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Training MSE:  0.6532060615846579</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Training RMSE:  0.8082116440541165</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Validation MAE:  0.6561183171407359</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Validation MSE:  0.6996843779208017</a:t>
            </a:r>
          </a:p>
          <a:p>
            <a:pPr marL="0" indent="0" algn="just" defTabSz="850392">
              <a:spcBef>
                <a:spcPts val="930"/>
              </a:spcBef>
              <a:buNone/>
            </a:pPr>
            <a:r>
              <a:rPr lang="en-IN" sz="1400" kern="1200" dirty="0">
                <a:solidFill>
                  <a:schemeClr val="tx1"/>
                </a:solidFill>
                <a:latin typeface="Times New Roman" panose="02020603050405020304" pitchFamily="18" charset="0"/>
                <a:ea typeface="+mn-ea"/>
                <a:cs typeface="+mn-cs"/>
              </a:rPr>
              <a:t>Validation RMSE:  0.8364713849981968</a:t>
            </a:r>
            <a:endParaRPr lang="en-IN" sz="1400" dirty="0"/>
          </a:p>
        </p:txBody>
      </p:sp>
      <p:pic>
        <p:nvPicPr>
          <p:cNvPr id="6" name="Picture 5">
            <a:extLst>
              <a:ext uri="{FF2B5EF4-FFF2-40B4-BE49-F238E27FC236}">
                <a16:creationId xmlns:a16="http://schemas.microsoft.com/office/drawing/2014/main" id="{880A0CAF-1C5E-07BE-DDBB-0F9E41CA4CD1}"/>
              </a:ext>
            </a:extLst>
          </p:cNvPr>
          <p:cNvPicPr>
            <a:picLocks noChangeAspect="1"/>
          </p:cNvPicPr>
          <p:nvPr/>
        </p:nvPicPr>
        <p:blipFill>
          <a:blip r:embed="rId2"/>
          <a:stretch>
            <a:fillRect/>
          </a:stretch>
        </p:blipFill>
        <p:spPr>
          <a:xfrm>
            <a:off x="502998" y="3429000"/>
            <a:ext cx="5384809" cy="3360905"/>
          </a:xfrm>
          <a:prstGeom prst="rect">
            <a:avLst/>
          </a:prstGeom>
        </p:spPr>
      </p:pic>
      <p:pic>
        <p:nvPicPr>
          <p:cNvPr id="7" name="Picture 6">
            <a:extLst>
              <a:ext uri="{FF2B5EF4-FFF2-40B4-BE49-F238E27FC236}">
                <a16:creationId xmlns:a16="http://schemas.microsoft.com/office/drawing/2014/main" id="{FEF2A8FA-E87C-94C0-29F4-874EF0766ED1}"/>
              </a:ext>
            </a:extLst>
          </p:cNvPr>
          <p:cNvPicPr>
            <a:picLocks noChangeAspect="1"/>
          </p:cNvPicPr>
          <p:nvPr/>
        </p:nvPicPr>
        <p:blipFill>
          <a:blip r:embed="rId3"/>
          <a:stretch>
            <a:fillRect/>
          </a:stretch>
        </p:blipFill>
        <p:spPr>
          <a:xfrm>
            <a:off x="6152914" y="3497095"/>
            <a:ext cx="5159386" cy="3360905"/>
          </a:xfrm>
          <a:prstGeom prst="rect">
            <a:avLst/>
          </a:prstGeom>
        </p:spPr>
      </p:pic>
    </p:spTree>
    <p:extLst>
      <p:ext uri="{BB962C8B-B14F-4D97-AF65-F5344CB8AC3E}">
        <p14:creationId xmlns:p14="http://schemas.microsoft.com/office/powerpoint/2010/main" val="395397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5EC41-0B51-7F7C-0CD0-1575D89DCBCE}"/>
              </a:ext>
            </a:extLst>
          </p:cNvPr>
          <p:cNvSpPr>
            <a:spLocks/>
          </p:cNvSpPr>
          <p:nvPr/>
        </p:nvSpPr>
        <p:spPr>
          <a:xfrm>
            <a:off x="1147036" y="576207"/>
            <a:ext cx="4565418" cy="5151006"/>
          </a:xfrm>
          <a:prstGeom prst="rect">
            <a:avLst/>
          </a:prstGeom>
        </p:spPr>
        <p:txBody>
          <a:bodyPr>
            <a:normAutofit/>
          </a:bodyPr>
          <a:lstStyle/>
          <a:p>
            <a:pPr algn="just" defTabSz="804672">
              <a:spcAft>
                <a:spcPts val="600"/>
              </a:spcAft>
            </a:pPr>
            <a:r>
              <a:rPr lang="en-US" sz="1232" kern="1200" dirty="0">
                <a:solidFill>
                  <a:schemeClr val="tx1"/>
                </a:solidFill>
                <a:latin typeface="Times New Roman" panose="02020603050405020304" pitchFamily="18" charset="0"/>
                <a:ea typeface="+mn-ea"/>
                <a:cs typeface="+mn-cs"/>
              </a:rPr>
              <a:t>The SVR model uses support vectors to find a hyperplane that best represents the relationship between the features and the target variable in a regression context. </a:t>
            </a:r>
            <a:endParaRPr lang="en-IN" sz="1232" kern="1200" dirty="0">
              <a:solidFill>
                <a:schemeClr val="tx1"/>
              </a:solidFill>
              <a:latin typeface="Times New Roman" panose="02020603050405020304" pitchFamily="18" charset="0"/>
              <a:ea typeface="+mn-ea"/>
              <a:cs typeface="+mn-cs"/>
            </a:endParaRPr>
          </a:p>
          <a:p>
            <a:pPr algn="just" defTabSz="804672">
              <a:spcAft>
                <a:spcPts val="600"/>
              </a:spcAft>
            </a:pPr>
            <a:r>
              <a:rPr lang="en-IN" sz="1232" kern="1200" dirty="0">
                <a:solidFill>
                  <a:schemeClr val="tx1"/>
                </a:solidFill>
                <a:latin typeface="Times New Roman" panose="02020603050405020304" pitchFamily="18" charset="0"/>
                <a:ea typeface="+mn-ea"/>
                <a:cs typeface="+mn-cs"/>
              </a:rPr>
              <a:t>The MAE, MSE and RMSE are as follows for the SVM implementation: </a:t>
            </a:r>
          </a:p>
          <a:p>
            <a:pPr algn="just" defTabSz="804672">
              <a:spcAft>
                <a:spcPts val="600"/>
              </a:spcAft>
            </a:pPr>
            <a:r>
              <a:rPr lang="en-IN" sz="1232" kern="1200" dirty="0">
                <a:solidFill>
                  <a:schemeClr val="tx1"/>
                </a:solidFill>
                <a:latin typeface="Times New Roman" panose="02020603050405020304" pitchFamily="18" charset="0"/>
                <a:ea typeface="+mn-ea"/>
                <a:cs typeface="+mn-cs"/>
              </a:rPr>
              <a:t>Training MAE :  0.4838016293845128</a:t>
            </a:r>
          </a:p>
          <a:p>
            <a:pPr algn="just" defTabSz="804672">
              <a:spcAft>
                <a:spcPts val="600"/>
              </a:spcAft>
            </a:pPr>
            <a:r>
              <a:rPr lang="en-IN" sz="1232" kern="1200" dirty="0">
                <a:solidFill>
                  <a:schemeClr val="tx1"/>
                </a:solidFill>
                <a:latin typeface="Times New Roman" panose="02020603050405020304" pitchFamily="18" charset="0"/>
                <a:ea typeface="+mn-ea"/>
                <a:cs typeface="+mn-cs"/>
              </a:rPr>
              <a:t>Training MSE :  0.465866368865944</a:t>
            </a:r>
          </a:p>
          <a:p>
            <a:pPr algn="just" defTabSz="804672">
              <a:spcAft>
                <a:spcPts val="600"/>
              </a:spcAft>
            </a:pPr>
            <a:r>
              <a:rPr lang="en-IN" sz="1232" kern="1200" dirty="0">
                <a:solidFill>
                  <a:schemeClr val="tx1"/>
                </a:solidFill>
                <a:latin typeface="Times New Roman" panose="02020603050405020304" pitchFamily="18" charset="0"/>
                <a:ea typeface="+mn-ea"/>
                <a:cs typeface="+mn-cs"/>
              </a:rPr>
              <a:t>Training RMSE :  0.6825440417042288</a:t>
            </a:r>
          </a:p>
          <a:p>
            <a:pPr algn="just" defTabSz="804672">
              <a:spcAft>
                <a:spcPts val="600"/>
              </a:spcAft>
            </a:pPr>
            <a:r>
              <a:rPr lang="en-IN" sz="1232" kern="1200" dirty="0">
                <a:solidFill>
                  <a:schemeClr val="tx1"/>
                </a:solidFill>
                <a:latin typeface="Times New Roman" panose="02020603050405020304" pitchFamily="18" charset="0"/>
                <a:ea typeface="+mn-ea"/>
                <a:cs typeface="+mn-cs"/>
              </a:rPr>
              <a:t>----</a:t>
            </a:r>
          </a:p>
          <a:p>
            <a:pPr algn="just" defTabSz="804672">
              <a:spcAft>
                <a:spcPts val="600"/>
              </a:spcAft>
            </a:pPr>
            <a:r>
              <a:rPr lang="en-IN" sz="1232" kern="1200" dirty="0">
                <a:solidFill>
                  <a:schemeClr val="tx1"/>
                </a:solidFill>
                <a:latin typeface="Times New Roman" panose="02020603050405020304" pitchFamily="18" charset="0"/>
                <a:ea typeface="+mn-ea"/>
                <a:cs typeface="+mn-cs"/>
              </a:rPr>
              <a:t>Validation MAE :  0.6168029738889681</a:t>
            </a:r>
          </a:p>
          <a:p>
            <a:pPr algn="just" defTabSz="804672">
              <a:spcAft>
                <a:spcPts val="600"/>
              </a:spcAft>
            </a:pPr>
            <a:r>
              <a:rPr lang="en-IN" sz="1232" kern="1200" dirty="0">
                <a:solidFill>
                  <a:schemeClr val="tx1"/>
                </a:solidFill>
                <a:latin typeface="Times New Roman" panose="02020603050405020304" pitchFamily="18" charset="0"/>
                <a:ea typeface="+mn-ea"/>
                <a:cs typeface="+mn-cs"/>
              </a:rPr>
              <a:t>Validation MSE :  0.6796360371422265</a:t>
            </a:r>
          </a:p>
          <a:p>
            <a:pPr algn="just" defTabSz="804672">
              <a:spcAft>
                <a:spcPts val="600"/>
              </a:spcAft>
            </a:pPr>
            <a:r>
              <a:rPr lang="en-IN" sz="1232" kern="1200" dirty="0">
                <a:solidFill>
                  <a:schemeClr val="tx1"/>
                </a:solidFill>
                <a:latin typeface="Times New Roman" panose="02020603050405020304" pitchFamily="18" charset="0"/>
                <a:ea typeface="+mn-ea"/>
                <a:cs typeface="+mn-cs"/>
              </a:rPr>
              <a:t>Validation RMSE :  0.824400410687808</a:t>
            </a:r>
            <a:endParaRPr lang="en-IN" sz="1400" dirty="0"/>
          </a:p>
        </p:txBody>
      </p:sp>
      <p:sp>
        <p:nvSpPr>
          <p:cNvPr id="4" name="Content Placeholder 3">
            <a:extLst>
              <a:ext uri="{FF2B5EF4-FFF2-40B4-BE49-F238E27FC236}">
                <a16:creationId xmlns:a16="http://schemas.microsoft.com/office/drawing/2014/main" id="{67BDA4EE-F5EB-A1FB-22F6-D4F67026DCF1}"/>
              </a:ext>
            </a:extLst>
          </p:cNvPr>
          <p:cNvSpPr>
            <a:spLocks/>
          </p:cNvSpPr>
          <p:nvPr/>
        </p:nvSpPr>
        <p:spPr>
          <a:xfrm>
            <a:off x="6906735" y="576207"/>
            <a:ext cx="4565418" cy="5151006"/>
          </a:xfrm>
          <a:prstGeom prst="rect">
            <a:avLst/>
          </a:prstGeom>
        </p:spPr>
        <p:txBody>
          <a:bodyPr>
            <a:normAutofit/>
          </a:bodyPr>
          <a:lstStyle/>
          <a:p>
            <a:pPr algn="just" defTabSz="804672">
              <a:spcAft>
                <a:spcPts val="600"/>
              </a:spcAft>
            </a:pPr>
            <a:r>
              <a:rPr lang="en-US" sz="1232" kern="1200" dirty="0">
                <a:solidFill>
                  <a:schemeClr val="tx1"/>
                </a:solidFill>
                <a:latin typeface="Times New Roman" panose="02020603050405020304" pitchFamily="18" charset="0"/>
                <a:ea typeface="+mn-ea"/>
                <a:cs typeface="+mn-cs"/>
              </a:rPr>
              <a:t>The Random Forest model, with its ensemble of decision trees, is applied to regression tasks, providing robust predictions and handling non-linear relationships in the data. </a:t>
            </a:r>
            <a:endParaRPr lang="en-IN" sz="1232" kern="1200" dirty="0">
              <a:solidFill>
                <a:schemeClr val="tx1"/>
              </a:solidFill>
              <a:latin typeface="Times New Roman" panose="02020603050405020304" pitchFamily="18" charset="0"/>
              <a:ea typeface="+mn-ea"/>
              <a:cs typeface="+mn-cs"/>
            </a:endParaRPr>
          </a:p>
          <a:p>
            <a:pPr algn="just" defTabSz="804672">
              <a:spcAft>
                <a:spcPts val="600"/>
              </a:spcAft>
            </a:pPr>
            <a:r>
              <a:rPr lang="en-IN" sz="1232" kern="1200" dirty="0">
                <a:solidFill>
                  <a:schemeClr val="tx1"/>
                </a:solidFill>
                <a:latin typeface="Times New Roman" panose="02020603050405020304" pitchFamily="18" charset="0"/>
                <a:ea typeface="+mn-ea"/>
                <a:cs typeface="+mn-cs"/>
              </a:rPr>
              <a:t>The MAE, MSE and RMSE are as follows for random forest implementation:</a:t>
            </a:r>
          </a:p>
          <a:p>
            <a:pPr marL="66497" algn="just" defTabSz="804672">
              <a:spcAft>
                <a:spcPts val="600"/>
              </a:spcAft>
            </a:pPr>
            <a:r>
              <a:rPr lang="en-IN" sz="1232" kern="1200" dirty="0">
                <a:solidFill>
                  <a:schemeClr val="tx1"/>
                </a:solidFill>
                <a:latin typeface="Times New Roman" panose="02020603050405020304" pitchFamily="18" charset="0"/>
                <a:ea typeface="+mn-ea"/>
                <a:cs typeface="+mn-cs"/>
              </a:rPr>
              <a:t>Training MAE:  0.15990931384937995</a:t>
            </a:r>
          </a:p>
          <a:p>
            <a:pPr marL="66497" algn="just" defTabSz="804672">
              <a:spcAft>
                <a:spcPts val="600"/>
              </a:spcAft>
            </a:pPr>
            <a:r>
              <a:rPr lang="en-IN" sz="1232" kern="1200" dirty="0">
                <a:solidFill>
                  <a:schemeClr val="tx1"/>
                </a:solidFill>
                <a:latin typeface="Times New Roman" panose="02020603050405020304" pitchFamily="18" charset="0"/>
                <a:ea typeface="+mn-ea"/>
                <a:cs typeface="+mn-cs"/>
              </a:rPr>
              <a:t>Training MSE :  0.05047131463665959</a:t>
            </a:r>
          </a:p>
          <a:p>
            <a:pPr marL="66497" algn="just" defTabSz="804672">
              <a:spcAft>
                <a:spcPts val="600"/>
              </a:spcAft>
            </a:pPr>
            <a:r>
              <a:rPr lang="en-IN" sz="1232" kern="1200" dirty="0">
                <a:solidFill>
                  <a:schemeClr val="tx1"/>
                </a:solidFill>
                <a:latin typeface="Times New Roman" panose="02020603050405020304" pitchFamily="18" charset="0"/>
                <a:ea typeface="+mn-ea"/>
                <a:cs typeface="+mn-cs"/>
              </a:rPr>
              <a:t>Training RMSE :  0.22465821738066824</a:t>
            </a:r>
          </a:p>
          <a:p>
            <a:pPr marL="66497" algn="just" defTabSz="804672">
              <a:spcAft>
                <a:spcPts val="600"/>
              </a:spcAft>
            </a:pPr>
            <a:r>
              <a:rPr lang="en-IN" sz="1232" kern="1200" dirty="0">
                <a:solidFill>
                  <a:schemeClr val="tx1"/>
                </a:solidFill>
                <a:latin typeface="Times New Roman" panose="02020603050405020304" pitchFamily="18" charset="0"/>
                <a:ea typeface="+mn-ea"/>
                <a:cs typeface="+mn-cs"/>
              </a:rPr>
              <a:t>----------</a:t>
            </a:r>
          </a:p>
          <a:p>
            <a:pPr marL="66497" algn="just" defTabSz="804672">
              <a:spcAft>
                <a:spcPts val="600"/>
              </a:spcAft>
            </a:pPr>
            <a:r>
              <a:rPr lang="en-IN" sz="1232" kern="1200" dirty="0">
                <a:solidFill>
                  <a:schemeClr val="tx1"/>
                </a:solidFill>
                <a:latin typeface="Times New Roman" panose="02020603050405020304" pitchFamily="18" charset="0"/>
                <a:ea typeface="+mn-ea"/>
                <a:cs typeface="+mn-cs"/>
              </a:rPr>
              <a:t>Validation MAE:  0.45072446143847467</a:t>
            </a:r>
          </a:p>
          <a:p>
            <a:pPr marL="66497" algn="just" defTabSz="804672">
              <a:spcAft>
                <a:spcPts val="600"/>
              </a:spcAft>
            </a:pPr>
            <a:r>
              <a:rPr lang="en-IN" sz="1232" kern="1200" dirty="0">
                <a:solidFill>
                  <a:schemeClr val="tx1"/>
                </a:solidFill>
                <a:latin typeface="Times New Roman" panose="02020603050405020304" pitchFamily="18" charset="0"/>
                <a:ea typeface="+mn-ea"/>
                <a:cs typeface="+mn-cs"/>
              </a:rPr>
              <a:t>Validation MSE :  0.3862920985432429</a:t>
            </a:r>
          </a:p>
          <a:p>
            <a:pPr defTabSz="804672">
              <a:spcAft>
                <a:spcPts val="600"/>
              </a:spcAft>
            </a:pPr>
            <a:r>
              <a:rPr lang="en-IN" sz="1232" kern="1200" dirty="0">
                <a:solidFill>
                  <a:schemeClr val="tx1"/>
                </a:solidFill>
                <a:latin typeface="Times New Roman" panose="02020603050405020304" pitchFamily="18" charset="0"/>
                <a:ea typeface="+mn-ea"/>
                <a:cs typeface="+mn-cs"/>
              </a:rPr>
              <a:t>Validation RMSE :  0.6215240128452343</a:t>
            </a:r>
            <a:endParaRPr lang="en-IN" sz="1400" dirty="0"/>
          </a:p>
        </p:txBody>
      </p:sp>
      <p:pic>
        <p:nvPicPr>
          <p:cNvPr id="5" name="Picture 4">
            <a:extLst>
              <a:ext uri="{FF2B5EF4-FFF2-40B4-BE49-F238E27FC236}">
                <a16:creationId xmlns:a16="http://schemas.microsoft.com/office/drawing/2014/main" id="{698598A3-7CC1-3DB3-B348-9DF5B971039F}"/>
              </a:ext>
            </a:extLst>
          </p:cNvPr>
          <p:cNvPicPr>
            <a:picLocks noChangeAspect="1"/>
          </p:cNvPicPr>
          <p:nvPr/>
        </p:nvPicPr>
        <p:blipFill>
          <a:blip r:embed="rId2"/>
          <a:stretch>
            <a:fillRect/>
          </a:stretch>
        </p:blipFill>
        <p:spPr>
          <a:xfrm>
            <a:off x="719847" y="3706290"/>
            <a:ext cx="5278302" cy="2918246"/>
          </a:xfrm>
          <a:prstGeom prst="rect">
            <a:avLst/>
          </a:prstGeom>
        </p:spPr>
      </p:pic>
      <p:pic>
        <p:nvPicPr>
          <p:cNvPr id="6" name="Picture 5">
            <a:extLst>
              <a:ext uri="{FF2B5EF4-FFF2-40B4-BE49-F238E27FC236}">
                <a16:creationId xmlns:a16="http://schemas.microsoft.com/office/drawing/2014/main" id="{CEF132FA-4CA4-59C6-E455-547A6066A8E0}"/>
              </a:ext>
            </a:extLst>
          </p:cNvPr>
          <p:cNvPicPr>
            <a:picLocks noChangeAspect="1"/>
          </p:cNvPicPr>
          <p:nvPr/>
        </p:nvPicPr>
        <p:blipFill>
          <a:blip r:embed="rId3"/>
          <a:stretch>
            <a:fillRect/>
          </a:stretch>
        </p:blipFill>
        <p:spPr>
          <a:xfrm>
            <a:off x="6425338" y="3706290"/>
            <a:ext cx="5353475" cy="2918246"/>
          </a:xfrm>
          <a:prstGeom prst="rect">
            <a:avLst/>
          </a:prstGeom>
        </p:spPr>
      </p:pic>
    </p:spTree>
    <p:extLst>
      <p:ext uri="{BB962C8B-B14F-4D97-AF65-F5344CB8AC3E}">
        <p14:creationId xmlns:p14="http://schemas.microsoft.com/office/powerpoint/2010/main" val="426493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A05B39-084A-53E3-EFF0-352168681258}"/>
              </a:ext>
            </a:extLst>
          </p:cNvPr>
          <p:cNvSpPr>
            <a:spLocks/>
          </p:cNvSpPr>
          <p:nvPr/>
        </p:nvSpPr>
        <p:spPr>
          <a:xfrm>
            <a:off x="749073" y="1201175"/>
            <a:ext cx="5192579" cy="4360558"/>
          </a:xfrm>
          <a:prstGeom prst="rect">
            <a:avLst/>
          </a:prstGeom>
        </p:spPr>
        <p:txBody>
          <a:bodyPr/>
          <a:lstStyle/>
          <a:p>
            <a:pPr>
              <a:spcAft>
                <a:spcPts val="600"/>
              </a:spcAft>
            </a:pPr>
            <a:r>
              <a:rPr lang="en-US" sz="2000" kern="1200" dirty="0">
                <a:solidFill>
                  <a:schemeClr val="tx1"/>
                </a:solidFill>
                <a:latin typeface="Times New Roman" panose="02020603050405020304" pitchFamily="18" charset="0"/>
                <a:ea typeface="+mn-ea"/>
                <a:cs typeface="+mn-cs"/>
              </a:rPr>
              <a:t>Now let us compare the results of all the four implementations and analyze the error metrics of the four algorithms</a:t>
            </a:r>
          </a:p>
          <a:p>
            <a:pPr>
              <a:spcAft>
                <a:spcPts val="600"/>
              </a:spcAft>
            </a:pPr>
            <a:endParaRPr lang="en-US" sz="1800" kern="1200" dirty="0">
              <a:solidFill>
                <a:schemeClr val="tx1"/>
              </a:solidFill>
              <a:latin typeface="Times New Roman" panose="02020603050405020304" pitchFamily="18" charset="0"/>
              <a:ea typeface="+mn-ea"/>
              <a:cs typeface="+mn-cs"/>
            </a:endParaRPr>
          </a:p>
          <a:p>
            <a:pPr>
              <a:spcAft>
                <a:spcPts val="600"/>
              </a:spcAft>
            </a:pPr>
            <a:endParaRPr lang="en-IN" sz="1800" kern="1200" dirty="0">
              <a:solidFill>
                <a:schemeClr val="tx1"/>
              </a:solidFill>
              <a:latin typeface="Times New Roman" panose="02020603050405020304" pitchFamily="18" charset="0"/>
              <a:ea typeface="+mn-ea"/>
              <a:cs typeface="+mn-cs"/>
            </a:endParaRPr>
          </a:p>
          <a:p>
            <a:pPr>
              <a:spcAft>
                <a:spcPts val="600"/>
              </a:spcAft>
            </a:pPr>
            <a:endParaRPr lang="en-IN" dirty="0"/>
          </a:p>
        </p:txBody>
      </p:sp>
      <p:graphicFrame>
        <p:nvGraphicFramePr>
          <p:cNvPr id="5" name="Content Placeholder 4">
            <a:extLst>
              <a:ext uri="{FF2B5EF4-FFF2-40B4-BE49-F238E27FC236}">
                <a16:creationId xmlns:a16="http://schemas.microsoft.com/office/drawing/2014/main" id="{45DDA8C3-13F3-468A-66E9-4390C5567694}"/>
              </a:ext>
            </a:extLst>
          </p:cNvPr>
          <p:cNvGraphicFramePr>
            <a:graphicFrameLocks/>
          </p:cNvGraphicFramePr>
          <p:nvPr>
            <p:extLst>
              <p:ext uri="{D42A27DB-BD31-4B8C-83A1-F6EECF244321}">
                <p14:modId xmlns:p14="http://schemas.microsoft.com/office/powerpoint/2010/main" val="2704387200"/>
              </p:ext>
            </p:extLst>
          </p:nvPr>
        </p:nvGraphicFramePr>
        <p:xfrm>
          <a:off x="757980" y="2486528"/>
          <a:ext cx="4980518" cy="3482707"/>
        </p:xfrm>
        <a:graphic>
          <a:graphicData uri="http://schemas.openxmlformats.org/drawingml/2006/table">
            <a:tbl>
              <a:tblPr firstRow="1" firstCol="1" bandRow="1">
                <a:tableStyleId>{5C22544A-7EE6-4342-B048-85BDC9FD1C3A}</a:tableStyleId>
              </a:tblPr>
              <a:tblGrid>
                <a:gridCol w="995709">
                  <a:extLst>
                    <a:ext uri="{9D8B030D-6E8A-4147-A177-3AD203B41FA5}">
                      <a16:colId xmlns:a16="http://schemas.microsoft.com/office/drawing/2014/main" val="2539195106"/>
                    </a:ext>
                  </a:extLst>
                </a:gridCol>
                <a:gridCol w="2096905">
                  <a:extLst>
                    <a:ext uri="{9D8B030D-6E8A-4147-A177-3AD203B41FA5}">
                      <a16:colId xmlns:a16="http://schemas.microsoft.com/office/drawing/2014/main" val="3327313091"/>
                    </a:ext>
                  </a:extLst>
                </a:gridCol>
                <a:gridCol w="1887904">
                  <a:extLst>
                    <a:ext uri="{9D8B030D-6E8A-4147-A177-3AD203B41FA5}">
                      <a16:colId xmlns:a16="http://schemas.microsoft.com/office/drawing/2014/main" val="140412313"/>
                    </a:ext>
                  </a:extLst>
                </a:gridCol>
              </a:tblGrid>
              <a:tr h="580449">
                <a:tc>
                  <a:txBody>
                    <a:bodyPr/>
                    <a:lstStyle/>
                    <a:p>
                      <a:pPr marL="75565" algn="just"/>
                      <a:r>
                        <a:rPr lang="en-US" sz="10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800" dirty="0">
                          <a:effectLst/>
                        </a:rPr>
                        <a:t>     TRAINING </a:t>
                      </a:r>
                      <a:endParaRPr lang="en-IN" sz="1000" dirty="0">
                        <a:effectLst/>
                      </a:endParaRPr>
                    </a:p>
                    <a:p>
                      <a:pPr marL="75565" algn="just"/>
                      <a:r>
                        <a:rPr lang="en-US" sz="800" dirty="0">
                          <a:effectLst/>
                        </a:rPr>
                        <a:t>MAE , MSE , RMSE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800">
                          <a:effectLst/>
                        </a:rPr>
                        <a:t>       VALIDATION</a:t>
                      </a:r>
                      <a:endParaRPr lang="en-IN" sz="1000">
                        <a:effectLst/>
                      </a:endParaRPr>
                    </a:p>
                    <a:p>
                      <a:pPr marL="75565" algn="just"/>
                      <a:r>
                        <a:rPr lang="en-US" sz="800">
                          <a:effectLst/>
                        </a:rPr>
                        <a:t>MAE , MSE , RMSE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8385663"/>
                  </a:ext>
                </a:extLst>
              </a:tr>
              <a:tr h="362784">
                <a:tc>
                  <a:txBody>
                    <a:bodyPr/>
                    <a:lstStyle/>
                    <a:p>
                      <a:pPr marL="75565" algn="just"/>
                      <a:r>
                        <a:rPr lang="en-US" sz="800">
                          <a:effectLst/>
                        </a:rPr>
                        <a:t>XGBoost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1000">
                          <a:effectLst/>
                        </a:rPr>
                        <a:t>0.1311,0.03,0.195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1000">
                          <a:effectLst/>
                        </a:rPr>
                        <a:t>0.43,0.35,0.59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8860137"/>
                  </a:ext>
                </a:extLst>
              </a:tr>
              <a:tr h="1088345">
                <a:tc>
                  <a:txBody>
                    <a:bodyPr/>
                    <a:lstStyle/>
                    <a:p>
                      <a:pPr marL="75565" algn="just"/>
                      <a:r>
                        <a:rPr lang="en-US" sz="1000" dirty="0">
                          <a:effectLst/>
                        </a:rPr>
                        <a:t>Linear regression</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1000">
                          <a:effectLst/>
                        </a:rPr>
                        <a:t>0.63,0.65,0.80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1000">
                          <a:effectLst/>
                        </a:rPr>
                        <a:t>0.65,0.7,0.83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6685188"/>
                  </a:ext>
                </a:extLst>
              </a:tr>
              <a:tr h="362784">
                <a:tc>
                  <a:txBody>
                    <a:bodyPr/>
                    <a:lstStyle/>
                    <a:p>
                      <a:pPr marL="75565" algn="just"/>
                      <a:r>
                        <a:rPr lang="en-US" sz="1000">
                          <a:effectLst/>
                        </a:rPr>
                        <a:t>SVM</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1000">
                          <a:effectLst/>
                        </a:rPr>
                        <a:t>0.48,0.46,0.68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1000" dirty="0">
                          <a:effectLst/>
                        </a:rPr>
                        <a:t>0.61,0.67,0.82</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8176965"/>
                  </a:ext>
                </a:extLst>
              </a:tr>
              <a:tr h="1088345">
                <a:tc>
                  <a:txBody>
                    <a:bodyPr/>
                    <a:lstStyle/>
                    <a:p>
                      <a:pPr marL="75565" algn="just"/>
                      <a:r>
                        <a:rPr lang="en-US" sz="1000">
                          <a:effectLst/>
                        </a:rPr>
                        <a:t>Random Forest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1000">
                          <a:effectLst/>
                        </a:rPr>
                        <a:t>0.16,0.05,0.22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5565" algn="just"/>
                      <a:r>
                        <a:rPr lang="en-US" sz="1000" dirty="0">
                          <a:effectLst/>
                        </a:rPr>
                        <a:t>0.45,0.38,0.62</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1625710"/>
                  </a:ext>
                </a:extLst>
              </a:tr>
            </a:tbl>
          </a:graphicData>
        </a:graphic>
      </p:graphicFrame>
      <p:sp>
        <p:nvSpPr>
          <p:cNvPr id="7" name="TextBox 6">
            <a:extLst>
              <a:ext uri="{FF2B5EF4-FFF2-40B4-BE49-F238E27FC236}">
                <a16:creationId xmlns:a16="http://schemas.microsoft.com/office/drawing/2014/main" id="{17FF2D08-3662-A19B-ABBC-EDB2D73FBF07}"/>
              </a:ext>
            </a:extLst>
          </p:cNvPr>
          <p:cNvSpPr txBox="1"/>
          <p:nvPr/>
        </p:nvSpPr>
        <p:spPr>
          <a:xfrm>
            <a:off x="6751643" y="1802326"/>
            <a:ext cx="4833519" cy="4093428"/>
          </a:xfrm>
          <a:prstGeom prst="rect">
            <a:avLst/>
          </a:prstGeom>
          <a:noFill/>
        </p:spPr>
        <p:txBody>
          <a:bodyPr wrap="square">
            <a:spAutoFit/>
          </a:bodyPr>
          <a:lstStyle/>
          <a:p>
            <a:pPr marL="75565" algn="just">
              <a:spcAft>
                <a:spcPts val="600"/>
              </a:spcAft>
            </a:pPr>
            <a:r>
              <a:rPr lang="en-US" sz="2000" kern="1200" dirty="0">
                <a:solidFill>
                  <a:schemeClr val="tx1"/>
                </a:solidFill>
                <a:latin typeface="Times New Roman" panose="02020603050405020304" pitchFamily="18" charset="0"/>
                <a:ea typeface="+mn-ea"/>
                <a:cs typeface="+mn-cs"/>
              </a:rPr>
              <a:t>As we can see from the previous table:</a:t>
            </a:r>
            <a:endParaRPr lang="en-IN" sz="2000" kern="1200" dirty="0">
              <a:solidFill>
                <a:schemeClr val="tx1"/>
              </a:solidFill>
              <a:latin typeface="Times New Roman" panose="02020603050405020304" pitchFamily="18" charset="0"/>
              <a:ea typeface="+mn-ea"/>
              <a:cs typeface="+mn-cs"/>
            </a:endParaRPr>
          </a:p>
          <a:p>
            <a:pPr marL="75565" algn="just">
              <a:spcAft>
                <a:spcPts val="600"/>
              </a:spcAft>
            </a:pPr>
            <a:r>
              <a:rPr lang="en-US" sz="2000" kern="1200" dirty="0">
                <a:solidFill>
                  <a:schemeClr val="tx1"/>
                </a:solidFill>
                <a:latin typeface="Times New Roman" panose="02020603050405020304" pitchFamily="18" charset="0"/>
                <a:ea typeface="+mn-ea"/>
                <a:cs typeface="+mn-cs"/>
              </a:rPr>
              <a:t> </a:t>
            </a:r>
            <a:endParaRPr lang="en-IN" sz="2000" kern="1200" dirty="0">
              <a:solidFill>
                <a:schemeClr val="tx1"/>
              </a:solidFill>
              <a:latin typeface="Times New Roman" panose="02020603050405020304" pitchFamily="18" charset="0"/>
              <a:ea typeface="+mn-ea"/>
              <a:cs typeface="+mn-cs"/>
            </a:endParaRPr>
          </a:p>
          <a:p>
            <a:pPr marL="75565" algn="just">
              <a:spcAft>
                <a:spcPts val="600"/>
              </a:spcAft>
            </a:pPr>
            <a:r>
              <a:rPr lang="en-US" sz="2000" kern="1200" dirty="0">
                <a:solidFill>
                  <a:schemeClr val="tx1"/>
                </a:solidFill>
                <a:latin typeface="Times New Roman" panose="02020603050405020304" pitchFamily="18" charset="0"/>
                <a:ea typeface="+mn-ea"/>
                <a:cs typeface="+mn-cs"/>
              </a:rPr>
              <a:t>We have the least validation error for </a:t>
            </a:r>
            <a:r>
              <a:rPr lang="en-US" sz="2000" kern="1200" dirty="0" err="1">
                <a:solidFill>
                  <a:schemeClr val="tx1"/>
                </a:solidFill>
                <a:latin typeface="Times New Roman" panose="02020603050405020304" pitchFamily="18" charset="0"/>
                <a:ea typeface="+mn-ea"/>
                <a:cs typeface="+mn-cs"/>
              </a:rPr>
              <a:t>XGBoost</a:t>
            </a:r>
            <a:r>
              <a:rPr lang="en-US" sz="2000" kern="1200" dirty="0">
                <a:solidFill>
                  <a:schemeClr val="tx1"/>
                </a:solidFill>
                <a:latin typeface="Times New Roman" panose="02020603050405020304" pitchFamily="18" charset="0"/>
                <a:ea typeface="+mn-ea"/>
                <a:cs typeface="+mn-cs"/>
              </a:rPr>
              <a:t> implementation, so we can say that among the four, it is the most efficient for predicting the box office revenue.</a:t>
            </a:r>
            <a:endParaRPr lang="en-IN" sz="2000" kern="1200" dirty="0">
              <a:solidFill>
                <a:schemeClr val="tx1"/>
              </a:solidFill>
              <a:latin typeface="Times New Roman" panose="02020603050405020304" pitchFamily="18" charset="0"/>
              <a:ea typeface="+mn-ea"/>
              <a:cs typeface="+mn-cs"/>
            </a:endParaRPr>
          </a:p>
          <a:p>
            <a:pPr marL="75565" algn="just">
              <a:spcAft>
                <a:spcPts val="600"/>
              </a:spcAft>
            </a:pPr>
            <a:r>
              <a:rPr lang="en-US" sz="2000" kern="1200" dirty="0">
                <a:solidFill>
                  <a:schemeClr val="tx1"/>
                </a:solidFill>
                <a:latin typeface="Times New Roman" panose="02020603050405020304" pitchFamily="18" charset="0"/>
                <a:ea typeface="+mn-ea"/>
                <a:cs typeface="+mn-cs"/>
              </a:rPr>
              <a:t> </a:t>
            </a:r>
            <a:endParaRPr lang="en-IN" sz="2000" kern="1200" dirty="0">
              <a:solidFill>
                <a:schemeClr val="tx1"/>
              </a:solidFill>
              <a:latin typeface="Times New Roman" panose="02020603050405020304" pitchFamily="18" charset="0"/>
              <a:ea typeface="+mn-ea"/>
              <a:cs typeface="+mn-cs"/>
            </a:endParaRPr>
          </a:p>
          <a:p>
            <a:pPr marL="75565" algn="just">
              <a:spcAft>
                <a:spcPts val="600"/>
              </a:spcAft>
            </a:pPr>
            <a:r>
              <a:rPr lang="en-US" sz="2000" kern="1200" dirty="0">
                <a:solidFill>
                  <a:schemeClr val="tx1"/>
                </a:solidFill>
                <a:latin typeface="Times New Roman" panose="02020603050405020304" pitchFamily="18" charset="0"/>
                <a:ea typeface="+mn-ea"/>
                <a:cs typeface="+mn-cs"/>
              </a:rPr>
              <a:t>We have the highest validation error for Linear Regression implementation, so we can say that among the four, it is the least efficient for predicting the box office revenue.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3115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DCED-BF1B-E75A-0DBE-5D48C48FFC9B}"/>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B4A91C88-BE32-1C00-4340-1EEC9126C2DB}"/>
              </a:ext>
            </a:extLst>
          </p:cNvPr>
          <p:cNvSpPr>
            <a:spLocks noGrp="1"/>
          </p:cNvSpPr>
          <p:nvPr>
            <p:ph idx="1"/>
          </p:nvPr>
        </p:nvSpPr>
        <p:spPr>
          <a:xfrm>
            <a:off x="838200" y="1498060"/>
            <a:ext cx="10515600" cy="4678903"/>
          </a:xfrm>
        </p:spPr>
        <p:txBody>
          <a:bodyPr>
            <a:normAutofit lnSpcReduction="10000"/>
          </a:bodyPr>
          <a:lstStyle/>
          <a:p>
            <a:pPr marL="0" indent="0" algn="just">
              <a:buNone/>
            </a:pPr>
            <a:r>
              <a:rPr lang="en-IN" sz="2000" dirty="0">
                <a:effectLst/>
                <a:latin typeface="Times New Roman" panose="02020603050405020304" pitchFamily="18" charset="0"/>
                <a:ea typeface="Times New Roman" panose="02020603050405020304" pitchFamily="18" charset="0"/>
              </a:rPr>
              <a:t>The project demonstrates the application of three regression models—Linear Regression, Support Vector Machine (SVR), and Random Forest, along with the powerful </a:t>
            </a:r>
            <a:r>
              <a:rPr lang="en-IN" sz="2000" dirty="0" err="1">
                <a:effectLst/>
                <a:latin typeface="Times New Roman" panose="02020603050405020304" pitchFamily="18" charset="0"/>
                <a:ea typeface="Times New Roman" panose="02020603050405020304" pitchFamily="18" charset="0"/>
              </a:rPr>
              <a:t>XGBoost</a:t>
            </a:r>
            <a:r>
              <a:rPr lang="en-IN" sz="2000" dirty="0">
                <a:effectLst/>
                <a:latin typeface="Times New Roman" panose="02020603050405020304" pitchFamily="18" charset="0"/>
                <a:ea typeface="Times New Roman" panose="02020603050405020304" pitchFamily="18" charset="0"/>
              </a:rPr>
              <a:t> algorithm, to predict domestic movie revenue based on various features. The dataset undergoes preprocessing steps, including handling missing values, encoding categorical variables, and feature scaling.</a:t>
            </a:r>
          </a:p>
          <a:p>
            <a:pPr algn="just"/>
            <a:r>
              <a:rPr lang="en-IN" sz="2000" dirty="0">
                <a:effectLst/>
                <a:latin typeface="Times New Roman" panose="02020603050405020304" pitchFamily="18" charset="0"/>
                <a:ea typeface="Times New Roman" panose="02020603050405020304" pitchFamily="18" charset="0"/>
              </a:rPr>
              <a:t>Linear Regression --  being a simple and interpretable model, provides baseline predictions</a:t>
            </a:r>
            <a:endParaRPr lang="en-IN" sz="2000" dirty="0">
              <a:latin typeface="Times New Roman" panose="02020603050405020304" pitchFamily="18" charset="0"/>
              <a:ea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rPr>
              <a:t>SVR --  a non-linear regression model, is employed to capture complex relationships in the data.</a:t>
            </a:r>
          </a:p>
          <a:p>
            <a:pPr algn="just"/>
            <a:r>
              <a:rPr lang="en-IN" sz="2000" dirty="0">
                <a:effectLst/>
                <a:latin typeface="Times New Roman" panose="02020603050405020304" pitchFamily="18" charset="0"/>
                <a:ea typeface="Times New Roman" panose="02020603050405020304" pitchFamily="18" charset="0"/>
              </a:rPr>
              <a:t>Random Forest --  an ensemble of decision trees, is introduced for regression.</a:t>
            </a:r>
          </a:p>
          <a:p>
            <a:pPr algn="just"/>
            <a:r>
              <a:rPr lang="en-IN" sz="2000" dirty="0" err="1">
                <a:effectLst/>
                <a:latin typeface="Times New Roman" panose="02020603050405020304" pitchFamily="18" charset="0"/>
                <a:ea typeface="Times New Roman" panose="02020603050405020304" pitchFamily="18" charset="0"/>
              </a:rPr>
              <a:t>XGBoost</a:t>
            </a:r>
            <a:r>
              <a:rPr lang="en-IN" sz="2000" dirty="0">
                <a:effectLst/>
                <a:latin typeface="Times New Roman" panose="02020603050405020304" pitchFamily="18" charset="0"/>
                <a:ea typeface="Times New Roman" panose="02020603050405020304" pitchFamily="18" charset="0"/>
              </a:rPr>
              <a:t> -- a state-of-the-art gradient boosting algorithm, demonstrates superior performance.</a:t>
            </a:r>
          </a:p>
          <a:p>
            <a:pPr marL="0" indent="0" algn="just">
              <a:buNone/>
            </a:pPr>
            <a:r>
              <a:rPr lang="en-IN" sz="2000" dirty="0">
                <a:effectLst/>
                <a:latin typeface="Times New Roman" panose="02020603050405020304" pitchFamily="18" charset="0"/>
                <a:ea typeface="Times New Roman" panose="02020603050405020304" pitchFamily="18" charset="0"/>
              </a:rPr>
              <a:t>The results on training and validation sets, evaluated using Mean Absolute Error (MAE), Mean Squared Error (MSE), and Root Mean Squared Error (RMSE), offer insights into the model's performance.</a:t>
            </a:r>
          </a:p>
          <a:p>
            <a:pPr marL="0" indent="0" algn="just">
              <a:buNone/>
            </a:pPr>
            <a:r>
              <a:rPr lang="en-IN" sz="2000" dirty="0">
                <a:effectLst/>
                <a:latin typeface="Times New Roman" panose="02020603050405020304" pitchFamily="18" charset="0"/>
                <a:ea typeface="Times New Roman" panose="02020603050405020304" pitchFamily="18" charset="0"/>
              </a:rPr>
              <a:t>The choice of model significantly impacts predictive accuracy, with </a:t>
            </a:r>
            <a:r>
              <a:rPr lang="en-IN" sz="2000" dirty="0" err="1">
                <a:effectLst/>
                <a:latin typeface="Times New Roman" panose="02020603050405020304" pitchFamily="18" charset="0"/>
                <a:ea typeface="Times New Roman" panose="02020603050405020304" pitchFamily="18" charset="0"/>
              </a:rPr>
              <a:t>XGBoost</a:t>
            </a:r>
            <a:r>
              <a:rPr lang="en-IN" sz="2000" dirty="0">
                <a:effectLst/>
                <a:latin typeface="Times New Roman" panose="02020603050405020304" pitchFamily="18" charset="0"/>
                <a:ea typeface="Times New Roman" panose="02020603050405020304" pitchFamily="18" charset="0"/>
              </a:rPr>
              <a:t> outperforming other models.</a:t>
            </a:r>
          </a:p>
          <a:p>
            <a:pPr marL="0" indent="0" algn="just">
              <a:buNone/>
            </a:pPr>
            <a:r>
              <a:rPr lang="en-IN" sz="2000" dirty="0">
                <a:effectLst/>
                <a:latin typeface="Times New Roman" panose="02020603050405020304" pitchFamily="18" charset="0"/>
                <a:ea typeface="Times New Roman" panose="02020603050405020304" pitchFamily="18" charset="0"/>
              </a:rPr>
              <a:t>Feature engineering, such as log-transforming numerical features, contributes to improved model performance.</a:t>
            </a: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7384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3B9AAF-DCBC-3152-BDF6-CD6E267CBB4A}"/>
              </a:ext>
            </a:extLst>
          </p:cNvPr>
          <p:cNvPicPr>
            <a:picLocks noChangeAspect="1"/>
          </p:cNvPicPr>
          <p:nvPr/>
        </p:nvPicPr>
        <p:blipFill rotWithShape="1">
          <a:blip r:embed="rId2"/>
          <a:srcRect r="50058"/>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7A05C-46A7-D9D2-5A3B-DAC8157347BC}"/>
              </a:ext>
            </a:extLst>
          </p:cNvPr>
          <p:cNvSpPr>
            <a:spLocks noGrp="1"/>
          </p:cNvSpPr>
          <p:nvPr>
            <p:ph type="title"/>
          </p:nvPr>
        </p:nvSpPr>
        <p:spPr>
          <a:xfrm>
            <a:off x="1422299" y="655500"/>
            <a:ext cx="3120485" cy="974994"/>
          </a:xfrm>
        </p:spPr>
        <p:txBody>
          <a:bodyPr anchor="ctr">
            <a:normAutofit fontScale="90000"/>
          </a:bodyPr>
          <a:lstStyle/>
          <a:p>
            <a:r>
              <a:rPr lang="en-IN" sz="4000" dirty="0"/>
              <a:t>                                       INTRODUCTION</a:t>
            </a:r>
          </a:p>
        </p:txBody>
      </p:sp>
      <p:sp>
        <p:nvSpPr>
          <p:cNvPr id="3" name="Content Placeholder 2">
            <a:extLst>
              <a:ext uri="{FF2B5EF4-FFF2-40B4-BE49-F238E27FC236}">
                <a16:creationId xmlns:a16="http://schemas.microsoft.com/office/drawing/2014/main" id="{FCA47E65-76DE-6042-65B2-6B0982BE721C}"/>
              </a:ext>
            </a:extLst>
          </p:cNvPr>
          <p:cNvSpPr>
            <a:spLocks noGrp="1"/>
          </p:cNvSpPr>
          <p:nvPr>
            <p:ph idx="1"/>
          </p:nvPr>
        </p:nvSpPr>
        <p:spPr>
          <a:xfrm>
            <a:off x="721634" y="2379090"/>
            <a:ext cx="4659756" cy="3374137"/>
          </a:xfrm>
        </p:spPr>
        <p:txBody>
          <a:bodyPr anchor="ctr">
            <a:noAutofit/>
          </a:bodyPr>
          <a:lstStyle/>
          <a:p>
            <a:r>
              <a:rPr lang="en-US" sz="1600" dirty="0"/>
              <a:t>Accurate prediction of box office revenue is a critical facet of the film industry, influencing strategic decisions for filmmakers, studios, and investors. In recent times, the integration of machine learning techniques has emerged as a powerful tool for enhancing the precision and efficacy of box office revenue prediction.</a:t>
            </a:r>
            <a:r>
              <a:rPr lang="en-US" sz="1600" b="0" i="0" dirty="0">
                <a:effectLst/>
                <a:latin typeface="Söhne"/>
              </a:rPr>
              <a:t> This study explores the film industry's complexities, aiming to predict box office revenue using machine learning algorithms like linear regression, random forest, </a:t>
            </a:r>
            <a:r>
              <a:rPr lang="en-US" sz="1600" b="0" i="0" dirty="0" err="1">
                <a:effectLst/>
                <a:latin typeface="Söhne"/>
              </a:rPr>
              <a:t>XGBoost</a:t>
            </a:r>
            <a:r>
              <a:rPr lang="en-US" sz="1600" b="0" i="0" dirty="0">
                <a:effectLst/>
                <a:latin typeface="Söhne"/>
              </a:rPr>
              <a:t>, and SVM. With a comprehensive dataset, rigorous preprocessing, and feature engineering, the research evaluates the models' efficacy in predicting revenue using metrics like mean absolute error and root mean squared error.</a:t>
            </a:r>
            <a:endParaRPr lang="en-IN" sz="1600" dirty="0"/>
          </a:p>
        </p:txBody>
      </p:sp>
    </p:spTree>
    <p:extLst>
      <p:ext uri="{BB962C8B-B14F-4D97-AF65-F5344CB8AC3E}">
        <p14:creationId xmlns:p14="http://schemas.microsoft.com/office/powerpoint/2010/main" val="345009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Top view of cubes connected with black lines">
            <a:extLst>
              <a:ext uri="{FF2B5EF4-FFF2-40B4-BE49-F238E27FC236}">
                <a16:creationId xmlns:a16="http://schemas.microsoft.com/office/drawing/2014/main" id="{B996C6AB-555C-4EBE-404E-F91D5D08CDC3}"/>
              </a:ext>
            </a:extLst>
          </p:cNvPr>
          <p:cNvPicPr>
            <a:picLocks noChangeAspect="1"/>
          </p:cNvPicPr>
          <p:nvPr/>
        </p:nvPicPr>
        <p:blipFill rotWithShape="1">
          <a:blip r:embed="rId2"/>
          <a:srcRect l="21666" r="11744"/>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79AF9-9050-E612-5232-1EF41472920E}"/>
              </a:ext>
            </a:extLst>
          </p:cNvPr>
          <p:cNvSpPr>
            <a:spLocks noGrp="1"/>
          </p:cNvSpPr>
          <p:nvPr>
            <p:ph type="title"/>
          </p:nvPr>
        </p:nvSpPr>
        <p:spPr>
          <a:xfrm>
            <a:off x="1569198" y="406333"/>
            <a:ext cx="2740156" cy="1628970"/>
          </a:xfrm>
        </p:spPr>
        <p:txBody>
          <a:bodyPr anchor="ctr">
            <a:normAutofit/>
          </a:bodyPr>
          <a:lstStyle/>
          <a:p>
            <a:r>
              <a:rPr lang="en-IN" sz="4000" dirty="0"/>
              <a:t>OBJECTIVES</a:t>
            </a:r>
          </a:p>
        </p:txBody>
      </p:sp>
      <p:sp>
        <p:nvSpPr>
          <p:cNvPr id="18" name="Content Placeholder 2">
            <a:extLst>
              <a:ext uri="{FF2B5EF4-FFF2-40B4-BE49-F238E27FC236}">
                <a16:creationId xmlns:a16="http://schemas.microsoft.com/office/drawing/2014/main" id="{A41C7DA3-8AC0-923F-463B-9D4FC0BD8949}"/>
              </a:ext>
            </a:extLst>
          </p:cNvPr>
          <p:cNvSpPr>
            <a:spLocks noGrp="1"/>
          </p:cNvSpPr>
          <p:nvPr>
            <p:ph idx="1"/>
          </p:nvPr>
        </p:nvSpPr>
        <p:spPr>
          <a:xfrm>
            <a:off x="721634" y="2692328"/>
            <a:ext cx="4659756" cy="3374137"/>
          </a:xfrm>
        </p:spPr>
        <p:txBody>
          <a:bodyPr anchor="ctr">
            <a:noAutofit/>
          </a:bodyPr>
          <a:lstStyle/>
          <a:p>
            <a:r>
              <a:rPr lang="en-US" sz="1600" dirty="0"/>
              <a:t>Ensure the dataset's integrity by removing irrelevant features and addressing missing values.</a:t>
            </a:r>
          </a:p>
          <a:p>
            <a:r>
              <a:rPr lang="en-US" sz="1600" dirty="0"/>
              <a:t> Explore a diverse set of machine learning models (</a:t>
            </a:r>
            <a:r>
              <a:rPr lang="en-US" sz="1600" dirty="0" err="1"/>
              <a:t>XGBoost</a:t>
            </a:r>
            <a:r>
              <a:rPr lang="en-US" sz="1600" dirty="0"/>
              <a:t>, Linear Regression, SVR, Random Forest) to identify the most effective model for predicting.</a:t>
            </a:r>
          </a:p>
          <a:p>
            <a:r>
              <a:rPr lang="en-US" sz="1600" dirty="0"/>
              <a:t> Seamlessly incorporate categorical variables ('MPAA' ratings, 'distributor') into machine learning models through categorical encoding methodologies, ensuring model compatibility.</a:t>
            </a:r>
          </a:p>
          <a:p>
            <a:r>
              <a:rPr lang="en-US" sz="1600" dirty="0"/>
              <a:t> Systematically evaluate model performance using established metrics (MAE, MSE, RMSE), providing a quantitative assessment of the predictive capabilities of the trained models.</a:t>
            </a:r>
          </a:p>
          <a:p>
            <a:r>
              <a:rPr lang="en-US" sz="1600" dirty="0"/>
              <a:t> Aim to achieve best possible prediction with least possible error</a:t>
            </a:r>
            <a:endParaRPr lang="en-IN" sz="1600" dirty="0"/>
          </a:p>
        </p:txBody>
      </p:sp>
    </p:spTree>
    <p:extLst>
      <p:ext uri="{BB962C8B-B14F-4D97-AF65-F5344CB8AC3E}">
        <p14:creationId xmlns:p14="http://schemas.microsoft.com/office/powerpoint/2010/main" val="260224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E2F0B8-6A7F-0431-4463-B9866EB459B8}"/>
              </a:ext>
            </a:extLst>
          </p:cNvPr>
          <p:cNvSpPr>
            <a:spLocks noGrp="1"/>
          </p:cNvSpPr>
          <p:nvPr>
            <p:ph type="title"/>
          </p:nvPr>
        </p:nvSpPr>
        <p:spPr>
          <a:xfrm>
            <a:off x="702013" y="583659"/>
            <a:ext cx="2899189" cy="5457217"/>
          </a:xfrm>
        </p:spPr>
        <p:txBody>
          <a:bodyPr anchor="t">
            <a:normAutofit/>
          </a:bodyPr>
          <a:lstStyle/>
          <a:p>
            <a:br>
              <a:rPr lang="en-US" sz="2200" dirty="0">
                <a:solidFill>
                  <a:srgbClr val="FFFFFF"/>
                </a:solidFill>
              </a:rPr>
            </a:br>
            <a:br>
              <a:rPr lang="en-US" sz="2200" dirty="0">
                <a:solidFill>
                  <a:srgbClr val="FFFFFF"/>
                </a:solidFill>
              </a:rPr>
            </a:br>
            <a:br>
              <a:rPr lang="en-US" sz="2200" dirty="0">
                <a:solidFill>
                  <a:srgbClr val="FFFFFF"/>
                </a:solidFill>
              </a:rPr>
            </a:br>
            <a:br>
              <a:rPr lang="en-US" sz="2200" b="1" dirty="0">
                <a:solidFill>
                  <a:srgbClr val="FFFFFF"/>
                </a:solidFill>
              </a:rPr>
            </a:br>
            <a:r>
              <a:rPr lang="en-US" sz="2200" b="1" dirty="0">
                <a:solidFill>
                  <a:srgbClr val="FFFFFF"/>
                </a:solidFill>
              </a:rPr>
              <a:t> LITERATURE REVIEW</a:t>
            </a:r>
            <a:br>
              <a:rPr lang="en-US" sz="2200" dirty="0">
                <a:solidFill>
                  <a:srgbClr val="FFFFFF"/>
                </a:solidFill>
              </a:rPr>
            </a:br>
            <a:br>
              <a:rPr lang="en-US" sz="2200" dirty="0">
                <a:solidFill>
                  <a:srgbClr val="FFFFFF"/>
                </a:solidFill>
              </a:rPr>
            </a:br>
            <a:br>
              <a:rPr lang="en-US" sz="2200" dirty="0">
                <a:solidFill>
                  <a:srgbClr val="FFFFFF"/>
                </a:solidFill>
              </a:rPr>
            </a:br>
            <a:r>
              <a:rPr lang="en-US" sz="2200" dirty="0">
                <a:solidFill>
                  <a:srgbClr val="FFFFFF"/>
                </a:solidFill>
              </a:rPr>
              <a:t>The provided list of papers focuses on box office prediction using various machine learning and sentiment analysis techniques :</a:t>
            </a:r>
            <a:br>
              <a:rPr lang="en-US" sz="2200" dirty="0">
                <a:solidFill>
                  <a:srgbClr val="FFFFFF"/>
                </a:solidFill>
              </a:rPr>
            </a:br>
            <a:endParaRPr lang="en-IN" sz="2200" dirty="0">
              <a:solidFill>
                <a:srgbClr val="FFFFFF"/>
              </a:solidFill>
            </a:endParaRPr>
          </a:p>
        </p:txBody>
      </p:sp>
      <p:sp>
        <p:nvSpPr>
          <p:cNvPr id="3" name="Content Placeholder 2">
            <a:extLst>
              <a:ext uri="{FF2B5EF4-FFF2-40B4-BE49-F238E27FC236}">
                <a16:creationId xmlns:a16="http://schemas.microsoft.com/office/drawing/2014/main" id="{6674DE92-0584-4BD6-87FB-BBA11AA3D14C}"/>
              </a:ext>
            </a:extLst>
          </p:cNvPr>
          <p:cNvSpPr>
            <a:spLocks noGrp="1"/>
          </p:cNvSpPr>
          <p:nvPr>
            <p:ph sz="half" idx="1"/>
          </p:nvPr>
        </p:nvSpPr>
        <p:spPr>
          <a:xfrm>
            <a:off x="4380855" y="1412489"/>
            <a:ext cx="3427283" cy="4363844"/>
          </a:xfrm>
        </p:spPr>
        <p:txBody>
          <a:bodyPr>
            <a:normAutofit/>
          </a:bodyPr>
          <a:lstStyle/>
          <a:p>
            <a:r>
              <a:rPr lang="en-IN" sz="1100" b="1" i="0">
                <a:effectLst/>
                <a:latin typeface="Söhne"/>
              </a:rPr>
              <a:t>Chen and Wang (2017):</a:t>
            </a:r>
            <a:endParaRPr lang="en-IN" sz="1100" b="0" i="0">
              <a:effectLst/>
              <a:latin typeface="Söhne"/>
            </a:endParaRPr>
          </a:p>
          <a:p>
            <a:pPr marL="742950" lvl="1" indent="-285750">
              <a:buFont typeface="+mj-lt"/>
              <a:buAutoNum type="arabicPeriod"/>
            </a:pPr>
            <a:r>
              <a:rPr lang="en-IN" sz="1100" b="0" i="0">
                <a:effectLst/>
                <a:latin typeface="Söhne"/>
              </a:rPr>
              <a:t>Hybrid method: ML + sentiment analysis.</a:t>
            </a:r>
          </a:p>
          <a:p>
            <a:pPr marL="742950" lvl="1" indent="-285750">
              <a:buFont typeface="+mj-lt"/>
              <a:buAutoNum type="arabicPeriod"/>
            </a:pPr>
            <a:r>
              <a:rPr lang="en-IN" sz="1100" b="0" i="0">
                <a:effectLst/>
                <a:latin typeface="Söhne"/>
              </a:rPr>
              <a:t>Key: Improved box office prediction accuracy.</a:t>
            </a:r>
          </a:p>
          <a:p>
            <a:r>
              <a:rPr lang="en-IN" sz="1100" b="1" i="0">
                <a:effectLst/>
                <a:latin typeface="Söhne"/>
              </a:rPr>
              <a:t>Wu, Li, and Zhu (2016):</a:t>
            </a:r>
            <a:endParaRPr lang="en-IN" sz="1100" b="0" i="0">
              <a:effectLst/>
              <a:latin typeface="Söhne"/>
            </a:endParaRPr>
          </a:p>
          <a:p>
            <a:pPr marL="742950" lvl="1" indent="-285750">
              <a:buFont typeface="+mj-lt"/>
              <a:buAutoNum type="arabicPeriod"/>
            </a:pPr>
            <a:r>
              <a:rPr lang="en-IN" sz="1100" b="0" i="0">
                <a:effectLst/>
                <a:latin typeface="Söhne"/>
              </a:rPr>
              <a:t>Box office prediction: Neural networks + ensemble learning.</a:t>
            </a:r>
          </a:p>
          <a:p>
            <a:pPr marL="742950" lvl="1" indent="-285750">
              <a:buFont typeface="+mj-lt"/>
              <a:buAutoNum type="arabicPeriod"/>
            </a:pPr>
            <a:r>
              <a:rPr lang="en-IN" sz="1100" b="0" i="0">
                <a:effectLst/>
                <a:latin typeface="Söhne"/>
              </a:rPr>
              <a:t>Key: Enhanced prediction performance.</a:t>
            </a:r>
          </a:p>
          <a:p>
            <a:r>
              <a:rPr lang="en-IN" sz="1100" b="1" i="0">
                <a:effectLst/>
                <a:latin typeface="Söhne"/>
              </a:rPr>
              <a:t>Wang, Li, and Li (2016):</a:t>
            </a:r>
            <a:endParaRPr lang="en-IN" sz="1100" b="0" i="0">
              <a:effectLst/>
              <a:latin typeface="Söhne"/>
            </a:endParaRPr>
          </a:p>
          <a:p>
            <a:pPr marL="742950" lvl="1" indent="-285750">
              <a:buFont typeface="+mj-lt"/>
              <a:buAutoNum type="arabicPeriod"/>
            </a:pPr>
            <a:r>
              <a:rPr lang="en-IN" sz="1100" b="0" i="0">
                <a:effectLst/>
                <a:latin typeface="Söhne"/>
              </a:rPr>
              <a:t>Hybrid: ML + sentiment analysis.</a:t>
            </a:r>
          </a:p>
          <a:p>
            <a:pPr marL="742950" lvl="1" indent="-285750">
              <a:buFont typeface="+mj-lt"/>
              <a:buAutoNum type="arabicPeriod"/>
            </a:pPr>
            <a:r>
              <a:rPr lang="en-IN" sz="1100" b="0" i="0">
                <a:effectLst/>
                <a:latin typeface="Söhne"/>
              </a:rPr>
              <a:t>Key: Improved prediction accuracy.</a:t>
            </a:r>
          </a:p>
          <a:p>
            <a:r>
              <a:rPr lang="en-IN" sz="1100" b="1" i="0">
                <a:effectLst/>
                <a:latin typeface="Söhne"/>
              </a:rPr>
              <a:t>Liu, Li, and Zhang (2016):</a:t>
            </a:r>
            <a:endParaRPr lang="en-IN" sz="1100" b="0" i="0">
              <a:effectLst/>
              <a:latin typeface="Söhne"/>
            </a:endParaRPr>
          </a:p>
          <a:p>
            <a:pPr marL="742950" lvl="1" indent="-285750">
              <a:buFont typeface="+mj-lt"/>
              <a:buAutoNum type="arabicPeriod"/>
            </a:pPr>
            <a:r>
              <a:rPr lang="en-IN" sz="1100" b="0" i="0">
                <a:effectLst/>
                <a:latin typeface="Söhne"/>
              </a:rPr>
              <a:t>Novel: Ensemble learning + sentiment analysis.</a:t>
            </a:r>
          </a:p>
          <a:p>
            <a:pPr marL="742950" lvl="1" indent="-285750">
              <a:buFont typeface="+mj-lt"/>
              <a:buAutoNum type="arabicPeriod"/>
            </a:pPr>
            <a:r>
              <a:rPr lang="en-IN" sz="1100" b="0" i="0">
                <a:effectLst/>
                <a:latin typeface="Söhne"/>
              </a:rPr>
              <a:t>Key: Improved prediction, context understanding.</a:t>
            </a:r>
          </a:p>
          <a:p>
            <a:r>
              <a:rPr lang="en-IN" sz="1100" b="1" i="0">
                <a:effectLst/>
                <a:latin typeface="Söhne"/>
              </a:rPr>
              <a:t>Zhang, Gao, and Huang (2015):</a:t>
            </a:r>
            <a:endParaRPr lang="en-IN" sz="1100" b="0" i="0">
              <a:effectLst/>
              <a:latin typeface="Söhne"/>
            </a:endParaRPr>
          </a:p>
          <a:p>
            <a:pPr marL="742950" lvl="1" indent="-285750">
              <a:buFont typeface="+mj-lt"/>
              <a:buAutoNum type="arabicPeriod"/>
            </a:pPr>
            <a:r>
              <a:rPr lang="en-IN" sz="1100" b="0" i="0">
                <a:effectLst/>
                <a:latin typeface="Söhne"/>
              </a:rPr>
              <a:t>Box office prediction: ML + sentiment analysis.</a:t>
            </a:r>
          </a:p>
          <a:p>
            <a:pPr marL="742950" lvl="1" indent="-285750">
              <a:buFont typeface="+mj-lt"/>
              <a:buAutoNum type="arabicPeriod"/>
            </a:pPr>
            <a:r>
              <a:rPr lang="en-IN" sz="1100" b="0" i="0">
                <a:effectLst/>
                <a:latin typeface="Söhne"/>
              </a:rPr>
              <a:t>Key: Application of ML, sentiment analysis.</a:t>
            </a:r>
          </a:p>
          <a:p>
            <a:pPr marL="0" indent="0">
              <a:buNone/>
            </a:pPr>
            <a:endParaRPr lang="en-US" sz="1100" b="0" i="0">
              <a:effectLst/>
              <a:latin typeface="Söhne"/>
            </a:endParaRP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E84E123-321E-2F2A-0CD1-B53E712115CF}"/>
              </a:ext>
            </a:extLst>
          </p:cNvPr>
          <p:cNvSpPr>
            <a:spLocks noGrp="1"/>
          </p:cNvSpPr>
          <p:nvPr>
            <p:ph sz="half" idx="2"/>
          </p:nvPr>
        </p:nvSpPr>
        <p:spPr>
          <a:xfrm>
            <a:off x="8451604" y="1412489"/>
            <a:ext cx="3197701" cy="4363844"/>
          </a:xfrm>
        </p:spPr>
        <p:txBody>
          <a:bodyPr>
            <a:normAutofit/>
          </a:bodyPr>
          <a:lstStyle/>
          <a:p>
            <a:r>
              <a:rPr lang="en-US" sz="1100" b="1" i="0">
                <a:effectLst/>
                <a:latin typeface="Söhne"/>
              </a:rPr>
              <a:t>Lee, Park, and Kim (2014):</a:t>
            </a:r>
            <a:endParaRPr lang="en-US" sz="1100" b="0" i="0">
              <a:effectLst/>
              <a:latin typeface="Söhne"/>
            </a:endParaRPr>
          </a:p>
          <a:p>
            <a:pPr marL="457200" lvl="1" indent="0">
              <a:buNone/>
            </a:pPr>
            <a:r>
              <a:rPr lang="en-US" sz="1100" b="0" i="0">
                <a:effectLst/>
                <a:latin typeface="Söhne"/>
              </a:rPr>
              <a:t>Hybrid: ML + social media mining.</a:t>
            </a:r>
          </a:p>
          <a:p>
            <a:pPr marL="457200" lvl="1" indent="0">
              <a:buNone/>
            </a:pPr>
            <a:r>
              <a:rPr lang="en-US" sz="1100" b="0" i="0">
                <a:effectLst/>
                <a:latin typeface="Söhne"/>
              </a:rPr>
              <a:t>Key: Integration for enhanced accuracy.</a:t>
            </a:r>
          </a:p>
          <a:p>
            <a:r>
              <a:rPr lang="en-US" sz="1100" b="1" i="0">
                <a:effectLst/>
                <a:latin typeface="Söhne"/>
              </a:rPr>
              <a:t>Zhang and Li (2014):</a:t>
            </a:r>
            <a:endParaRPr lang="en-US" sz="1100" b="0" i="0">
              <a:effectLst/>
              <a:latin typeface="Söhne"/>
            </a:endParaRPr>
          </a:p>
          <a:p>
            <a:pPr marL="457200" lvl="1" indent="0">
              <a:buNone/>
            </a:pPr>
            <a:r>
              <a:rPr lang="en-US" sz="1100" b="0" i="0">
                <a:effectLst/>
                <a:latin typeface="Söhne"/>
              </a:rPr>
              <a:t>New method: ML + sentiment analysis.</a:t>
            </a:r>
          </a:p>
          <a:p>
            <a:pPr marL="457200" lvl="1" indent="0">
              <a:buNone/>
            </a:pPr>
            <a:r>
              <a:rPr lang="en-US" sz="1100" b="0" i="0">
                <a:effectLst/>
                <a:latin typeface="Söhne"/>
              </a:rPr>
              <a:t>Key: Novel approach with sentiment analysis.</a:t>
            </a:r>
          </a:p>
          <a:p>
            <a:r>
              <a:rPr lang="en-US" sz="1100" b="1" i="0">
                <a:effectLst/>
                <a:latin typeface="Söhne"/>
              </a:rPr>
              <a:t>Zhang and Chen (2013):</a:t>
            </a:r>
            <a:endParaRPr lang="en-US" sz="1100" b="0" i="0">
              <a:effectLst/>
              <a:latin typeface="Söhne"/>
            </a:endParaRPr>
          </a:p>
          <a:p>
            <a:pPr marL="457200" lvl="1" indent="0">
              <a:buNone/>
            </a:pPr>
            <a:r>
              <a:rPr lang="en-US" sz="1100" b="0" i="0">
                <a:effectLst/>
                <a:latin typeface="Söhne"/>
              </a:rPr>
              <a:t>Novel method: ML + sentiment analysis.</a:t>
            </a:r>
          </a:p>
          <a:p>
            <a:pPr marL="457200" lvl="1" indent="0">
              <a:buNone/>
            </a:pPr>
            <a:r>
              <a:rPr lang="en-US" sz="1100" b="0" i="0">
                <a:effectLst/>
                <a:latin typeface="Söhne"/>
              </a:rPr>
              <a:t>Key: Introduction of a new method.</a:t>
            </a:r>
          </a:p>
          <a:p>
            <a:r>
              <a:rPr lang="en-US" sz="1100" b="1" i="0">
                <a:effectLst/>
                <a:latin typeface="Söhne"/>
              </a:rPr>
              <a:t>Li and Liu (2012):</a:t>
            </a:r>
            <a:endParaRPr lang="en-US" sz="1100" b="0" i="0">
              <a:effectLst/>
              <a:latin typeface="Söhne"/>
            </a:endParaRPr>
          </a:p>
          <a:p>
            <a:pPr marL="457200" lvl="1" indent="0">
              <a:buNone/>
            </a:pPr>
            <a:r>
              <a:rPr lang="en-US" sz="1100" b="0" i="0">
                <a:effectLst/>
                <a:latin typeface="Söhne"/>
              </a:rPr>
              <a:t>Ensemble learning + sentiment analysis.</a:t>
            </a:r>
          </a:p>
          <a:p>
            <a:pPr marL="457200" lvl="1" indent="0">
              <a:buNone/>
            </a:pPr>
            <a:r>
              <a:rPr lang="en-US" sz="1100" b="0" i="0">
                <a:effectLst/>
                <a:latin typeface="Söhne"/>
              </a:rPr>
              <a:t>Key: Improved prediction accuracy.</a:t>
            </a:r>
          </a:p>
          <a:p>
            <a:r>
              <a:rPr lang="en-US" sz="1100" b="1" i="0">
                <a:effectLst/>
                <a:latin typeface="Söhne"/>
              </a:rPr>
              <a:t>Zhang and Wang (2011):</a:t>
            </a:r>
            <a:endParaRPr lang="en-US" sz="1100" b="0" i="0">
              <a:effectLst/>
              <a:latin typeface="Söhne"/>
            </a:endParaRPr>
          </a:p>
          <a:p>
            <a:pPr marL="457200" lvl="1" indent="0">
              <a:buNone/>
            </a:pPr>
            <a:r>
              <a:rPr lang="en-US" sz="1100" b="0" i="0">
                <a:effectLst/>
                <a:latin typeface="Söhne"/>
              </a:rPr>
              <a:t>Box office prediction: ML + sentiment analysis.</a:t>
            </a:r>
          </a:p>
          <a:p>
            <a:pPr marL="457200" lvl="1" indent="0">
              <a:buNone/>
            </a:pPr>
            <a:r>
              <a:rPr lang="en-US" sz="1100" b="0" i="0">
                <a:effectLst/>
                <a:latin typeface="Söhne"/>
              </a:rPr>
              <a:t>Key: Application of ML, sentiment analysis.</a:t>
            </a:r>
          </a:p>
          <a:p>
            <a:endParaRPr lang="en-IN" sz="1100"/>
          </a:p>
        </p:txBody>
      </p:sp>
    </p:spTree>
    <p:extLst>
      <p:ext uri="{BB962C8B-B14F-4D97-AF65-F5344CB8AC3E}">
        <p14:creationId xmlns:p14="http://schemas.microsoft.com/office/powerpoint/2010/main" val="187344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50C23-77C4-76B6-A8B4-C0EC44E07972}"/>
              </a:ext>
            </a:extLst>
          </p:cNvPr>
          <p:cNvSpPr>
            <a:spLocks noGrp="1"/>
          </p:cNvSpPr>
          <p:nvPr>
            <p:ph type="title"/>
          </p:nvPr>
        </p:nvSpPr>
        <p:spPr>
          <a:xfrm>
            <a:off x="672829" y="276089"/>
            <a:ext cx="3807187" cy="2228074"/>
          </a:xfrm>
        </p:spPr>
        <p:txBody>
          <a:bodyPr>
            <a:normAutofit/>
          </a:bodyPr>
          <a:lstStyle/>
          <a:p>
            <a:r>
              <a:rPr lang="en-IN" sz="4000" dirty="0"/>
              <a:t>                          METHODOLOGY </a:t>
            </a:r>
          </a:p>
        </p:txBody>
      </p:sp>
      <p:sp>
        <p:nvSpPr>
          <p:cNvPr id="3" name="Content Placeholder 2">
            <a:extLst>
              <a:ext uri="{FF2B5EF4-FFF2-40B4-BE49-F238E27FC236}">
                <a16:creationId xmlns:a16="http://schemas.microsoft.com/office/drawing/2014/main" id="{3A9D4FFF-8039-63F3-2648-6C7A42250815}"/>
              </a:ext>
            </a:extLst>
          </p:cNvPr>
          <p:cNvSpPr>
            <a:spLocks noGrp="1"/>
          </p:cNvSpPr>
          <p:nvPr>
            <p:ph idx="1"/>
          </p:nvPr>
        </p:nvSpPr>
        <p:spPr>
          <a:xfrm>
            <a:off x="672829" y="2780252"/>
            <a:ext cx="3799425" cy="3143241"/>
          </a:xfrm>
        </p:spPr>
        <p:txBody>
          <a:bodyPr>
            <a:normAutofit/>
          </a:bodyPr>
          <a:lstStyle/>
          <a:p>
            <a:pPr marL="0" indent="0">
              <a:buNone/>
            </a:pPr>
            <a:r>
              <a:rPr lang="en-IN" sz="1800" dirty="0"/>
              <a:t>The steps involved in this project are:</a:t>
            </a:r>
          </a:p>
          <a:p>
            <a:r>
              <a:rPr lang="en-IN" sz="1800" dirty="0"/>
              <a:t>Selecting the dataset and splitting into training and testing data</a:t>
            </a:r>
          </a:p>
          <a:p>
            <a:r>
              <a:rPr lang="en-IN" sz="1800" dirty="0"/>
              <a:t>Perform data cleaning , exploratory data analysis and feature selection</a:t>
            </a:r>
          </a:p>
          <a:p>
            <a:r>
              <a:rPr lang="en-IN" sz="1800" dirty="0"/>
              <a:t>Perform model development</a:t>
            </a:r>
          </a:p>
          <a:p>
            <a:r>
              <a:rPr lang="en-IN" sz="1800" dirty="0"/>
              <a:t>Calculate the required metrics and analyse the results</a:t>
            </a:r>
          </a:p>
          <a:p>
            <a:pPr marL="0" indent="0">
              <a:buNone/>
            </a:pPr>
            <a:endParaRPr lang="en-IN" sz="1700" dirty="0"/>
          </a:p>
        </p:txBody>
      </p:sp>
      <p:pic>
        <p:nvPicPr>
          <p:cNvPr id="5" name="Picture 4" descr="Magnifying glass showing decling performance">
            <a:extLst>
              <a:ext uri="{FF2B5EF4-FFF2-40B4-BE49-F238E27FC236}">
                <a16:creationId xmlns:a16="http://schemas.microsoft.com/office/drawing/2014/main" id="{8D9E5940-AC18-4AC2-590D-9221032744CF}"/>
              </a:ext>
            </a:extLst>
          </p:cNvPr>
          <p:cNvPicPr>
            <a:picLocks noChangeAspect="1"/>
          </p:cNvPicPr>
          <p:nvPr/>
        </p:nvPicPr>
        <p:blipFill rotWithShape="1">
          <a:blip r:embed="rId2"/>
          <a:srcRect r="30099" b="-1"/>
          <a:stretch/>
        </p:blipFill>
        <p:spPr>
          <a:xfrm>
            <a:off x="5010386" y="10"/>
            <a:ext cx="7181613" cy="6857990"/>
          </a:xfrm>
          <a:prstGeom prst="rect">
            <a:avLst/>
          </a:prstGeom>
          <a:effectLst/>
        </p:spPr>
      </p:pic>
    </p:spTree>
    <p:extLst>
      <p:ext uri="{BB962C8B-B14F-4D97-AF65-F5344CB8AC3E}">
        <p14:creationId xmlns:p14="http://schemas.microsoft.com/office/powerpoint/2010/main" val="397371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7E20F-D758-CD89-E929-06609F94A9AD}"/>
              </a:ext>
            </a:extLst>
          </p:cNvPr>
          <p:cNvSpPr>
            <a:spLocks noGrp="1"/>
          </p:cNvSpPr>
          <p:nvPr>
            <p:ph type="title"/>
          </p:nvPr>
        </p:nvSpPr>
        <p:spPr>
          <a:xfrm flipV="1">
            <a:off x="838199" y="502745"/>
            <a:ext cx="3807187" cy="45719"/>
          </a:xfrm>
        </p:spPr>
        <p:txBody>
          <a:bodyPr>
            <a:normAutofit fontScale="90000"/>
          </a:bodyPr>
          <a:lstStyle/>
          <a:p>
            <a:endParaRPr lang="en-IN" sz="4000" dirty="0"/>
          </a:p>
        </p:txBody>
      </p:sp>
      <p:sp>
        <p:nvSpPr>
          <p:cNvPr id="3" name="Content Placeholder 2">
            <a:extLst>
              <a:ext uri="{FF2B5EF4-FFF2-40B4-BE49-F238E27FC236}">
                <a16:creationId xmlns:a16="http://schemas.microsoft.com/office/drawing/2014/main" id="{93B7F7D8-AC99-E37B-DD98-BE3256C6EF7F}"/>
              </a:ext>
            </a:extLst>
          </p:cNvPr>
          <p:cNvSpPr>
            <a:spLocks noGrp="1"/>
          </p:cNvSpPr>
          <p:nvPr>
            <p:ph idx="1"/>
          </p:nvPr>
        </p:nvSpPr>
        <p:spPr>
          <a:xfrm>
            <a:off x="838201" y="1391055"/>
            <a:ext cx="3799425" cy="4714465"/>
          </a:xfrm>
        </p:spPr>
        <p:txBody>
          <a:bodyPr>
            <a:normAutofit/>
          </a:bodyPr>
          <a:lstStyle/>
          <a:p>
            <a:r>
              <a:rPr lang="en-US" sz="1400" dirty="0"/>
              <a:t>The dataset utilized in this study comprises data of various movies and these movies majorly comprise of Hollywood films. </a:t>
            </a:r>
          </a:p>
          <a:p>
            <a:r>
              <a:rPr lang="en-US" sz="1400" dirty="0"/>
              <a:t>For the experiments conducted in this paper, the dataset. Consists of 2694 movies and the attributes involved are: ‘title’ , ‘ domestic revenue’ , ‘world revenue’ , ‘distributor’ , ‘opening revenue’ , ‘opening theatres’ , ‘budget’ , ‘MPAA’ , ‘genre’ and ‘ release days ‘. </a:t>
            </a:r>
          </a:p>
          <a:p>
            <a:r>
              <a:rPr lang="en-US" sz="1400" dirty="0"/>
              <a:t>These attributes serve as the foundation for predicting the box office revenue, enabling a comprehensive analysis of the relationships between these movie attributes and the predicted collection at the box office.</a:t>
            </a:r>
          </a:p>
          <a:p>
            <a:r>
              <a:rPr lang="en-US" sz="1400" dirty="0"/>
              <a:t>The pre-processed dataset is divided into training and testing sets using a 90:10 ratio. The training set (90%) will be used for model training, while the testing set (10%) will evaluate model performance.</a:t>
            </a:r>
            <a:endParaRPr lang="en-IN" sz="1400" dirty="0"/>
          </a:p>
        </p:txBody>
      </p:sp>
      <p:pic>
        <p:nvPicPr>
          <p:cNvPr id="4" name="Picture 3">
            <a:extLst>
              <a:ext uri="{FF2B5EF4-FFF2-40B4-BE49-F238E27FC236}">
                <a16:creationId xmlns:a16="http://schemas.microsoft.com/office/drawing/2014/main" id="{CAAECA70-3C9D-0437-4E02-1D79641A6B57}"/>
              </a:ext>
            </a:extLst>
          </p:cNvPr>
          <p:cNvPicPr>
            <a:picLocks noChangeAspect="1"/>
          </p:cNvPicPr>
          <p:nvPr/>
        </p:nvPicPr>
        <p:blipFill rotWithShape="1">
          <a:blip r:embed="rId2"/>
          <a:srcRect l="10184" r="8137" b="1"/>
          <a:stretch/>
        </p:blipFill>
        <p:spPr>
          <a:xfrm>
            <a:off x="5010386" y="10"/>
            <a:ext cx="7181613" cy="6857990"/>
          </a:xfrm>
          <a:prstGeom prst="rect">
            <a:avLst/>
          </a:prstGeom>
          <a:effectLst/>
        </p:spPr>
      </p:pic>
    </p:spTree>
    <p:extLst>
      <p:ext uri="{BB962C8B-B14F-4D97-AF65-F5344CB8AC3E}">
        <p14:creationId xmlns:p14="http://schemas.microsoft.com/office/powerpoint/2010/main" val="119730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15F8-EDDA-B12D-F78B-1E57F7622B2E}"/>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5F0C51E-B029-6504-5B20-AF4636343BDC}"/>
              </a:ext>
            </a:extLst>
          </p:cNvPr>
          <p:cNvSpPr>
            <a:spLocks noGrp="1"/>
          </p:cNvSpPr>
          <p:nvPr>
            <p:ph idx="1"/>
          </p:nvPr>
        </p:nvSpPr>
        <p:spPr>
          <a:xfrm>
            <a:off x="682558" y="523082"/>
            <a:ext cx="10515600" cy="5204197"/>
          </a:xfrm>
        </p:spPr>
        <p:txBody>
          <a:bodyPr>
            <a:noAutofit/>
          </a:bodyPr>
          <a:lstStyle/>
          <a:p>
            <a:r>
              <a:rPr lang="en-US" sz="1500" b="1" dirty="0"/>
              <a:t>Handling Null Values: </a:t>
            </a:r>
          </a:p>
          <a:p>
            <a:pPr marL="0" indent="0">
              <a:buNone/>
            </a:pPr>
            <a:r>
              <a:rPr lang="en-US" sz="1500" dirty="0"/>
              <a:t>Columns 'budget' and 'MPAA' are dropped due to null values. Missing values in categorical columns ('MPAA' and 'genres') are filled with the mode of each respective column. Rows with null values are dropped from the dataset.</a:t>
            </a:r>
          </a:p>
          <a:p>
            <a:r>
              <a:rPr lang="en-US" sz="1500" dirty="0"/>
              <a:t> </a:t>
            </a:r>
            <a:r>
              <a:rPr lang="en-US" sz="1500" b="1" dirty="0"/>
              <a:t>Data Type Conversion: </a:t>
            </a:r>
          </a:p>
          <a:p>
            <a:pPr marL="0" indent="0">
              <a:buNone/>
            </a:pPr>
            <a:r>
              <a:rPr lang="en-US" sz="1500" dirty="0"/>
              <a:t>Columns related to revenue ('domestic revenue', '</a:t>
            </a:r>
            <a:r>
              <a:rPr lang="en-US" sz="1500" dirty="0" err="1"/>
              <a:t>opening_theaters</a:t>
            </a:r>
            <a:r>
              <a:rPr lang="en-US" sz="1500" dirty="0"/>
              <a:t>', 'release days') are cleaned by removing commas and converting them to numeric types. Null values in these columns are converted to float types using the </a:t>
            </a:r>
            <a:r>
              <a:rPr lang="en-US" sz="1500" dirty="0" err="1"/>
              <a:t>convert_dtypes</a:t>
            </a:r>
            <a:r>
              <a:rPr lang="en-US" sz="1500" dirty="0"/>
              <a:t> method. </a:t>
            </a:r>
          </a:p>
          <a:p>
            <a:r>
              <a:rPr lang="en-US" sz="1500" b="1" dirty="0"/>
              <a:t>Log Transformation: </a:t>
            </a:r>
          </a:p>
          <a:p>
            <a:pPr marL="0" indent="0">
              <a:buNone/>
            </a:pPr>
            <a:r>
              <a:rPr lang="en-US" sz="1500" dirty="0"/>
              <a:t>Logarithmic transformation (base 10) is applied to numeric columns ('domestic revenue', '</a:t>
            </a:r>
            <a:r>
              <a:rPr lang="en-US" sz="1500" dirty="0" err="1"/>
              <a:t>opening_theaters</a:t>
            </a:r>
            <a:r>
              <a:rPr lang="en-US" sz="1500" dirty="0"/>
              <a:t>', '</a:t>
            </a:r>
            <a:r>
              <a:rPr lang="en-US" sz="1500" dirty="0" err="1"/>
              <a:t>release_days</a:t>
            </a:r>
            <a:r>
              <a:rPr lang="en-US" sz="1500" dirty="0"/>
              <a:t>’). </a:t>
            </a:r>
          </a:p>
          <a:p>
            <a:r>
              <a:rPr lang="en-US" sz="1500" b="1" dirty="0"/>
              <a:t>Text Data Transformation: </a:t>
            </a:r>
          </a:p>
          <a:p>
            <a:pPr marL="0" indent="0">
              <a:buNone/>
            </a:pPr>
            <a:r>
              <a:rPr lang="en-US" sz="1500" dirty="0"/>
              <a:t>The 'genres' column is transformed into binary features using </a:t>
            </a:r>
            <a:r>
              <a:rPr lang="en-US" sz="1500" dirty="0" err="1"/>
              <a:t>CountVectorizer</a:t>
            </a:r>
            <a:r>
              <a:rPr lang="en-US" sz="1500" dirty="0"/>
              <a:t>, creating a matrix of binary values for each genre. </a:t>
            </a:r>
          </a:p>
          <a:p>
            <a:r>
              <a:rPr lang="en-US" sz="1500" b="1" dirty="0"/>
              <a:t>Removing Sparse Columns: </a:t>
            </a:r>
          </a:p>
          <a:p>
            <a:pPr marL="0" indent="0">
              <a:buNone/>
            </a:pPr>
            <a:r>
              <a:rPr lang="en-US" sz="1500" dirty="0"/>
              <a:t>Columns with more than 95% of values as zero are removed, to reduce sparsity in the dataset. </a:t>
            </a:r>
          </a:p>
          <a:p>
            <a:r>
              <a:rPr lang="en-US" sz="1500" b="1" dirty="0"/>
              <a:t>Categorical Data Visualization: </a:t>
            </a:r>
          </a:p>
          <a:p>
            <a:pPr marL="0" indent="0">
              <a:buNone/>
            </a:pPr>
            <a:r>
              <a:rPr lang="en-US" sz="1500" dirty="0"/>
              <a:t>The 'MPAA' column, assumed to be categorical, is visualized using a count plot. </a:t>
            </a:r>
          </a:p>
          <a:p>
            <a:r>
              <a:rPr lang="en-US" sz="1500" b="1" dirty="0"/>
              <a:t>Numeric Data Visualization: </a:t>
            </a:r>
          </a:p>
          <a:p>
            <a:pPr marL="0" indent="0">
              <a:buNone/>
            </a:pPr>
            <a:r>
              <a:rPr lang="en-US" sz="1500" dirty="0"/>
              <a:t>Distributions and box plots are created for numeric features ('</a:t>
            </a:r>
            <a:r>
              <a:rPr lang="en-US" sz="1500" dirty="0" err="1"/>
              <a:t>domestic_revenue</a:t>
            </a:r>
            <a:r>
              <a:rPr lang="en-US" sz="1500" dirty="0"/>
              <a:t>', '</a:t>
            </a:r>
            <a:r>
              <a:rPr lang="en-US" sz="1500" dirty="0" err="1"/>
              <a:t>opening_theaters</a:t>
            </a:r>
            <a:r>
              <a:rPr lang="en-US" sz="1500" dirty="0"/>
              <a:t>', '</a:t>
            </a:r>
            <a:r>
              <a:rPr lang="en-US" sz="1500" dirty="0" err="1"/>
              <a:t>release_days</a:t>
            </a:r>
            <a:r>
              <a:rPr lang="en-US" sz="1500" dirty="0"/>
              <a:t>’). </a:t>
            </a:r>
          </a:p>
          <a:p>
            <a:r>
              <a:rPr lang="en-US" sz="1500" b="1" dirty="0"/>
              <a:t>Correlation Analysis: </a:t>
            </a:r>
          </a:p>
          <a:p>
            <a:pPr marL="0" indent="0">
              <a:buNone/>
            </a:pPr>
            <a:r>
              <a:rPr lang="en-US" sz="1500" dirty="0"/>
              <a:t>A heatmap or correlation matrix is generated to visualize correlations between features. Features with correlations greater than 0.8 are highlighted.</a:t>
            </a:r>
            <a:endParaRPr lang="en-IN" sz="1500" dirty="0"/>
          </a:p>
        </p:txBody>
      </p:sp>
    </p:spTree>
    <p:extLst>
      <p:ext uri="{BB962C8B-B14F-4D97-AF65-F5344CB8AC3E}">
        <p14:creationId xmlns:p14="http://schemas.microsoft.com/office/powerpoint/2010/main" val="399177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2D56-2D5B-9044-177D-DC06AB051D66}"/>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5A23701-76CD-1BBE-5D2E-14A8CCCBB0AA}"/>
              </a:ext>
            </a:extLst>
          </p:cNvPr>
          <p:cNvSpPr>
            <a:spLocks noGrp="1"/>
          </p:cNvSpPr>
          <p:nvPr>
            <p:ph sz="half" idx="1"/>
          </p:nvPr>
        </p:nvSpPr>
        <p:spPr>
          <a:xfrm>
            <a:off x="838200" y="729573"/>
            <a:ext cx="5181600" cy="5763301"/>
          </a:xfrm>
        </p:spPr>
        <p:txBody>
          <a:bodyPr>
            <a:noAutofit/>
          </a:bodyPr>
          <a:lstStyle/>
          <a:p>
            <a:r>
              <a:rPr lang="en-US" sz="1500" dirty="0"/>
              <a:t>The model development process involved a series of steps aimed at identifying the most effective machine learning algorithm for predicting the box office revenue</a:t>
            </a:r>
            <a:r>
              <a:rPr lang="en-IN" sz="1500" dirty="0"/>
              <a:t>.</a:t>
            </a:r>
          </a:p>
          <a:p>
            <a:pPr marL="0" indent="0">
              <a:buNone/>
            </a:pPr>
            <a:r>
              <a:rPr lang="en-IN" sz="1500" dirty="0"/>
              <a:t>The algorithms used in this  implementation are:</a:t>
            </a:r>
          </a:p>
          <a:p>
            <a:r>
              <a:rPr lang="en-IN" sz="1500" b="1" dirty="0" err="1"/>
              <a:t>XGBoost</a:t>
            </a:r>
            <a:r>
              <a:rPr lang="en-IN" sz="1500" b="1" dirty="0"/>
              <a:t> implementation:</a:t>
            </a:r>
          </a:p>
          <a:p>
            <a:pPr marL="0" indent="0">
              <a:buNone/>
            </a:pPr>
            <a:r>
              <a:rPr lang="en-US" sz="1500" dirty="0" err="1"/>
              <a:t>XGBoost</a:t>
            </a:r>
            <a:r>
              <a:rPr lang="en-US" sz="1500" dirty="0"/>
              <a:t> is a powerful and efficient gradient boosting algorithm that constructs an ensemble of decision trees to optimize and minimize a specified loss function, widely used for classification and regression tasks</a:t>
            </a:r>
          </a:p>
          <a:p>
            <a:r>
              <a:rPr lang="en-IN" sz="1500" b="1" dirty="0"/>
              <a:t>Linear regression implementation:</a:t>
            </a:r>
          </a:p>
          <a:p>
            <a:pPr marL="0" indent="0">
              <a:buNone/>
            </a:pPr>
            <a:r>
              <a:rPr lang="en-US" sz="1500" dirty="0"/>
              <a:t>Linear Regression, a classical regression technique, was employed to model the relationship between features and the target variable (domestic revenue)</a:t>
            </a:r>
          </a:p>
          <a:p>
            <a:r>
              <a:rPr lang="en-IN" sz="1500" b="1" dirty="0"/>
              <a:t>Support vector machine implementation:</a:t>
            </a:r>
          </a:p>
          <a:p>
            <a:pPr marL="0" indent="0">
              <a:buNone/>
            </a:pPr>
            <a:r>
              <a:rPr lang="en-US" sz="1500" dirty="0"/>
              <a:t>It a supervised machine learning algorithm that identifies an optimal hyperplane to separate different classes, maximizing the margin between them in the feature space</a:t>
            </a:r>
          </a:p>
          <a:p>
            <a:r>
              <a:rPr lang="en-IN" sz="1500" b="1" dirty="0"/>
              <a:t>Random forest implementation:</a:t>
            </a:r>
          </a:p>
          <a:p>
            <a:pPr marL="0" indent="0">
              <a:buNone/>
            </a:pPr>
            <a:r>
              <a:rPr lang="en-US" sz="1500" dirty="0"/>
              <a:t>An ensemble of decision trees for improved predictive performance. It was implemented to capture complex relationships in the data</a:t>
            </a:r>
            <a:endParaRPr lang="en-IN" sz="1500" dirty="0"/>
          </a:p>
          <a:p>
            <a:pPr marL="0" indent="0">
              <a:buNone/>
            </a:pPr>
            <a:endParaRPr lang="en-IN" sz="1400" dirty="0"/>
          </a:p>
        </p:txBody>
      </p:sp>
      <p:sp>
        <p:nvSpPr>
          <p:cNvPr id="4" name="Content Placeholder 3">
            <a:extLst>
              <a:ext uri="{FF2B5EF4-FFF2-40B4-BE49-F238E27FC236}">
                <a16:creationId xmlns:a16="http://schemas.microsoft.com/office/drawing/2014/main" id="{FAE07A03-997A-94DB-3FD2-AC785D561C9E}"/>
              </a:ext>
            </a:extLst>
          </p:cNvPr>
          <p:cNvSpPr>
            <a:spLocks noGrp="1"/>
          </p:cNvSpPr>
          <p:nvPr>
            <p:ph sz="half" idx="2"/>
          </p:nvPr>
        </p:nvSpPr>
        <p:spPr>
          <a:xfrm>
            <a:off x="6960060" y="729573"/>
            <a:ext cx="4393740" cy="4820403"/>
          </a:xfrm>
        </p:spPr>
        <p:txBody>
          <a:bodyPr>
            <a:noAutofit/>
          </a:bodyPr>
          <a:lstStyle/>
          <a:p>
            <a:r>
              <a:rPr lang="en-US" sz="1500" dirty="0"/>
              <a:t>Throughout the process, the dataset underwent various preprocessing steps, including handling missing values, encoding categorical variables, and normalizing numerical features. Exploratory Data Analysis (EDA) techniques such as visualizations were employed to understand the distribution and characteristics of key features.</a:t>
            </a:r>
          </a:p>
          <a:p>
            <a:r>
              <a:rPr lang="en-US" sz="1500" dirty="0"/>
              <a:t>Performance metrics such as Mean Absolute Error (MAE), Mean Squared Error (MSE), and Root Mean Squared Error (RMSE) were computed to assess the accuracy of each model on both the training and validation sets. The results were visualized using scatterplots, providing a comparison between the actual and predicted values for each model.</a:t>
            </a:r>
          </a:p>
          <a:p>
            <a:endParaRPr lang="en-US" sz="1500" dirty="0"/>
          </a:p>
          <a:p>
            <a:endParaRPr lang="en-IN" sz="1500" dirty="0"/>
          </a:p>
        </p:txBody>
      </p:sp>
      <p:pic>
        <p:nvPicPr>
          <p:cNvPr id="2050" name="Picture 2" descr="Deeplabs | Deepyt Model Development - The power of ML">
            <a:extLst>
              <a:ext uri="{FF2B5EF4-FFF2-40B4-BE49-F238E27FC236}">
                <a16:creationId xmlns:a16="http://schemas.microsoft.com/office/drawing/2014/main" id="{7BF1347B-1A9C-3420-67DD-56FC22AEA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736" y="3907600"/>
            <a:ext cx="5577192" cy="258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57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9" name="Rectangle 4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108A8-C26C-2FC3-E0E4-9647A4BDE9CD}"/>
              </a:ext>
            </a:extLst>
          </p:cNvPr>
          <p:cNvSpPr>
            <a:spLocks noGrp="1"/>
          </p:cNvSpPr>
          <p:nvPr>
            <p:ph type="title"/>
          </p:nvPr>
        </p:nvSpPr>
        <p:spPr>
          <a:xfrm>
            <a:off x="1004451" y="931283"/>
            <a:ext cx="5040285" cy="581718"/>
          </a:xfrm>
        </p:spPr>
        <p:txBody>
          <a:bodyPr anchor="b">
            <a:normAutofit/>
          </a:bodyPr>
          <a:lstStyle/>
          <a:p>
            <a:r>
              <a:rPr lang="en-IN" sz="3400" b="1" dirty="0"/>
              <a:t>  </a:t>
            </a:r>
            <a:r>
              <a:rPr lang="en-IN" sz="2400" b="1" dirty="0"/>
              <a:t>RESULTS – DISCUSSION AND ANALYSIS</a:t>
            </a:r>
          </a:p>
        </p:txBody>
      </p:sp>
      <p:sp>
        <p:nvSpPr>
          <p:cNvPr id="54" name="Rectangle 5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BC5DBE-EC21-D075-C845-4474E15C0E2D}"/>
              </a:ext>
            </a:extLst>
          </p:cNvPr>
          <p:cNvSpPr>
            <a:spLocks noGrp="1"/>
          </p:cNvSpPr>
          <p:nvPr>
            <p:ph idx="1"/>
          </p:nvPr>
        </p:nvSpPr>
        <p:spPr>
          <a:xfrm>
            <a:off x="1004451" y="2078320"/>
            <a:ext cx="5040285" cy="3632493"/>
          </a:xfrm>
        </p:spPr>
        <p:txBody>
          <a:bodyPr anchor="ctr">
            <a:normAutofit fontScale="92500" lnSpcReduction="20000"/>
          </a:bodyPr>
          <a:lstStyle/>
          <a:p>
            <a:endParaRPr lang="en-US" sz="1400" dirty="0"/>
          </a:p>
          <a:p>
            <a:endParaRPr lang="en-US" sz="1400" dirty="0"/>
          </a:p>
          <a:p>
            <a:r>
              <a:rPr lang="en-US" sz="1800" dirty="0"/>
              <a:t>Initially we make a count plot for MPAA that shows the count of observations in each category of a categorical variable.(this is done to visualize the distribution of movie ratings.)</a:t>
            </a:r>
          </a:p>
          <a:p>
            <a:endParaRPr lang="en-US" sz="1400" dirty="0"/>
          </a:p>
          <a:p>
            <a:endParaRPr lang="en-US" sz="1400" dirty="0"/>
          </a:p>
          <a:p>
            <a:endParaRPr lang="en-US" sz="1400" dirty="0"/>
          </a:p>
          <a:p>
            <a:endParaRPr lang="en-US" sz="1400" dirty="0"/>
          </a:p>
          <a:p>
            <a:r>
              <a:rPr lang="en-US" sz="1900" dirty="0"/>
              <a:t>Three subplots show the distribution of '</a:t>
            </a:r>
            <a:r>
              <a:rPr lang="en-US" sz="1900" dirty="0" err="1"/>
              <a:t>domestic_revenue</a:t>
            </a:r>
            <a:r>
              <a:rPr lang="en-US" sz="1900" dirty="0"/>
              <a:t>,' '</a:t>
            </a:r>
            <a:r>
              <a:rPr lang="en-US" sz="1900" dirty="0" err="1"/>
              <a:t>opening_theaters</a:t>
            </a:r>
            <a:r>
              <a:rPr lang="en-US" sz="1900" dirty="0"/>
              <a:t>,' and '</a:t>
            </a:r>
            <a:r>
              <a:rPr lang="en-US" sz="1900" dirty="0" err="1"/>
              <a:t>release_days</a:t>
            </a:r>
            <a:r>
              <a:rPr lang="en-US" sz="1900" dirty="0"/>
              <a:t>.' The plots help understand the spread and central tendency of these features.</a:t>
            </a:r>
          </a:p>
          <a:p>
            <a:endParaRPr lang="en-US" sz="1400" dirty="0"/>
          </a:p>
          <a:p>
            <a:endParaRPr lang="en-US" sz="1400" dirty="0"/>
          </a:p>
          <a:p>
            <a:pPr marL="0" indent="0">
              <a:buNone/>
            </a:pPr>
            <a:endParaRPr lang="en-IN" sz="1400" dirty="0"/>
          </a:p>
        </p:txBody>
      </p:sp>
      <p:pic>
        <p:nvPicPr>
          <p:cNvPr id="4" name="Picture 3" descr="A graph with different colored squares&#10;&#10;Description automatically generated">
            <a:extLst>
              <a:ext uri="{FF2B5EF4-FFF2-40B4-BE49-F238E27FC236}">
                <a16:creationId xmlns:a16="http://schemas.microsoft.com/office/drawing/2014/main" id="{E448A793-D111-9F1A-1534-C36DE747D4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946667" y="36395"/>
            <a:ext cx="4389120" cy="3246512"/>
          </a:xfrm>
          <a:prstGeom prst="rect">
            <a:avLst/>
          </a:prstGeom>
          <a:noFill/>
        </p:spPr>
      </p:pic>
      <p:pic>
        <p:nvPicPr>
          <p:cNvPr id="5" name="Picture 4">
            <a:extLst>
              <a:ext uri="{FF2B5EF4-FFF2-40B4-BE49-F238E27FC236}">
                <a16:creationId xmlns:a16="http://schemas.microsoft.com/office/drawing/2014/main" id="{7907BE1E-D910-8927-2533-94BBD83EA981}"/>
              </a:ext>
            </a:extLst>
          </p:cNvPr>
          <p:cNvPicPr>
            <a:picLocks noChangeAspect="1"/>
          </p:cNvPicPr>
          <p:nvPr/>
        </p:nvPicPr>
        <p:blipFill>
          <a:blip r:embed="rId3"/>
          <a:stretch>
            <a:fillRect/>
          </a:stretch>
        </p:blipFill>
        <p:spPr>
          <a:xfrm>
            <a:off x="6946667" y="3319302"/>
            <a:ext cx="4389120" cy="2765009"/>
          </a:xfrm>
          <a:prstGeom prst="rect">
            <a:avLst/>
          </a:prstGeom>
        </p:spPr>
      </p:pic>
    </p:spTree>
    <p:extLst>
      <p:ext uri="{BB962C8B-B14F-4D97-AF65-F5344CB8AC3E}">
        <p14:creationId xmlns:p14="http://schemas.microsoft.com/office/powerpoint/2010/main" val="2520506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2117</Words>
  <Application>Microsoft Office PowerPoint</Application>
  <PresentationFormat>Widescreen</PresentationFormat>
  <Paragraphs>182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Söhne</vt:lpstr>
      <vt:lpstr>Symbol</vt:lpstr>
      <vt:lpstr>Times New Roman</vt:lpstr>
      <vt:lpstr>Office Theme</vt:lpstr>
      <vt:lpstr>BOX OFFICE REVENUE PREDICTION</vt:lpstr>
      <vt:lpstr>                                       INTRODUCTION</vt:lpstr>
      <vt:lpstr>OBJECTIVES</vt:lpstr>
      <vt:lpstr>     LITERATURE REVIEW   The provided list of papers focuses on box office prediction using various machine learning and sentiment analysis techniques : </vt:lpstr>
      <vt:lpstr>                          METHODOLOGY </vt:lpstr>
      <vt:lpstr>PowerPoint Presentation</vt:lpstr>
      <vt:lpstr>PowerPoint Presentation</vt:lpstr>
      <vt:lpstr>PowerPoint Presentation</vt:lpstr>
      <vt:lpstr>  RESULTS – DISCUSSION AND ANALYSIS</vt:lpstr>
      <vt:lpstr>PowerPoint Presentation</vt:lpstr>
      <vt:lpstr>PowerPoint Presentation</vt:lpstr>
      <vt:lpstr>PowerPoint Presentation</vt:lpstr>
      <vt:lpstr>PowerPoint Presentation</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OFFICE REVENUE PREDICTION</dc:title>
  <dc:creator>satvikyvv@gmail.com</dc:creator>
  <cp:lastModifiedBy>satvikyvv@gmail.com</cp:lastModifiedBy>
  <cp:revision>1</cp:revision>
  <dcterms:created xsi:type="dcterms:W3CDTF">2023-11-21T02:44:33Z</dcterms:created>
  <dcterms:modified xsi:type="dcterms:W3CDTF">2023-11-21T05:07:34Z</dcterms:modified>
</cp:coreProperties>
</file>