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22"/>
  </p:notesMasterIdLst>
  <p:handoutMasterIdLst>
    <p:handoutMasterId r:id="rId23"/>
  </p:handoutMasterIdLst>
  <p:sldIdLst>
    <p:sldId id="256" r:id="rId7"/>
    <p:sldId id="279" r:id="rId8"/>
    <p:sldId id="2133" r:id="rId9"/>
    <p:sldId id="2153" r:id="rId10"/>
    <p:sldId id="2154" r:id="rId11"/>
    <p:sldId id="2155" r:id="rId12"/>
    <p:sldId id="2156" r:id="rId13"/>
    <p:sldId id="2157" r:id="rId14"/>
    <p:sldId id="2158" r:id="rId15"/>
    <p:sldId id="2162" r:id="rId16"/>
    <p:sldId id="2159" r:id="rId17"/>
    <p:sldId id="2161" r:id="rId18"/>
    <p:sldId id="2160" r:id="rId19"/>
    <p:sldId id="2163" r:id="rId20"/>
    <p:sldId id="2127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Rayburn" initials="SR" lastIdx="33" clrIdx="0">
    <p:extLst>
      <p:ext uri="{19B8F6BF-5375-455C-9EA6-DF929625EA0E}">
        <p15:presenceInfo xmlns:p15="http://schemas.microsoft.com/office/powerpoint/2012/main" userId="S::Scott_Rayburn@epam.com::bb013dab-5f9a-4f18-8486-00194f51be38" providerId="AD"/>
      </p:ext>
    </p:extLst>
  </p:cmAuthor>
  <p:cmAuthor id="2" name="Ashok Polampalli" initials="AP" lastIdx="1" clrIdx="1">
    <p:extLst>
      <p:ext uri="{19B8F6BF-5375-455C-9EA6-DF929625EA0E}">
        <p15:presenceInfo xmlns:p15="http://schemas.microsoft.com/office/powerpoint/2012/main" userId="S-1-5-21-2676001572-3131771074-2776907194-649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C59"/>
    <a:srgbClr val="EB884B"/>
    <a:srgbClr val="F4BF9E"/>
    <a:srgbClr val="D96F5D"/>
    <a:srgbClr val="A66BD3"/>
    <a:srgbClr val="D35D47"/>
    <a:srgbClr val="FEFEFE"/>
    <a:srgbClr val="76CDD8"/>
    <a:srgbClr val="0BCDD8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62696" autoAdjust="0"/>
  </p:normalViewPr>
  <p:slideViewPr>
    <p:cSldViewPr snapToGrid="0">
      <p:cViewPr varScale="1">
        <p:scale>
          <a:sx n="75" d="100"/>
          <a:sy n="75" d="100"/>
        </p:scale>
        <p:origin x="11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8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63361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9" y="1803230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599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047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698" r:id="rId4"/>
    <p:sldLayoutId id="2147483699" r:id="rId5"/>
    <p:sldLayoutId id="2147483700" r:id="rId6"/>
    <p:sldLayoutId id="2147483701" r:id="rId7"/>
    <p:sldLayoutId id="214748370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702" r:id="rId5"/>
    <p:sldLayoutId id="214748370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theproduct.com/what-the-hell-are-ci-cd-and-devops-a-cheatsheet-for-the-rest-of-us/" TargetMode="External"/><Relationship Id="rId2" Type="http://schemas.openxmlformats.org/officeDocument/2006/relationships/hyperlink" Target="https://developers.redhat.com/blog/2017/09/06/continuous-integration-a-typical-process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newrelic.com/devops/benefits-of-devo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medium.com/moodah-pos/agile-development-95cad3573abf" TargetMode="External"/><Relationship Id="rId4" Type="http://schemas.openxmlformats.org/officeDocument/2006/relationships/hyperlink" Target="https://www.tutorialandexample.com/waterfall-mode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aiglobalinstitute.com/wp-content/uploads/2017/04/White-Paper-on-IMPORTANCE-OF-DEVOP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pgotesting.com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770555"/>
            <a:ext cx="4315968" cy="1814473"/>
          </a:xfrm>
        </p:spPr>
        <p:txBody>
          <a:bodyPr/>
          <a:lstStyle/>
          <a:p>
            <a:pPr algn="ctr"/>
            <a:r>
              <a:rPr lang="en-US" altLang="en-US" sz="4000" dirty="0"/>
              <a:t>DEVOPS  </a:t>
            </a:r>
            <a:br>
              <a:rPr lang="en-US" altLang="en-US" sz="4000" dirty="0"/>
            </a:br>
            <a:r>
              <a:rPr lang="en-US" altLang="en-US" sz="4000" dirty="0"/>
              <a:t>&amp;</a:t>
            </a:r>
            <a:br>
              <a:rPr lang="en-US" altLang="en-US" sz="4000" dirty="0"/>
            </a:br>
            <a:r>
              <a:rPr lang="en-US" altLang="en-US" sz="4000" dirty="0"/>
              <a:t>CI / CD</a:t>
            </a:r>
            <a:endParaRPr lang="en-US" spc="8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294D1-B40D-4ECE-95B7-23F7C9F8E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35953A-ABCC-404C-94DE-723AEE9D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–Continuous Integration flow</a:t>
            </a:r>
            <a:endParaRPr lang="en-US" dirty="0"/>
          </a:p>
        </p:txBody>
      </p:sp>
      <p:pic>
        <p:nvPicPr>
          <p:cNvPr id="2050" name="Picture 2" descr="Continuous integration puts the integration phase earlier in the development cycle">
            <a:extLst>
              <a:ext uri="{FF2B5EF4-FFF2-40B4-BE49-F238E27FC236}">
                <a16:creationId xmlns:a16="http://schemas.microsoft.com/office/drawing/2014/main" id="{2DD89DCF-B8C1-4D7C-BF92-5F78BA4A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2" y="701135"/>
            <a:ext cx="8547416" cy="39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5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47FB-255C-4628-92AB-4C1A287A8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E5C8BB-9737-44F4-908C-15BBE241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–Continuous Delivery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F2622-E4A4-497B-8515-B51EF5574B61}"/>
              </a:ext>
            </a:extLst>
          </p:cNvPr>
          <p:cNvSpPr txBox="1"/>
          <p:nvPr/>
        </p:nvSpPr>
        <p:spPr>
          <a:xfrm>
            <a:off x="432707" y="798161"/>
            <a:ext cx="8354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Continuous Delivery</a:t>
            </a:r>
            <a:r>
              <a:rPr lang="en-US" sz="1400" dirty="0"/>
              <a:t> (CD)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is </a:t>
            </a:r>
            <a:r>
              <a:rPr lang="en-US" sz="1400" spc="5" dirty="0">
                <a:solidFill>
                  <a:srgbClr val="363534"/>
                </a:solidFill>
                <a:latin typeface="Arial"/>
                <a:cs typeface="Arial"/>
              </a:rPr>
              <a:t>an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extension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of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continuous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integration </a:t>
            </a:r>
            <a:r>
              <a:rPr lang="en-US" sz="1400" spc="5" dirty="0">
                <a:solidFill>
                  <a:srgbClr val="363534"/>
                </a:solidFill>
                <a:latin typeface="Arial"/>
                <a:cs typeface="Arial"/>
              </a:rPr>
              <a:t>to  make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sure that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you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can release new changes </a:t>
            </a:r>
            <a:r>
              <a:rPr lang="en-US" sz="1400" spc="5" dirty="0">
                <a:solidFill>
                  <a:srgbClr val="363534"/>
                </a:solidFill>
                <a:latin typeface="Arial"/>
                <a:cs typeface="Arial"/>
              </a:rPr>
              <a:t>to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your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customers  quickly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in </a:t>
            </a:r>
            <a:r>
              <a:rPr lang="en-US" sz="1400" spc="5" dirty="0">
                <a:solidFill>
                  <a:srgbClr val="363534"/>
                </a:solidFill>
                <a:latin typeface="Arial"/>
                <a:cs typeface="Arial"/>
              </a:rPr>
              <a:t>a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sustainable </a:t>
            </a:r>
            <a:r>
              <a:rPr lang="en-US" sz="1400" spc="-55" dirty="0">
                <a:solidFill>
                  <a:srgbClr val="363534"/>
                </a:solidFill>
                <a:latin typeface="Arial"/>
                <a:cs typeface="Arial"/>
              </a:rPr>
              <a:t>way.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D0789-9511-4EB8-84C6-CFC766044DB7}"/>
              </a:ext>
            </a:extLst>
          </p:cNvPr>
          <p:cNvSpPr txBox="1"/>
          <p:nvPr/>
        </p:nvSpPr>
        <p:spPr>
          <a:xfrm>
            <a:off x="432707" y="1515289"/>
            <a:ext cx="2808514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Practices and Patterns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80BC3-C561-4FD3-82F7-47A851CB24DD}"/>
              </a:ext>
            </a:extLst>
          </p:cNvPr>
          <p:cNvSpPr txBox="1"/>
          <p:nvPr/>
        </p:nvSpPr>
        <p:spPr>
          <a:xfrm>
            <a:off x="4604927" y="1828772"/>
            <a:ext cx="2808514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Configuration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Integration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 testing in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63DE6-0E3F-49E9-BA86-B7EB6701EF82}"/>
              </a:ext>
            </a:extLst>
          </p:cNvPr>
          <p:cNvSpPr txBox="1"/>
          <p:nvPr/>
        </p:nvSpPr>
        <p:spPr>
          <a:xfrm>
            <a:off x="4792436" y="1239700"/>
            <a:ext cx="2808514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5833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05735-5968-4C29-AAC9-C5484BD09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076A45-5DCB-435B-9D9C-3B90226A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–Continuous Delivery Flow</a:t>
            </a:r>
            <a:endParaRPr lang="en-US" dirty="0"/>
          </a:p>
        </p:txBody>
      </p:sp>
      <p:pic>
        <p:nvPicPr>
          <p:cNvPr id="1026" name="Picture 2" descr="Continuous Delivery is a software development discipline ">
            <a:extLst>
              <a:ext uri="{FF2B5EF4-FFF2-40B4-BE49-F238E27FC236}">
                <a16:creationId xmlns:a16="http://schemas.microsoft.com/office/drawing/2014/main" id="{346D3F5E-59DC-4086-9F8D-ED08A709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847738"/>
            <a:ext cx="7881257" cy="36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6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AEBAD-20FE-416A-B99E-D85D2227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C558A5-0220-447A-AB81-61A10DB6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–Continuous Deployment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0CE1F-FBC8-489E-A476-CD526E2E891B}"/>
              </a:ext>
            </a:extLst>
          </p:cNvPr>
          <p:cNvSpPr txBox="1"/>
          <p:nvPr/>
        </p:nvSpPr>
        <p:spPr>
          <a:xfrm>
            <a:off x="278720" y="788411"/>
            <a:ext cx="8426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Continuous deployment</a:t>
            </a:r>
            <a:r>
              <a:rPr lang="en-US" sz="1400" dirty="0"/>
              <a:t> (CD) </a:t>
            </a:r>
            <a:r>
              <a:rPr lang="en-US" sz="1400" spc="5" dirty="0">
                <a:solidFill>
                  <a:srgbClr val="363534"/>
                </a:solidFill>
                <a:latin typeface="Arial"/>
                <a:cs typeface="Arial"/>
              </a:rPr>
              <a:t>goes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one </a:t>
            </a:r>
            <a:r>
              <a:rPr lang="en-US" sz="1400" spc="5" dirty="0">
                <a:solidFill>
                  <a:srgbClr val="363534"/>
                </a:solidFill>
                <a:latin typeface="Arial"/>
                <a:cs typeface="Arial"/>
              </a:rPr>
              <a:t>step further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than 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continuous </a:t>
            </a:r>
            <a:r>
              <a:rPr lang="en-US" sz="1400" spc="-25" dirty="0">
                <a:solidFill>
                  <a:srgbClr val="363534"/>
                </a:solidFill>
                <a:latin typeface="Arial"/>
                <a:cs typeface="Arial"/>
              </a:rPr>
              <a:t>delivery. </a:t>
            </a:r>
            <a:r>
              <a:rPr lang="en-US" sz="1400" spc="25" dirty="0">
                <a:solidFill>
                  <a:srgbClr val="363534"/>
                </a:solidFill>
                <a:latin typeface="Arial"/>
                <a:cs typeface="Arial"/>
              </a:rPr>
              <a:t>With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this practice,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every </a:t>
            </a:r>
            <a:r>
              <a:rPr lang="en-US" sz="1400" dirty="0">
                <a:solidFill>
                  <a:srgbClr val="363534"/>
                </a:solidFill>
                <a:latin typeface="Arial"/>
                <a:cs typeface="Arial"/>
              </a:rPr>
              <a:t>change that  passes </a:t>
            </a:r>
            <a:r>
              <a:rPr lang="en-US" sz="1400" spc="-5" dirty="0">
                <a:solidFill>
                  <a:srgbClr val="363534"/>
                </a:solidFill>
                <a:latin typeface="Arial"/>
                <a:cs typeface="Arial"/>
              </a:rPr>
              <a:t>automated tests be deployed to production.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41BE5-CD51-44D5-9CD1-1F83719F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1440119"/>
            <a:ext cx="4168140" cy="2391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A90261-899A-4CF2-8750-23777EFA9CF9}"/>
              </a:ext>
            </a:extLst>
          </p:cNvPr>
          <p:cNvSpPr txBox="1"/>
          <p:nvPr/>
        </p:nvSpPr>
        <p:spPr>
          <a:xfrm>
            <a:off x="423863" y="4021550"/>
            <a:ext cx="8426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Continuous deployment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might be challenging  or practically not possible for companies that are constrained by regulatory or other requirements</a:t>
            </a:r>
            <a:r>
              <a:rPr lang="en-US" sz="1400" spc="-5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E233E-4BAD-4063-B117-056C55AC5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75BF8D-D0BE-46CC-A6AE-BC212F41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–Continuous Deployment Flow</a:t>
            </a:r>
            <a:endParaRPr lang="en-US" dirty="0"/>
          </a:p>
        </p:txBody>
      </p:sp>
      <p:pic>
        <p:nvPicPr>
          <p:cNvPr id="3074" name="Picture 2" descr="Continuous deployment is a strategy for software releases">
            <a:extLst>
              <a:ext uri="{FF2B5EF4-FFF2-40B4-BE49-F238E27FC236}">
                <a16:creationId xmlns:a16="http://schemas.microsoft.com/office/drawing/2014/main" id="{56EE8D55-8637-4D3D-939E-89307D94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868685"/>
            <a:ext cx="8120697" cy="3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9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350520"/>
            <a:ext cx="8426449" cy="301752"/>
          </a:xfrm>
        </p:spPr>
        <p:txBody>
          <a:bodyPr/>
          <a:lstStyle/>
          <a:p>
            <a:r>
              <a:rPr lang="en-US" sz="2800" b="1" cap="small" spc="150" dirty="0">
                <a:latin typeface="+mn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</a:rPr>
              <a:t>© 2019 EPAM Systems, Inc.</a:t>
            </a:r>
            <a:endParaRPr lang="en-US" sz="7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AF73A93-0E16-4637-A4E7-6C3C2EE4ECC8}"/>
              </a:ext>
            </a:extLst>
          </p:cNvPr>
          <p:cNvSpPr txBox="1">
            <a:spLocks/>
          </p:cNvSpPr>
          <p:nvPr/>
        </p:nvSpPr>
        <p:spPr>
          <a:xfrm>
            <a:off x="275691" y="813746"/>
            <a:ext cx="8339328" cy="338328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3F33B2-5487-4EEA-8988-F70B3FDD1E58}"/>
              </a:ext>
            </a:extLst>
          </p:cNvPr>
          <p:cNvSpPr/>
          <p:nvPr/>
        </p:nvSpPr>
        <p:spPr>
          <a:xfrm>
            <a:off x="275691" y="871388"/>
            <a:ext cx="8592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https://developers.redhat.com/blog/2017/09/06/continuous-integration-a-typical-process/</a:t>
            </a:r>
            <a:endParaRPr lang="en-US" dirty="0"/>
          </a:p>
          <a:p>
            <a:r>
              <a:rPr lang="en-US" dirty="0">
                <a:hlinkClick r:id="rId3"/>
              </a:rPr>
              <a:t>https://www.mindtheproduct.com/what-the-hell-are-ci-cd-and-devops-a-cheatsheet-for-the-rest-of-us/</a:t>
            </a:r>
            <a:endParaRPr lang="en-US" dirty="0"/>
          </a:p>
          <a:p>
            <a:r>
              <a:rPr lang="en-US" dirty="0">
                <a:hlinkClick r:id="rId4"/>
              </a:rPr>
              <a:t>https://newrelic.com/devops/benefits-of-devops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350520"/>
            <a:ext cx="8426449" cy="301752"/>
          </a:xfrm>
        </p:spPr>
        <p:txBody>
          <a:bodyPr/>
          <a:lstStyle/>
          <a:p>
            <a:r>
              <a:rPr lang="en-US" sz="2800" b="1" cap="small" spc="15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037" y="652272"/>
            <a:ext cx="5759465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Pillars and Benefits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Teams and Structure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Integration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Delivery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Deployment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Demo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3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88E98-FAF1-4CD7-AC06-C4CA1D6F8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3C05B8-27D1-4CBA-B635-580947B8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21" y="96520"/>
            <a:ext cx="8426449" cy="301752"/>
          </a:xfrm>
        </p:spPr>
        <p:txBody>
          <a:bodyPr/>
          <a:lstStyle/>
          <a:p>
            <a:r>
              <a:rPr lang="en-US" sz="2800" b="1" cap="small" spc="150" dirty="0">
                <a:latin typeface="+mn-lt"/>
              </a:rPr>
              <a:t>DEVOPS – Background &amp;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9CFA6-E05B-4A4D-9BA3-0B5FD599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751215"/>
            <a:ext cx="3540760" cy="3399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A0C00-8C87-4DC8-B1BF-872CFFF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692505"/>
            <a:ext cx="3794216" cy="363938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DD514AA1-BE4F-407C-929E-62953EDB2B27}"/>
              </a:ext>
            </a:extLst>
          </p:cNvPr>
          <p:cNvSpPr txBox="1"/>
          <p:nvPr/>
        </p:nvSpPr>
        <p:spPr>
          <a:xfrm>
            <a:off x="353060" y="2697480"/>
            <a:ext cx="155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WATERFALL  MODEL</a:t>
            </a:r>
          </a:p>
        </p:txBody>
      </p:sp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64C18CF2-196F-42B1-A5CF-23348285D91F}"/>
              </a:ext>
            </a:extLst>
          </p:cNvPr>
          <p:cNvSpPr txBox="1"/>
          <p:nvPr/>
        </p:nvSpPr>
        <p:spPr>
          <a:xfrm>
            <a:off x="6231346" y="1969191"/>
            <a:ext cx="155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AGILE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3619E-F129-4F62-8F6C-9B902C3DD707}"/>
              </a:ext>
            </a:extLst>
          </p:cNvPr>
          <p:cNvSpPr txBox="1"/>
          <p:nvPr/>
        </p:nvSpPr>
        <p:spPr>
          <a:xfrm>
            <a:off x="6473371" y="4429223"/>
            <a:ext cx="1465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Source Link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12A77-8C18-476A-BCC0-38AD62FF0470}"/>
              </a:ext>
            </a:extLst>
          </p:cNvPr>
          <p:cNvSpPr txBox="1"/>
          <p:nvPr/>
        </p:nvSpPr>
        <p:spPr>
          <a:xfrm>
            <a:off x="1402079" y="4353814"/>
            <a:ext cx="1465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26005-D01F-41A6-AE12-44DB16535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8AAABB-7A50-4E14-ACF1-265F35B1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21" y="96520"/>
            <a:ext cx="8426449" cy="301752"/>
          </a:xfrm>
        </p:spPr>
        <p:txBody>
          <a:bodyPr/>
          <a:lstStyle/>
          <a:p>
            <a:r>
              <a:rPr lang="en-US" sz="2800" b="1" cap="small" spc="150" dirty="0">
                <a:latin typeface="+mn-lt"/>
              </a:rPr>
              <a:t>DEVOPS –Introduction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617C7-3A53-47AC-97E4-86B735D0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4" y="537776"/>
            <a:ext cx="3797495" cy="3351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4CA7A-3BC3-49CE-917C-C131F6C51809}"/>
              </a:ext>
            </a:extLst>
          </p:cNvPr>
          <p:cNvSpPr txBox="1"/>
          <p:nvPr/>
        </p:nvSpPr>
        <p:spPr>
          <a:xfrm>
            <a:off x="3839028" y="4508360"/>
            <a:ext cx="14659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 Link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F6DAAB-4ECE-4E1D-ABC2-DCA866F41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103" y="537776"/>
            <a:ext cx="3565751" cy="3351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92153C-A210-4930-8DC1-87B10A51D8BA}"/>
              </a:ext>
            </a:extLst>
          </p:cNvPr>
          <p:cNvSpPr txBox="1"/>
          <p:nvPr/>
        </p:nvSpPr>
        <p:spPr>
          <a:xfrm>
            <a:off x="2531609" y="3679016"/>
            <a:ext cx="3793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One Team One Goal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26005-D01F-41A6-AE12-44DB16535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8AAABB-7A50-4E14-ACF1-265F35B1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21" y="96520"/>
            <a:ext cx="8426449" cy="301752"/>
          </a:xfrm>
        </p:spPr>
        <p:txBody>
          <a:bodyPr/>
          <a:lstStyle/>
          <a:p>
            <a:r>
              <a:rPr lang="en-US" sz="2800" b="1" cap="small" spc="150" dirty="0">
                <a:latin typeface="+mn-lt"/>
              </a:rPr>
              <a:t>DEVOPS –Introduction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57C771-6F8C-46F6-9AEA-3A8EC93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10" y="863085"/>
            <a:ext cx="1416123" cy="2927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96DDEA-DF8C-4221-B17E-3FB46805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8" y="863084"/>
            <a:ext cx="1416123" cy="29276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F44403-E27D-43C0-BD66-7BE90A668F82}"/>
              </a:ext>
            </a:extLst>
          </p:cNvPr>
          <p:cNvSpPr txBox="1"/>
          <p:nvPr/>
        </p:nvSpPr>
        <p:spPr>
          <a:xfrm>
            <a:off x="732972" y="3747737"/>
            <a:ext cx="7358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DevOps is the union of tools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, process, people, 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and culture to enable continuous delivery of value to our end users.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03F85A-6DEB-4DBC-AE9E-E6A4775B3219}"/>
              </a:ext>
            </a:extLst>
          </p:cNvPr>
          <p:cNvGrpSpPr/>
          <p:nvPr/>
        </p:nvGrpSpPr>
        <p:grpSpPr>
          <a:xfrm>
            <a:off x="2065564" y="1426255"/>
            <a:ext cx="4344813" cy="1569660"/>
            <a:chOff x="2065564" y="1426255"/>
            <a:chExt cx="4344813" cy="156966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8E38D40-08F8-4B70-ABDF-168CF38CF055}"/>
                </a:ext>
              </a:extLst>
            </p:cNvPr>
            <p:cNvSpPr/>
            <p:nvPr/>
          </p:nvSpPr>
          <p:spPr>
            <a:xfrm rot="16200000">
              <a:off x="1849211" y="2065564"/>
              <a:ext cx="849086" cy="41637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2A625C-95EB-46B9-9BE9-37FAEEB42792}"/>
                </a:ext>
              </a:extLst>
            </p:cNvPr>
            <p:cNvSpPr/>
            <p:nvPr/>
          </p:nvSpPr>
          <p:spPr>
            <a:xfrm rot="16200000">
              <a:off x="1971132" y="2087021"/>
              <a:ext cx="849086" cy="41637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2821A4A-0D58-4AF6-B7E6-98C6A4C7F4FA}"/>
                </a:ext>
              </a:extLst>
            </p:cNvPr>
            <p:cNvSpPr/>
            <p:nvPr/>
          </p:nvSpPr>
          <p:spPr>
            <a:xfrm rot="5400000">
              <a:off x="5655724" y="1947538"/>
              <a:ext cx="849086" cy="41637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7A0C9EF-E699-4E32-B984-1F2370A1B36C}"/>
                </a:ext>
              </a:extLst>
            </p:cNvPr>
            <p:cNvSpPr/>
            <p:nvPr/>
          </p:nvSpPr>
          <p:spPr>
            <a:xfrm rot="5400000">
              <a:off x="5777645" y="1968995"/>
              <a:ext cx="849086" cy="41637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DB7436-6A26-4256-993D-36330DEC8673}"/>
                </a:ext>
              </a:extLst>
            </p:cNvPr>
            <p:cNvSpPr txBox="1"/>
            <p:nvPr/>
          </p:nvSpPr>
          <p:spPr>
            <a:xfrm>
              <a:off x="3013849" y="1426255"/>
              <a:ext cx="29002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FF0000"/>
                  </a:solidFill>
                </a:rPr>
                <a:t>Communication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FF0000"/>
                  </a:solidFill>
                </a:rPr>
                <a:t>Collaboration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FF0000"/>
                  </a:solidFill>
                </a:rPr>
                <a:t>Culture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FF0000"/>
                  </a:solidFill>
                </a:rPr>
                <a:t>Integration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34CA1F-9AA2-453D-89E7-B31B78CACDB8}"/>
              </a:ext>
            </a:extLst>
          </p:cNvPr>
          <p:cNvSpPr txBox="1"/>
          <p:nvPr/>
        </p:nvSpPr>
        <p:spPr>
          <a:xfrm>
            <a:off x="2449692" y="3008456"/>
            <a:ext cx="3793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3">
                    <a:lumMod val="50000"/>
                  </a:schemeClr>
                </a:solidFill>
                <a:effectLst/>
              </a:rPr>
              <a:t>One Team One Goal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2395-9DB7-4B98-BB8D-73519AA8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–Key Pillars and BENEFITS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01713-AE9B-4D41-8B2B-AF00CCC1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5A13A-366D-4E03-8539-9EDD4E53EC9D}"/>
              </a:ext>
            </a:extLst>
          </p:cNvPr>
          <p:cNvSpPr txBox="1"/>
          <p:nvPr/>
        </p:nvSpPr>
        <p:spPr bwMode="auto">
          <a:xfrm>
            <a:off x="402299" y="809171"/>
            <a:ext cx="2740044" cy="20120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5 Pillars of </a:t>
            </a:r>
            <a:r>
              <a:rPr lang="en-US" sz="1600" b="1" dirty="0" err="1">
                <a:cs typeface="Arial" pitchFamily="34" charset="0"/>
              </a:rPr>
              <a:t>DevOps</a:t>
            </a:r>
            <a:endParaRPr lang="en-US" sz="1600" b="1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Agile Development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Test Automation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Continuous Integration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Continuous Deployment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Proactive Operational resiliency</a:t>
            </a:r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5ECC0-4390-4E26-B264-1B8726E1BB63}"/>
              </a:ext>
            </a:extLst>
          </p:cNvPr>
          <p:cNvSpPr txBox="1"/>
          <p:nvPr/>
        </p:nvSpPr>
        <p:spPr bwMode="auto">
          <a:xfrm>
            <a:off x="4572000" y="805542"/>
            <a:ext cx="3976914" cy="4774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Benefits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cs typeface="Arial" pitchFamily="34" charset="0"/>
              </a:rPr>
              <a:t>Business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Faster Time to Market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Increased Quality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Increased organizational effectiveness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cs typeface="Arial" pitchFamily="34" charset="0"/>
              </a:rPr>
              <a:t>Cultural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Happier, more productive teams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Higher Employee Engagement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Great Professional Opportunities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cs typeface="Arial" pitchFamily="34" charset="0"/>
              </a:rPr>
              <a:t>Technical 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Continuous Delivery of software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Faster resolutions to the problems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Great Professional </a:t>
            </a:r>
            <a:r>
              <a:rPr lang="en-US" dirty="0" err="1">
                <a:cs typeface="Arial" pitchFamily="34" charset="0"/>
              </a:rPr>
              <a:t>Oppurtunites</a:t>
            </a:r>
            <a:r>
              <a:rPr lang="en-US" dirty="0">
                <a:cs typeface="Arial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354DE-F6C0-458B-B3D8-84F5877D3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EBD5F-29F9-4DD1-B76F-96FF123B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–Team structure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E3393C-F6E7-43A1-8837-2B49340AD0D0}"/>
              </a:ext>
            </a:extLst>
          </p:cNvPr>
          <p:cNvGrpSpPr/>
          <p:nvPr/>
        </p:nvGrpSpPr>
        <p:grpSpPr>
          <a:xfrm>
            <a:off x="360364" y="698657"/>
            <a:ext cx="2295525" cy="1257300"/>
            <a:chOff x="0" y="0"/>
            <a:chExt cx="2295525" cy="1257300"/>
          </a:xfrm>
        </p:grpSpPr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1CF61BD3-C5DC-46A7-B263-F572D7FE9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0"/>
              <a:ext cx="18573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63534"/>
                  </a:solidFill>
                  <a:effectLst/>
                  <a:uLnTx/>
                  <a:uFillTx/>
                  <a:ea typeface="Calibri"/>
                  <a:cs typeface="Times New Roman"/>
                </a:rPr>
                <a:t>ANTI TYPE A – Separate Silos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FDA742-10A0-44D0-ABA0-58CE6EFD7FCE}"/>
                </a:ext>
              </a:extLst>
            </p:cNvPr>
            <p:cNvGrpSpPr/>
            <p:nvPr/>
          </p:nvGrpSpPr>
          <p:grpSpPr>
            <a:xfrm>
              <a:off x="104775" y="285750"/>
              <a:ext cx="2074864" cy="971550"/>
              <a:chOff x="0" y="0"/>
              <a:chExt cx="2074864" cy="97155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7E1235-2C93-4974-AD44-1A4EFCFE7720}"/>
                  </a:ext>
                </a:extLst>
              </p:cNvPr>
              <p:cNvSpPr/>
              <p:nvPr/>
            </p:nvSpPr>
            <p:spPr>
              <a:xfrm>
                <a:off x="0" y="0"/>
                <a:ext cx="2074864" cy="97155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63534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635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7D4ADCF6-9FF7-4E57-A67C-3EEB4645C2D9}"/>
                  </a:ext>
                </a:extLst>
              </p:cNvPr>
              <p:cNvSpPr/>
              <p:nvPr/>
            </p:nvSpPr>
            <p:spPr>
              <a:xfrm>
                <a:off x="190500" y="209550"/>
                <a:ext cx="657225" cy="619125"/>
              </a:xfrm>
              <a:prstGeom prst="flowChartConnector">
                <a:avLst/>
              </a:prstGeom>
              <a:solidFill>
                <a:srgbClr val="E31937"/>
              </a:solidFill>
              <a:ln w="25400" cap="flat" cmpd="sng" algn="ctr">
                <a:solidFill>
                  <a:srgbClr val="E31937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/>
                    <a:cs typeface="Times New Roman"/>
                  </a:rPr>
                  <a:t>Dev</a:t>
                </a:r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DD1F5B0F-E3A0-48C2-BB23-4179EE548B8B}"/>
                  </a:ext>
                </a:extLst>
              </p:cNvPr>
              <p:cNvSpPr/>
              <p:nvPr/>
            </p:nvSpPr>
            <p:spPr>
              <a:xfrm>
                <a:off x="1076324" y="209550"/>
                <a:ext cx="808039" cy="619125"/>
              </a:xfrm>
              <a:prstGeom prst="flowChartConnector">
                <a:avLst/>
              </a:prstGeom>
              <a:solidFill>
                <a:srgbClr val="A1C4D0"/>
              </a:solidFill>
              <a:ln w="25400" cap="flat" cmpd="sng" algn="ctr">
                <a:solidFill>
                  <a:srgbClr val="A1C4D0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/>
                    <a:cs typeface="Times New Roman"/>
                  </a:rPr>
                  <a:t>OPS</a:t>
                </a:r>
              </a:p>
            </p:txBody>
          </p:sp>
        </p:grpSp>
        <p:sp>
          <p:nvSpPr>
            <p:cNvPr id="34" name="Multiply 11">
              <a:extLst>
                <a:ext uri="{FF2B5EF4-FFF2-40B4-BE49-F238E27FC236}">
                  <a16:creationId xmlns:a16="http://schemas.microsoft.com/office/drawing/2014/main" id="{38283FCA-51DD-40B0-AE6D-8ACC722D5866}"/>
                </a:ext>
              </a:extLst>
            </p:cNvPr>
            <p:cNvSpPr/>
            <p:nvPr/>
          </p:nvSpPr>
          <p:spPr>
            <a:xfrm>
              <a:off x="0" y="0"/>
              <a:ext cx="504825" cy="285750"/>
            </a:xfrm>
            <a:prstGeom prst="mathMultiply">
              <a:avLst/>
            </a:prstGeom>
            <a:solidFill>
              <a:srgbClr val="991F3D"/>
            </a:solidFill>
            <a:ln w="38100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54FCD5-EFA7-4489-81E3-1E8B4353D57F}"/>
              </a:ext>
            </a:extLst>
          </p:cNvPr>
          <p:cNvGrpSpPr/>
          <p:nvPr/>
        </p:nvGrpSpPr>
        <p:grpSpPr>
          <a:xfrm>
            <a:off x="2820991" y="698657"/>
            <a:ext cx="2695575" cy="1257300"/>
            <a:chOff x="0" y="0"/>
            <a:chExt cx="2695575" cy="12573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5BF188-89B6-4577-9839-8A4D53A2A87A}"/>
                </a:ext>
              </a:extLst>
            </p:cNvPr>
            <p:cNvGrpSpPr/>
            <p:nvPr/>
          </p:nvGrpSpPr>
          <p:grpSpPr>
            <a:xfrm>
              <a:off x="0" y="0"/>
              <a:ext cx="2695575" cy="1257300"/>
              <a:chOff x="0" y="0"/>
              <a:chExt cx="2695575" cy="1257300"/>
            </a:xfrm>
          </p:grpSpPr>
          <p:sp>
            <p:nvSpPr>
              <p:cNvPr id="41" name="Text Box 2">
                <a:extLst>
                  <a:ext uri="{FF2B5EF4-FFF2-40B4-BE49-F238E27FC236}">
                    <a16:creationId xmlns:a16="http://schemas.microsoft.com/office/drawing/2014/main" id="{0E28FABA-1E08-476F-A702-526617F99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50" y="0"/>
                <a:ext cx="22574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ea typeface="Calibri"/>
                    <a:cs typeface="Times New Roman"/>
                  </a:rPr>
                  <a:t>ANTI TYPE B - Separate </a:t>
                </a:r>
                <a:r>
                  <a:rPr kumimoji="0" 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ea typeface="Calibri"/>
                    <a:cs typeface="Times New Roman"/>
                  </a:rPr>
                  <a:t>DevOps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ea typeface="Calibri"/>
                    <a:cs typeface="Times New Roman"/>
                  </a:rPr>
                  <a:t> Silos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9F1582D-1833-4A8F-BB38-A4F8BE99B176}"/>
                  </a:ext>
                </a:extLst>
              </p:cNvPr>
              <p:cNvGrpSpPr/>
              <p:nvPr/>
            </p:nvGrpSpPr>
            <p:grpSpPr>
              <a:xfrm>
                <a:off x="104775" y="285750"/>
                <a:ext cx="2590800" cy="971550"/>
                <a:chOff x="0" y="0"/>
                <a:chExt cx="2590800" cy="97155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950C6F7-F288-4118-B178-9F0E212222A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90800" cy="97155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63534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765DF5C7-906A-44BC-B4F0-9B0C42B16851}"/>
                    </a:ext>
                  </a:extLst>
                </p:cNvPr>
                <p:cNvSpPr/>
                <p:nvPr/>
              </p:nvSpPr>
              <p:spPr>
                <a:xfrm>
                  <a:off x="190500" y="209550"/>
                  <a:ext cx="657225" cy="619125"/>
                </a:xfrm>
                <a:prstGeom prst="flowChartConnector">
                  <a:avLst/>
                </a:prstGeom>
                <a:solidFill>
                  <a:srgbClr val="E31937"/>
                </a:solidFill>
                <a:ln w="25400" cap="flat" cmpd="sng" algn="ctr">
                  <a:solidFill>
                    <a:srgbClr val="E31937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Calibri"/>
                      <a:cs typeface="Times New Roman"/>
                    </a:rPr>
                    <a:t>Dev</a:t>
                  </a:r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B39ED04E-B7D3-48AE-B901-098974A99FBF}"/>
                    </a:ext>
                  </a:extLst>
                </p:cNvPr>
                <p:cNvSpPr/>
                <p:nvPr/>
              </p:nvSpPr>
              <p:spPr>
                <a:xfrm>
                  <a:off x="1819275" y="209550"/>
                  <a:ext cx="628650" cy="619125"/>
                </a:xfrm>
                <a:prstGeom prst="flowChartConnector">
                  <a:avLst/>
                </a:prstGeom>
                <a:solidFill>
                  <a:srgbClr val="A1C4D0"/>
                </a:solidFill>
                <a:ln w="25400" cap="flat" cmpd="sng" algn="ctr">
                  <a:solidFill>
                    <a:srgbClr val="A1C4D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Calibri"/>
                      <a:cs typeface="Times New Roman"/>
                    </a:rPr>
                    <a:t>OPS</a:t>
                  </a:r>
                </a:p>
              </p:txBody>
            </p:sp>
          </p:grpSp>
          <p:sp>
            <p:nvSpPr>
              <p:cNvPr id="43" name="Multiply 27">
                <a:extLst>
                  <a:ext uri="{FF2B5EF4-FFF2-40B4-BE49-F238E27FC236}">
                    <a16:creationId xmlns:a16="http://schemas.microsoft.com/office/drawing/2014/main" id="{BB2070E6-6840-4F86-A927-02EAB8897BD8}"/>
                  </a:ext>
                </a:extLst>
              </p:cNvPr>
              <p:cNvSpPr/>
              <p:nvPr/>
            </p:nvSpPr>
            <p:spPr>
              <a:xfrm>
                <a:off x="0" y="0"/>
                <a:ext cx="504825" cy="285750"/>
              </a:xfrm>
              <a:prstGeom prst="mathMultiply">
                <a:avLst/>
              </a:prstGeom>
              <a:solidFill>
                <a:srgbClr val="991F3D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084607AD-CAD9-472F-863A-CA2F0F60E7CF}"/>
                </a:ext>
              </a:extLst>
            </p:cNvPr>
            <p:cNvSpPr/>
            <p:nvPr/>
          </p:nvSpPr>
          <p:spPr>
            <a:xfrm>
              <a:off x="952500" y="647700"/>
              <a:ext cx="971550" cy="371475"/>
            </a:xfrm>
            <a:prstGeom prst="flowChartConnector">
              <a:avLst/>
            </a:prstGeom>
            <a:solidFill>
              <a:srgbClr val="FF6A00"/>
            </a:solidFill>
            <a:ln w="25400" cap="flat" cmpd="sng" algn="ctr">
              <a:solidFill>
                <a:srgbClr val="FF6A00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Calibri"/>
                  <a:cs typeface="Times New Roman"/>
                </a:rPr>
                <a:t>Devops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69A308-B472-4365-978B-8048A8125290}"/>
              </a:ext>
            </a:extLst>
          </p:cNvPr>
          <p:cNvGrpSpPr/>
          <p:nvPr/>
        </p:nvGrpSpPr>
        <p:grpSpPr>
          <a:xfrm>
            <a:off x="5580473" y="717707"/>
            <a:ext cx="3324042" cy="1257300"/>
            <a:chOff x="0" y="0"/>
            <a:chExt cx="3933825" cy="12573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F499027-D26C-4415-A9BE-FB198EDF08D9}"/>
                </a:ext>
              </a:extLst>
            </p:cNvPr>
            <p:cNvGrpSpPr/>
            <p:nvPr/>
          </p:nvGrpSpPr>
          <p:grpSpPr>
            <a:xfrm>
              <a:off x="0" y="0"/>
              <a:ext cx="3933825" cy="1257300"/>
              <a:chOff x="0" y="0"/>
              <a:chExt cx="2640813" cy="1257300"/>
            </a:xfrm>
          </p:grpSpPr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34FFF931-DCBB-4994-8012-EE2BF69FE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50" y="0"/>
                <a:ext cx="2202663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ea typeface="Calibri"/>
                    <a:cs typeface="Times New Roman"/>
                  </a:rPr>
                  <a:t>ANTI TYPE C – We Don’t Need Ops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CB2E03E-7ADE-4210-A6C2-A14E19F50734}"/>
                  </a:ext>
                </a:extLst>
              </p:cNvPr>
              <p:cNvGrpSpPr/>
              <p:nvPr/>
            </p:nvGrpSpPr>
            <p:grpSpPr>
              <a:xfrm>
                <a:off x="104775" y="285750"/>
                <a:ext cx="2363952" cy="971550"/>
                <a:chOff x="0" y="0"/>
                <a:chExt cx="2363952" cy="97155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E2DBEF0-1CD4-4C95-BFF8-8F5FDB2DA3A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63952" cy="97155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63534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635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lowchart: Connector 53">
                  <a:extLst>
                    <a:ext uri="{FF2B5EF4-FFF2-40B4-BE49-F238E27FC236}">
                      <a16:creationId xmlns:a16="http://schemas.microsoft.com/office/drawing/2014/main" id="{CB6C17F9-0E2F-4A6E-A0BA-DB24ACF8C7D9}"/>
                    </a:ext>
                  </a:extLst>
                </p:cNvPr>
                <p:cNvSpPr/>
                <p:nvPr/>
              </p:nvSpPr>
              <p:spPr>
                <a:xfrm>
                  <a:off x="49826" y="85726"/>
                  <a:ext cx="1431165" cy="742950"/>
                </a:xfrm>
                <a:prstGeom prst="flowChartConnector">
                  <a:avLst/>
                </a:prstGeom>
                <a:solidFill>
                  <a:srgbClr val="E31937"/>
                </a:solidFill>
                <a:ln w="25400" cap="flat" cmpd="sng" algn="ctr">
                  <a:solidFill>
                    <a:srgbClr val="E31937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Calibri"/>
                      <a:cs typeface="Times New Roman"/>
                    </a:rPr>
                    <a:t>Dev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C5309BAF-B428-404E-9226-47982E2B0D72}"/>
                    </a:ext>
                  </a:extLst>
                </p:cNvPr>
                <p:cNvSpPr/>
                <p:nvPr/>
              </p:nvSpPr>
              <p:spPr>
                <a:xfrm>
                  <a:off x="1586806" y="176212"/>
                  <a:ext cx="628650" cy="619125"/>
                </a:xfrm>
                <a:prstGeom prst="flowChartConnector">
                  <a:avLst/>
                </a:prstGeom>
                <a:solidFill>
                  <a:srgbClr val="A1C4D0"/>
                </a:solidFill>
                <a:ln w="25400" cap="flat" cmpd="sng" algn="ctr">
                  <a:solidFill>
                    <a:srgbClr val="A1C4D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Calibri"/>
                      <a:cs typeface="Times New Roman"/>
                    </a:rPr>
                    <a:t>OPS</a:t>
                  </a:r>
                </a:p>
              </p:txBody>
            </p:sp>
          </p:grpSp>
          <p:sp>
            <p:nvSpPr>
              <p:cNvPr id="52" name="Multiply 36">
                <a:extLst>
                  <a:ext uri="{FF2B5EF4-FFF2-40B4-BE49-F238E27FC236}">
                    <a16:creationId xmlns:a16="http://schemas.microsoft.com/office/drawing/2014/main" id="{FFE4B6ED-EB13-448C-A9C7-49C154008556}"/>
                  </a:ext>
                </a:extLst>
              </p:cNvPr>
              <p:cNvSpPr/>
              <p:nvPr/>
            </p:nvSpPr>
            <p:spPr>
              <a:xfrm>
                <a:off x="0" y="0"/>
                <a:ext cx="504825" cy="285750"/>
              </a:xfrm>
              <a:prstGeom prst="mathMultiply">
                <a:avLst/>
              </a:prstGeom>
              <a:solidFill>
                <a:srgbClr val="991F3D"/>
              </a:solidFill>
              <a:ln w="38100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7EC4B7B2-908C-492A-9AAB-C66D0A9A3E35}"/>
                </a:ext>
              </a:extLst>
            </p:cNvPr>
            <p:cNvSpPr/>
            <p:nvPr/>
          </p:nvSpPr>
          <p:spPr>
            <a:xfrm>
              <a:off x="1228725" y="552450"/>
              <a:ext cx="971550" cy="504825"/>
            </a:xfrm>
            <a:prstGeom prst="flowChartConnector">
              <a:avLst/>
            </a:prstGeom>
            <a:solidFill>
              <a:srgbClr val="FF6A00"/>
            </a:solidFill>
            <a:ln w="25400" cap="flat" cmpd="sng" algn="ctr">
              <a:solidFill>
                <a:srgbClr val="FF6A00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Calibri"/>
                  <a:cs typeface="Times New Roman"/>
                </a:rPr>
                <a:t>Devops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Times New Roman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9A23AA6-0E1F-4CC4-BF04-6E10D8C6E9AA}"/>
              </a:ext>
            </a:extLst>
          </p:cNvPr>
          <p:cNvSpPr/>
          <p:nvPr/>
        </p:nvSpPr>
        <p:spPr>
          <a:xfrm>
            <a:off x="463479" y="2149292"/>
            <a:ext cx="8217041" cy="216464"/>
          </a:xfrm>
          <a:prstGeom prst="rect">
            <a:avLst/>
          </a:prstGeom>
          <a:solidFill>
            <a:srgbClr val="991F3D"/>
          </a:solidFill>
          <a:ln w="25400" cap="flat" cmpd="sng" algn="ctr">
            <a:solidFill>
              <a:srgbClr val="991F3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5 Topologies in which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DevOps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Times New Roman"/>
              </a:rPr>
              <a:t> can be made to Work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B373C21-40E7-4BDF-B2C0-D73DFA4F9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4440"/>
              </p:ext>
            </p:extLst>
          </p:nvPr>
        </p:nvGraphicFramePr>
        <p:xfrm>
          <a:off x="523196" y="2445389"/>
          <a:ext cx="8217042" cy="2362200"/>
        </p:xfrm>
        <a:graphic>
          <a:graphicData uri="http://schemas.openxmlformats.org/drawingml/2006/table">
            <a:tbl>
              <a:tblPr firstRow="1" bandRow="1"/>
              <a:tblGrid>
                <a:gridCol w="1934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2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1 : Smooth Collaboration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lv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Specialization where needed , but also sharing where needed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Suitability: 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organization with strong technical leadership.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effectiveness :  HIGH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8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2 : Fully Embedded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little separation between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Ops  sometimes called as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NoOps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Suitability: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organization with single main web based product or service.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effectiveness :  HIGH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Adopters : Netflix , Facebook</a:t>
                      </a:r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59" descr="Type 1 DevOps - Smooth Collaboration">
            <a:extLst>
              <a:ext uri="{FF2B5EF4-FFF2-40B4-BE49-F238E27FC236}">
                <a16:creationId xmlns:a16="http://schemas.microsoft.com/office/drawing/2014/main" id="{17A5C54E-D001-44CF-9AB2-2C4C935A87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3" y="2493778"/>
            <a:ext cx="1756569" cy="100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60" descr="Type 2 DevOps - Fully Embedded">
            <a:extLst>
              <a:ext uri="{FF2B5EF4-FFF2-40B4-BE49-F238E27FC236}">
                <a16:creationId xmlns:a16="http://schemas.microsoft.com/office/drawing/2014/main" id="{E63F04B7-2075-4CAA-887A-DAB920A301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3" y="3576968"/>
            <a:ext cx="1819276" cy="1154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406601-EC4E-4809-9507-430464180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497547-343E-45C8-898B-ED64D7DE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–Team structure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2B212-92DF-4CC9-82E2-AE6729EA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88680"/>
              </p:ext>
            </p:extLst>
          </p:nvPr>
        </p:nvGraphicFramePr>
        <p:xfrm>
          <a:off x="473614" y="613475"/>
          <a:ext cx="7676158" cy="4130040"/>
        </p:xfrm>
        <a:graphic>
          <a:graphicData uri="http://schemas.openxmlformats.org/drawingml/2006/table">
            <a:tbl>
              <a:tblPr firstRow="1" bandRow="1"/>
              <a:tblGrid>
                <a:gridCol w="180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7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3 : Infrastructure-as-a-Service</a:t>
                      </a:r>
                    </a:p>
                    <a:p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 Provides the elastic infrastructure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team with in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acts as a source of expertise and does most of the communication with the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team.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Suitability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 organization with several product and services with a traditional Ops department.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effectiveness :  MEDIUM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4 : </a:t>
                      </a:r>
                      <a:r>
                        <a:rPr lang="en-US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-as-a-Service</a:t>
                      </a:r>
                    </a:p>
                    <a:p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 reach out to service providers  to help them build test  environment and automate their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infrastructure and monitoring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Suitability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Smaller team or organization with limited experience of  Operational issues.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effectiveness :  MEDIUM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5 : Temporary </a:t>
                      </a:r>
                      <a:r>
                        <a:rPr lang="en-US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</a:p>
                    <a:p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team has a mission to bring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Ops closer together.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Ideally towards a Type 1 or Type 2 model , and eventually make itself obsolete.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Suitability: 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precursor to Type 1 topology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effectiveness : LOW to HIGH</a:t>
                      </a: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en-US" sz="1100" dirty="0"/>
                    </a:p>
                  </a:txBody>
                  <a:tcPr>
                    <a:lnL w="12700" cmpd="sng">
                      <a:solidFill>
                        <a:srgbClr val="991F3D"/>
                      </a:solidFill>
                    </a:lnL>
                    <a:lnR w="12700" cmpd="sng">
                      <a:solidFill>
                        <a:srgbClr val="991F3D"/>
                      </a:solidFill>
                    </a:lnR>
                    <a:lnT w="12700" cmpd="sng">
                      <a:solidFill>
                        <a:srgbClr val="991F3D"/>
                      </a:solidFill>
                    </a:lnT>
                    <a:lnB w="12700" cmpd="sng">
                      <a:solidFill>
                        <a:srgbClr val="991F3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1F3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 descr="Type 3 DevOps - Infrastructure-as-a-Service">
            <a:extLst>
              <a:ext uri="{FF2B5EF4-FFF2-40B4-BE49-F238E27FC236}">
                <a16:creationId xmlns:a16="http://schemas.microsoft.com/office/drawing/2014/main" id="{7C9D0685-64D0-4DB1-BED0-5F19F68AB6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" y="706186"/>
            <a:ext cx="1681332" cy="112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ype 4 DevOps - DevOps-as-a-Service">
            <a:extLst>
              <a:ext uri="{FF2B5EF4-FFF2-40B4-BE49-F238E27FC236}">
                <a16:creationId xmlns:a16="http://schemas.microsoft.com/office/drawing/2014/main" id="{2846AFD3-2DF3-4FAF-9A4F-FD5667207F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5" y="2111829"/>
            <a:ext cx="1654924" cy="1122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Type 5 DevOps - Temporary DevOps Team">
            <a:extLst>
              <a:ext uri="{FF2B5EF4-FFF2-40B4-BE49-F238E27FC236}">
                <a16:creationId xmlns:a16="http://schemas.microsoft.com/office/drawing/2014/main" id="{D6E25CB0-6287-48BA-BE18-187F1D68EE7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5" y="3383661"/>
            <a:ext cx="1654923" cy="1146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7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5FED9-5DD7-4FAF-A9A8-8C6DA1BF6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8EB7F8-4961-4131-9692-FE19B6A1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sz="2000" b="1" cap="small" spc="150" dirty="0">
                <a:latin typeface="+mn-lt"/>
              </a:rPr>
              <a:t>DEVOPS –Continuous Integration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FE60B-B777-4AC5-B113-DC467D048F43}"/>
              </a:ext>
            </a:extLst>
          </p:cNvPr>
          <p:cNvSpPr txBox="1"/>
          <p:nvPr/>
        </p:nvSpPr>
        <p:spPr>
          <a:xfrm>
            <a:off x="360363" y="775939"/>
            <a:ext cx="83046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Continuous Integration</a:t>
            </a:r>
            <a:r>
              <a:rPr lang="en-US" sz="1400" dirty="0"/>
              <a:t> (CI) is a development practice that requires developers to </a:t>
            </a:r>
            <a:r>
              <a:rPr lang="en-US" sz="1400" b="1" dirty="0"/>
              <a:t>integrate</a:t>
            </a:r>
            <a:r>
              <a:rPr lang="en-US" sz="1400" dirty="0"/>
              <a:t> code into a shared repository several times a day. Each check-in is then verified by an automated build, allowing teams to detect problems early.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2B4FF40-0690-41CB-9325-0794401BC584}"/>
              </a:ext>
            </a:extLst>
          </p:cNvPr>
          <p:cNvSpPr/>
          <p:nvPr/>
        </p:nvSpPr>
        <p:spPr>
          <a:xfrm>
            <a:off x="420914" y="1299029"/>
            <a:ext cx="8244114" cy="3461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DCA4-D37D-42DB-B1B0-C24C2419428C}"/>
              </a:ext>
            </a:extLst>
          </p:cNvPr>
          <p:cNvSpPr txBox="1"/>
          <p:nvPr/>
        </p:nvSpPr>
        <p:spPr>
          <a:xfrm>
            <a:off x="4833256" y="4526557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646464"/>
                </a:solidFill>
                <a:effectLst/>
                <a:latin typeface="Red Hat Text"/>
              </a:rPr>
              <a:t>Typical CI process (source: </a:t>
            </a:r>
            <a:r>
              <a:rPr lang="it-IT" b="0" i="0" u="none" strike="noStrike" dirty="0">
                <a:solidFill>
                  <a:srgbClr val="0066CC"/>
                </a:solidFill>
                <a:effectLst/>
                <a:latin typeface="Red Hat Text"/>
                <a:hlinkClick r:id="rId3"/>
              </a:rPr>
              <a:t>www.pepgotesting.com</a:t>
            </a:r>
            <a:r>
              <a:rPr lang="it-IT" b="0" i="0" dirty="0">
                <a:solidFill>
                  <a:srgbClr val="646464"/>
                </a:solidFill>
                <a:effectLst/>
                <a:latin typeface="Red Hat Tex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516013FF-F079-5946-B996-92AED50273F1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C0986C98-8313-6245-9FCD-C4F731E5062B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3_19" id="{C9B9A2C6-BF28-F241-A818-49EC77AA6F40}" vid="{33E35B42-C727-2C47-A26D-98EA73264A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F425D6017F54EBDB3FAE3C034EE93" ma:contentTypeVersion="2" ma:contentTypeDescription="Create a new document." ma:contentTypeScope="" ma:versionID="fe59ff12af03247926d82fe3b1ebcbb8">
  <xsd:schema xmlns:xsd="http://www.w3.org/2001/XMLSchema" xmlns:xs="http://www.w3.org/2001/XMLSchema" xmlns:p="http://schemas.microsoft.com/office/2006/metadata/properties" xmlns:ns2="81c59171-62f3-4f2d-b5b1-ca6452d7ea2a" targetNamespace="http://schemas.microsoft.com/office/2006/metadata/properties" ma:root="true" ma:fieldsID="87e67c43dda800ade28b55883ceabd16" ns2:_="">
    <xsd:import namespace="81c59171-62f3-4f2d-b5b1-ca6452d7ea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59171-62f3-4f2d-b5b1-ca6452d7e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0018F-A19C-4532-A454-A0FEDD40EC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9DC91-413E-4EEB-9704-CBA19D9275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1EAF53-410C-4915-A2C1-736999D5C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59171-62f3-4f2d-b5b1-ca6452d7ea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9112</TotalTime>
  <Words>644</Words>
  <Application>Microsoft Office PowerPoint</Application>
  <PresentationFormat>On-screen Show (16:9)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Red Hat Text</vt:lpstr>
      <vt:lpstr>Wingdings</vt:lpstr>
      <vt:lpstr>Covers</vt:lpstr>
      <vt:lpstr>General</vt:lpstr>
      <vt:lpstr>Breakers</vt:lpstr>
      <vt:lpstr>DEVOPS   &amp; CI / CD</vt:lpstr>
      <vt:lpstr>Agenda</vt:lpstr>
      <vt:lpstr>DEVOPS – Background &amp; Introduction</vt:lpstr>
      <vt:lpstr>DEVOPS –Introduction</vt:lpstr>
      <vt:lpstr>DEVOPS –Introduction</vt:lpstr>
      <vt:lpstr>DEVOPS –Key Pillars and BENEFITS</vt:lpstr>
      <vt:lpstr>DEVOPS –Team structure</vt:lpstr>
      <vt:lpstr>DEVOPS –Team structure</vt:lpstr>
      <vt:lpstr>DEVOPS –Continuous Integration</vt:lpstr>
      <vt:lpstr>DEVOPS –Continuous Integration flow</vt:lpstr>
      <vt:lpstr>DEVOPS –Continuous Delivery</vt:lpstr>
      <vt:lpstr>DEVOPS –Continuous Delivery Flow</vt:lpstr>
      <vt:lpstr>DEVOPS –Continuous Deployment</vt:lpstr>
      <vt:lpstr>DEVOPS –Continuous Deployment 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Competency</dc:title>
  <dc:creator>Ashok Polampalli</dc:creator>
  <cp:lastModifiedBy>Naveen Merugu</cp:lastModifiedBy>
  <cp:revision>230</cp:revision>
  <dcterms:created xsi:type="dcterms:W3CDTF">2019-06-12T18:54:00Z</dcterms:created>
  <dcterms:modified xsi:type="dcterms:W3CDTF">2021-02-16T16:34:13Z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0x010100075F425D6017F54EBDB3FAE3C034EE93</vt:lpwstr>
  </property>
</Properties>
</file>