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43"/>
  </p:notesMasterIdLst>
  <p:handoutMasterIdLst>
    <p:handoutMasterId r:id="rId44"/>
  </p:handoutMasterIdLst>
  <p:sldIdLst>
    <p:sldId id="256" r:id="rId4"/>
    <p:sldId id="279" r:id="rId5"/>
    <p:sldId id="2186" r:id="rId6"/>
    <p:sldId id="2153" r:id="rId7"/>
    <p:sldId id="2166" r:id="rId8"/>
    <p:sldId id="2187" r:id="rId9"/>
    <p:sldId id="2178" r:id="rId10"/>
    <p:sldId id="2179" r:id="rId11"/>
    <p:sldId id="2180" r:id="rId12"/>
    <p:sldId id="2181" r:id="rId13"/>
    <p:sldId id="2189" r:id="rId14"/>
    <p:sldId id="2188" r:id="rId15"/>
    <p:sldId id="2190" r:id="rId16"/>
    <p:sldId id="2191" r:id="rId17"/>
    <p:sldId id="2185" r:id="rId18"/>
    <p:sldId id="2154" r:id="rId19"/>
    <p:sldId id="2168" r:id="rId20"/>
    <p:sldId id="2173" r:id="rId21"/>
    <p:sldId id="2175" r:id="rId22"/>
    <p:sldId id="2174" r:id="rId23"/>
    <p:sldId id="2176" r:id="rId24"/>
    <p:sldId id="2155" r:id="rId25"/>
    <p:sldId id="2167" r:id="rId26"/>
    <p:sldId id="2171" r:id="rId27"/>
    <p:sldId id="2169" r:id="rId28"/>
    <p:sldId id="2170" r:id="rId29"/>
    <p:sldId id="2172" r:id="rId30"/>
    <p:sldId id="2156" r:id="rId31"/>
    <p:sldId id="2149" r:id="rId32"/>
    <p:sldId id="2157" r:id="rId33"/>
    <p:sldId id="2158" r:id="rId34"/>
    <p:sldId id="2159" r:id="rId35"/>
    <p:sldId id="2160" r:id="rId36"/>
    <p:sldId id="2161" r:id="rId37"/>
    <p:sldId id="2162" r:id="rId38"/>
    <p:sldId id="2163" r:id="rId39"/>
    <p:sldId id="2164" r:id="rId40"/>
    <p:sldId id="2165" r:id="rId41"/>
    <p:sldId id="2144" r:id="rId4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73D021-EB36-4E1E-9D85-847729EFF40D}">
          <p14:sldIdLst>
            <p14:sldId id="256"/>
            <p14:sldId id="279"/>
            <p14:sldId id="2186"/>
          </p14:sldIdLst>
        </p14:section>
        <p14:section name="AWS CloudPrac" id="{4FBD6661-C64D-4837-8351-10FB93D3CEBB}">
          <p14:sldIdLst>
            <p14:sldId id="2153"/>
            <p14:sldId id="2166"/>
            <p14:sldId id="2187"/>
            <p14:sldId id="2178"/>
            <p14:sldId id="2179"/>
            <p14:sldId id="2180"/>
            <p14:sldId id="2181"/>
            <p14:sldId id="2189"/>
            <p14:sldId id="2188"/>
            <p14:sldId id="2190"/>
            <p14:sldId id="2191"/>
            <p14:sldId id="2185"/>
          </p14:sldIdLst>
        </p14:section>
        <p14:section name="AWS Dev" id="{B97AD98E-F134-481F-B6B6-6E252E275949}">
          <p14:sldIdLst>
            <p14:sldId id="2154"/>
            <p14:sldId id="2168"/>
            <p14:sldId id="2173"/>
            <p14:sldId id="2175"/>
            <p14:sldId id="2174"/>
            <p14:sldId id="2176"/>
          </p14:sldIdLst>
        </p14:section>
        <p14:section name="AWS Solution Arch" id="{66EA4DC2-22BE-4DBC-AFA7-EE3F3FB4786E}">
          <p14:sldIdLst>
            <p14:sldId id="2155"/>
            <p14:sldId id="2167"/>
            <p14:sldId id="2171"/>
            <p14:sldId id="2169"/>
            <p14:sldId id="2170"/>
            <p14:sldId id="2172"/>
          </p14:sldIdLst>
        </p14:section>
        <p14:section name="AWS SYSOPS" id="{15842A3D-3572-436C-932C-EF6FBA4F786E}">
          <p14:sldIdLst>
            <p14:sldId id="2156"/>
            <p14:sldId id="2149"/>
            <p14:sldId id="2157"/>
            <p14:sldId id="2158"/>
            <p14:sldId id="2159"/>
            <p14:sldId id="2160"/>
            <p14:sldId id="2161"/>
            <p14:sldId id="2162"/>
            <p14:sldId id="2163"/>
            <p14:sldId id="2164"/>
            <p14:sldId id="2165"/>
          </p14:sldIdLst>
        </p14:section>
        <p14:section name="appendix" id="{47D332CB-40B5-448F-AC97-CF8467D02210}">
          <p14:sldIdLst>
            <p14:sldId id="214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Rayburn" initials="SR" lastIdx="33" clrIdx="0">
    <p:extLst>
      <p:ext uri="{19B8F6BF-5375-455C-9EA6-DF929625EA0E}">
        <p15:presenceInfo xmlns:p15="http://schemas.microsoft.com/office/powerpoint/2012/main" userId="S::Scott_Rayburn@epam.com::bb013dab-5f9a-4f18-8486-00194f51be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5D47"/>
    <a:srgbClr val="FEFEFE"/>
    <a:srgbClr val="76CDD8"/>
    <a:srgbClr val="0BCDD8"/>
    <a:srgbClr val="133C4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3" autoAdjust="0"/>
    <p:restoredTop sz="44241" autoAdjust="0"/>
  </p:normalViewPr>
  <p:slideViewPr>
    <p:cSldViewPr snapToGrid="0">
      <p:cViewPr varScale="1">
        <p:scale>
          <a:sx n="46" d="100"/>
          <a:sy n="46" d="100"/>
        </p:scale>
        <p:origin x="2694" y="3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7/23/2021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7/23/2021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aws.amazon.com/vpc/latest/userguide/endpoint-service.html"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docs.aws.amazon.com/vpc/latest/userguide/what-is-amazon-vpc.html#what-is-privatelink" TargetMode="External"/><Relationship Id="rId4" Type="http://schemas.openxmlformats.org/officeDocument/2006/relationships/hyperlink" Target="https://aws.amazon.com/privatelink/"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aws.amazon.com/vpc/latest/userguide/endpoint-service.html"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docs.aws.amazon.com/vpc/latest/userguide/what-is-amazon-vpc.html#what-is-privatelink" TargetMode="External"/><Relationship Id="rId4" Type="http://schemas.openxmlformats.org/officeDocument/2006/relationships/hyperlink" Target="https://aws.amazon.com/privatelink/"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ws.amazon.com/ec2/dedicated-hos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ws.amazon.com/ec2/dedicated-hos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242812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1074479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2861677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FFFFFF"/>
                </a:solidFill>
                <a:effectLst/>
                <a:latin typeface="Roboto" panose="02000000000000000000" pitchFamily="2" charset="0"/>
              </a:rPr>
              <a:t>Option A. is INCORRECT because AWS CodeCommit is inappropriate in addressing the scenario, it is a service that allows for the management of software development versions as well as software development assets such. These include binary files, documents and source code.</a:t>
            </a:r>
            <a:br>
              <a:rPr lang="en-US"/>
            </a:br>
            <a:r>
              <a:rPr lang="en-US" b="0" i="0">
                <a:solidFill>
                  <a:srgbClr val="FFFFFF"/>
                </a:solidFill>
                <a:effectLst/>
                <a:latin typeface="Roboto" panose="02000000000000000000" pitchFamily="2" charset="0"/>
              </a:rPr>
              <a:t>Option C. is INCORRECT because AWS CodeStar is a service used to manage software development projects. It is not the appropriate Option for the scenario. CodeStar project makes it possible to develop, build and deploy applications</a:t>
            </a:r>
            <a:br>
              <a:rPr lang="en-US"/>
            </a:br>
            <a:r>
              <a:rPr lang="en-US" b="0" i="0">
                <a:solidFill>
                  <a:srgbClr val="FFFFFF"/>
                </a:solidFill>
                <a:effectLst/>
                <a:latin typeface="Roboto" panose="02000000000000000000" pitchFamily="2" charset="0"/>
              </a:rPr>
              <a:t>Option D. is INCORRECT because it is not the best solution though it can be used in the scenario to write, run and deploy code. It is an integrated development environment (IDE) that can accommodate various runtimes.</a:t>
            </a:r>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2329668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4106653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389488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2457743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3229069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2026963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23</a:t>
            </a:fld>
            <a:endParaRPr lang="en-US"/>
          </a:p>
        </p:txBody>
      </p:sp>
    </p:spTree>
    <p:extLst>
      <p:ext uri="{BB962C8B-B14F-4D97-AF65-F5344CB8AC3E}">
        <p14:creationId xmlns:p14="http://schemas.microsoft.com/office/powerpoint/2010/main" val="2236004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24</a:t>
            </a:fld>
            <a:endParaRPr lang="en-US"/>
          </a:p>
        </p:txBody>
      </p:sp>
    </p:spTree>
    <p:extLst>
      <p:ext uri="{BB962C8B-B14F-4D97-AF65-F5344CB8AC3E}">
        <p14:creationId xmlns:p14="http://schemas.microsoft.com/office/powerpoint/2010/main" val="406564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2105708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25</a:t>
            </a:fld>
            <a:endParaRPr lang="en-US"/>
          </a:p>
        </p:txBody>
      </p:sp>
    </p:spTree>
    <p:extLst>
      <p:ext uri="{BB962C8B-B14F-4D97-AF65-F5344CB8AC3E}">
        <p14:creationId xmlns:p14="http://schemas.microsoft.com/office/powerpoint/2010/main" val="1134173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Roboto" panose="02000000000000000000" pitchFamily="2" charset="0"/>
              </a:rPr>
              <a:t>AWS </a:t>
            </a:r>
            <a:r>
              <a:rPr lang="en-US" b="0" i="0" dirty="0" err="1">
                <a:solidFill>
                  <a:srgbClr val="FFFFFF"/>
                </a:solidFill>
                <a:effectLst/>
                <a:latin typeface="Roboto" panose="02000000000000000000" pitchFamily="2" charset="0"/>
              </a:rPr>
              <a:t>PrivateLink</a:t>
            </a:r>
            <a:r>
              <a:rPr lang="en-US" b="0" i="0" dirty="0">
                <a:solidFill>
                  <a:srgbClr val="FFFFFF"/>
                </a:solidFill>
                <a:effectLst/>
                <a:latin typeface="Roboto" panose="02000000000000000000" pitchFamily="2" charset="0"/>
              </a:rPr>
              <a:t> provides secure private connectivity for services between separate VPC’s. For this, Network Load Balancers can be used in service provider while Elastic Network Interface is created in service, consuming VPC. Using DNS, service provider service is resolved to the local IP address assigned to Elastic Network Interface which will forward all traffic to the Network Load Balancer in the provider network. Network Load Balancer will perform a source NAT for all traffic &amp; forward to the provider instance.</a:t>
            </a:r>
          </a:p>
          <a:p>
            <a:endParaRPr lang="en-US" b="0" i="0" dirty="0">
              <a:solidFill>
                <a:srgbClr val="FFFFFF"/>
              </a:solidFill>
              <a:effectLst/>
              <a:latin typeface="Roboto" panose="02000000000000000000" pitchFamily="2" charset="0"/>
            </a:endParaRPr>
          </a:p>
          <a:p>
            <a:r>
              <a:rPr lang="en-US" b="0" i="0" dirty="0">
                <a:solidFill>
                  <a:srgbClr val="FFFFFF"/>
                </a:solidFill>
                <a:effectLst/>
                <a:latin typeface="Roboto" panose="02000000000000000000" pitchFamily="2" charset="0"/>
              </a:rPr>
              <a:t>Option A is incorrect. Using the Internet to establish connectivity between users &amp; servers will not be a highly secure solution.</a:t>
            </a:r>
            <a:br>
              <a:rPr lang="en-US" dirty="0"/>
            </a:br>
            <a:r>
              <a:rPr lang="en-US" b="0" i="0" dirty="0">
                <a:solidFill>
                  <a:srgbClr val="FFFFFF"/>
                </a:solidFill>
                <a:effectLst/>
                <a:latin typeface="Roboto" panose="02000000000000000000" pitchFamily="2" charset="0"/>
              </a:rPr>
              <a:t>Option C is incorrect. With VPC peering, all resources in each VPC will have access to resources in other VPC. Also, since only one client will be initiating a request to servers, VPC peering will not be an ideal solution.</a:t>
            </a:r>
            <a:br>
              <a:rPr lang="en-US" dirty="0"/>
            </a:br>
            <a:r>
              <a:rPr lang="en-US" b="0" i="0" dirty="0">
                <a:solidFill>
                  <a:srgbClr val="FFFFFF"/>
                </a:solidFill>
                <a:effectLst/>
                <a:latin typeface="Roboto" panose="02000000000000000000" pitchFamily="2" charset="0"/>
              </a:rPr>
              <a:t>Option D is incorrect as VPN connectivity between the instance of various VPCs will not be a scalable solution.</a:t>
            </a:r>
            <a:br>
              <a:rPr lang="en-US" dirty="0"/>
            </a:br>
            <a:r>
              <a:rPr lang="en-US" b="0" i="0" dirty="0">
                <a:solidFill>
                  <a:srgbClr val="FFFFFF"/>
                </a:solidFill>
                <a:effectLst/>
                <a:latin typeface="Roboto" panose="02000000000000000000" pitchFamily="2" charset="0"/>
              </a:rPr>
              <a:t>For more information on AWS </a:t>
            </a:r>
            <a:r>
              <a:rPr lang="en-US" b="0" i="0" dirty="0" err="1">
                <a:solidFill>
                  <a:srgbClr val="FFFFFF"/>
                </a:solidFill>
                <a:effectLst/>
                <a:latin typeface="Roboto" panose="02000000000000000000" pitchFamily="2" charset="0"/>
              </a:rPr>
              <a:t>PrivateLink</a:t>
            </a:r>
            <a:r>
              <a:rPr lang="en-US" b="0" i="0" dirty="0">
                <a:solidFill>
                  <a:srgbClr val="FFFFFF"/>
                </a:solidFill>
                <a:effectLst/>
                <a:latin typeface="Roboto" panose="02000000000000000000" pitchFamily="2" charset="0"/>
              </a:rPr>
              <a:t>, refer to the following URL:</a:t>
            </a:r>
            <a:br>
              <a:rPr lang="en-US" dirty="0"/>
            </a:br>
            <a:r>
              <a:rPr lang="en-US" b="0" i="0" u="none" strike="noStrike" dirty="0">
                <a:solidFill>
                  <a:srgbClr val="1E73BE"/>
                </a:solidFill>
                <a:effectLst/>
                <a:latin typeface="Roboto" panose="02000000000000000000" pitchFamily="2" charset="0"/>
                <a:hlinkClick r:id="rId3"/>
              </a:rPr>
              <a:t>https://docs.aws.amazon.com/vpc/latest/userguide/endpoint-service.html</a:t>
            </a:r>
            <a:endParaRPr lang="en-US" b="0" i="0" u="none" strike="noStrike" dirty="0">
              <a:solidFill>
                <a:srgbClr val="FFFFFF"/>
              </a:solidFill>
              <a:effectLst/>
              <a:latin typeface="Roboto" panose="02000000000000000000" pitchFamily="2" charset="0"/>
            </a:endParaRPr>
          </a:p>
          <a:p>
            <a:endParaRPr lang="en-US" b="0" i="0" u="none" strike="noStrike" dirty="0">
              <a:solidFill>
                <a:srgbClr val="FFFFFF"/>
              </a:solidFill>
              <a:effectLst/>
              <a:latin typeface="Roboto" panose="02000000000000000000" pitchFamily="2" charset="0"/>
            </a:endParaRPr>
          </a:p>
          <a:p>
            <a:r>
              <a:rPr lang="en-US" b="0" i="0" dirty="0">
                <a:solidFill>
                  <a:srgbClr val="FFFFFF"/>
                </a:solidFill>
                <a:effectLst/>
                <a:latin typeface="Roboto" panose="02000000000000000000" pitchFamily="2" charset="0"/>
              </a:rPr>
              <a:t>You can create your own AWS </a:t>
            </a:r>
            <a:r>
              <a:rPr lang="en-US" b="0" i="0" dirty="0" err="1">
                <a:solidFill>
                  <a:srgbClr val="FFFFFF"/>
                </a:solidFill>
                <a:effectLst/>
                <a:latin typeface="Roboto" panose="02000000000000000000" pitchFamily="2" charset="0"/>
              </a:rPr>
              <a:t>PrivateLink</a:t>
            </a:r>
            <a:r>
              <a:rPr lang="en-US" b="0" i="0" dirty="0">
                <a:solidFill>
                  <a:srgbClr val="FFFFFF"/>
                </a:solidFill>
                <a:effectLst/>
                <a:latin typeface="Roboto" panose="02000000000000000000" pitchFamily="2" charset="0"/>
              </a:rPr>
              <a:t>-powered service (endpoint service) and enable other AWS customers to access your service. For more information, see </a:t>
            </a:r>
            <a:r>
              <a:rPr lang="en-US" b="0" i="0" u="none" strike="noStrike" dirty="0">
                <a:solidFill>
                  <a:srgbClr val="1E73BE"/>
                </a:solidFill>
                <a:effectLst/>
                <a:latin typeface="Roboto" panose="02000000000000000000" pitchFamily="2" charset="0"/>
                <a:hlinkClick r:id="rId3"/>
              </a:rPr>
              <a:t>VPC Endpoint Services</a:t>
            </a:r>
            <a:r>
              <a:rPr lang="en-US" b="0" i="0" dirty="0">
                <a:solidFill>
                  <a:srgbClr val="FFFFFF"/>
                </a:solidFill>
                <a:effectLst/>
                <a:latin typeface="Roboto" panose="02000000000000000000" pitchFamily="2" charset="0"/>
              </a:rPr>
              <a:t> (AWS </a:t>
            </a:r>
            <a:r>
              <a:rPr lang="en-US" b="0" i="0" dirty="0" err="1">
                <a:solidFill>
                  <a:srgbClr val="FFFFFF"/>
                </a:solidFill>
                <a:effectLst/>
                <a:latin typeface="Roboto" panose="02000000000000000000" pitchFamily="2" charset="0"/>
              </a:rPr>
              <a:t>PrivateLink</a:t>
            </a:r>
            <a:r>
              <a:rPr lang="en-US" b="0" i="0" dirty="0">
                <a:solidFill>
                  <a:srgbClr val="FFFFFF"/>
                </a:solidFill>
                <a:effectLst/>
                <a:latin typeface="Roboto" panose="02000000000000000000" pitchFamily="2" charset="0"/>
              </a:rPr>
              <a:t>).</a:t>
            </a:r>
            <a:br>
              <a:rPr lang="en-US" dirty="0"/>
            </a:br>
            <a:r>
              <a:rPr lang="en-US" b="0" i="0" dirty="0">
                <a:solidFill>
                  <a:srgbClr val="FFFFFF"/>
                </a:solidFill>
                <a:effectLst/>
                <a:latin typeface="Roboto" panose="02000000000000000000" pitchFamily="2" charset="0"/>
              </a:rPr>
              <a:t>For more information, refer to the following URLs:</a:t>
            </a:r>
            <a:br>
              <a:rPr lang="en-US" dirty="0"/>
            </a:br>
            <a:r>
              <a:rPr lang="en-US" b="0" i="0" u="none" strike="noStrike" dirty="0">
                <a:solidFill>
                  <a:srgbClr val="1E73BE"/>
                </a:solidFill>
                <a:effectLst/>
                <a:latin typeface="Roboto" panose="02000000000000000000" pitchFamily="2" charset="0"/>
                <a:hlinkClick r:id="rId4"/>
              </a:rPr>
              <a:t>https://aws.amazon.com/privatelink/</a:t>
            </a:r>
            <a:br>
              <a:rPr lang="en-US" dirty="0"/>
            </a:br>
            <a:r>
              <a:rPr lang="en-US" b="0" i="0" u="none" strike="noStrike" dirty="0">
                <a:solidFill>
                  <a:srgbClr val="1E73BE"/>
                </a:solidFill>
                <a:effectLst/>
                <a:latin typeface="Roboto" panose="02000000000000000000" pitchFamily="2" charset="0"/>
                <a:hlinkClick r:id="rId5"/>
              </a:rPr>
              <a:t>https://docs.aws.amazon.com/vpc/latest/userguide/what-is-amazon-vpc.html#what-is-privatelink</a:t>
            </a:r>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26</a:t>
            </a:fld>
            <a:endParaRPr lang="en-US"/>
          </a:p>
        </p:txBody>
      </p:sp>
    </p:spTree>
    <p:extLst>
      <p:ext uri="{BB962C8B-B14F-4D97-AF65-F5344CB8AC3E}">
        <p14:creationId xmlns:p14="http://schemas.microsoft.com/office/powerpoint/2010/main" val="1139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Roboto" panose="02000000000000000000" pitchFamily="2" charset="0"/>
              </a:rPr>
              <a:t>AWS </a:t>
            </a:r>
            <a:r>
              <a:rPr lang="en-US" b="0" i="0" dirty="0" err="1">
                <a:solidFill>
                  <a:srgbClr val="FFFFFF"/>
                </a:solidFill>
                <a:effectLst/>
                <a:latin typeface="Roboto" panose="02000000000000000000" pitchFamily="2" charset="0"/>
              </a:rPr>
              <a:t>PrivateLink</a:t>
            </a:r>
            <a:r>
              <a:rPr lang="en-US" b="0" i="0" dirty="0">
                <a:solidFill>
                  <a:srgbClr val="FFFFFF"/>
                </a:solidFill>
                <a:effectLst/>
                <a:latin typeface="Roboto" panose="02000000000000000000" pitchFamily="2" charset="0"/>
              </a:rPr>
              <a:t> provides secure private connectivity for services between separate VPC’s. For this, Network Load Balancers can be used in service provider while Elastic Network Interface is created in service, consuming VPC. Using DNS, service provider service is resolved to the local IP address assigned to Elastic Network Interface which will forward all traffic to the Network Load Balancer in the provider network. Network Load Balancer will perform a source NAT for all traffic &amp; forward to the provider instance.</a:t>
            </a:r>
          </a:p>
          <a:p>
            <a:endParaRPr lang="en-US" b="0" i="0" dirty="0">
              <a:solidFill>
                <a:srgbClr val="FFFFFF"/>
              </a:solidFill>
              <a:effectLst/>
              <a:latin typeface="Roboto" panose="02000000000000000000" pitchFamily="2" charset="0"/>
            </a:endParaRPr>
          </a:p>
          <a:p>
            <a:r>
              <a:rPr lang="en-US" b="0" i="0" dirty="0">
                <a:solidFill>
                  <a:srgbClr val="FFFFFF"/>
                </a:solidFill>
                <a:effectLst/>
                <a:latin typeface="Roboto" panose="02000000000000000000" pitchFamily="2" charset="0"/>
              </a:rPr>
              <a:t>Option A is incorrect. Using the Internet to establish connectivity between users &amp; servers will not be a highly secure solution.</a:t>
            </a:r>
            <a:br>
              <a:rPr lang="en-US" dirty="0"/>
            </a:br>
            <a:r>
              <a:rPr lang="en-US" b="0" i="0" dirty="0">
                <a:solidFill>
                  <a:srgbClr val="FFFFFF"/>
                </a:solidFill>
                <a:effectLst/>
                <a:latin typeface="Roboto" panose="02000000000000000000" pitchFamily="2" charset="0"/>
              </a:rPr>
              <a:t>Option C is incorrect. With VPC peering, all resources in each VPC will have access to resources in other VPC. Also, since only one client will be initiating a request to servers, VPC peering will not be an ideal solution.</a:t>
            </a:r>
            <a:br>
              <a:rPr lang="en-US" dirty="0"/>
            </a:br>
            <a:r>
              <a:rPr lang="en-US" b="0" i="0" dirty="0">
                <a:solidFill>
                  <a:srgbClr val="FFFFFF"/>
                </a:solidFill>
                <a:effectLst/>
                <a:latin typeface="Roboto" panose="02000000000000000000" pitchFamily="2" charset="0"/>
              </a:rPr>
              <a:t>Option D is incorrect as VPN connectivity between the instance of various VPCs will not be a scalable solution.</a:t>
            </a:r>
            <a:br>
              <a:rPr lang="en-US" dirty="0"/>
            </a:br>
            <a:r>
              <a:rPr lang="en-US" b="0" i="0" dirty="0">
                <a:solidFill>
                  <a:srgbClr val="FFFFFF"/>
                </a:solidFill>
                <a:effectLst/>
                <a:latin typeface="Roboto" panose="02000000000000000000" pitchFamily="2" charset="0"/>
              </a:rPr>
              <a:t>For more information on AWS </a:t>
            </a:r>
            <a:r>
              <a:rPr lang="en-US" b="0" i="0" dirty="0" err="1">
                <a:solidFill>
                  <a:srgbClr val="FFFFFF"/>
                </a:solidFill>
                <a:effectLst/>
                <a:latin typeface="Roboto" panose="02000000000000000000" pitchFamily="2" charset="0"/>
              </a:rPr>
              <a:t>PrivateLink</a:t>
            </a:r>
            <a:r>
              <a:rPr lang="en-US" b="0" i="0" dirty="0">
                <a:solidFill>
                  <a:srgbClr val="FFFFFF"/>
                </a:solidFill>
                <a:effectLst/>
                <a:latin typeface="Roboto" panose="02000000000000000000" pitchFamily="2" charset="0"/>
              </a:rPr>
              <a:t>, refer to the following URL:</a:t>
            </a:r>
            <a:br>
              <a:rPr lang="en-US" dirty="0"/>
            </a:br>
            <a:r>
              <a:rPr lang="en-US" b="0" i="0" u="none" strike="noStrike" dirty="0">
                <a:solidFill>
                  <a:srgbClr val="1E73BE"/>
                </a:solidFill>
                <a:effectLst/>
                <a:latin typeface="Roboto" panose="02000000000000000000" pitchFamily="2" charset="0"/>
                <a:hlinkClick r:id="rId3"/>
              </a:rPr>
              <a:t>https://docs.aws.amazon.com/vpc/latest/userguide/endpoint-service.html</a:t>
            </a:r>
            <a:endParaRPr lang="en-US" b="0" i="0" u="none" strike="noStrike" dirty="0">
              <a:solidFill>
                <a:srgbClr val="FFFFFF"/>
              </a:solidFill>
              <a:effectLst/>
              <a:latin typeface="Roboto" panose="02000000000000000000" pitchFamily="2" charset="0"/>
            </a:endParaRPr>
          </a:p>
          <a:p>
            <a:endParaRPr lang="en-US" b="0" i="0" u="none" strike="noStrike" dirty="0">
              <a:solidFill>
                <a:srgbClr val="FFFFFF"/>
              </a:solidFill>
              <a:effectLst/>
              <a:latin typeface="Roboto" panose="02000000000000000000" pitchFamily="2" charset="0"/>
            </a:endParaRPr>
          </a:p>
          <a:p>
            <a:r>
              <a:rPr lang="en-US" b="0" i="0" dirty="0">
                <a:solidFill>
                  <a:srgbClr val="FFFFFF"/>
                </a:solidFill>
                <a:effectLst/>
                <a:latin typeface="Roboto" panose="02000000000000000000" pitchFamily="2" charset="0"/>
              </a:rPr>
              <a:t>You can create your own AWS </a:t>
            </a:r>
            <a:r>
              <a:rPr lang="en-US" b="0" i="0" dirty="0" err="1">
                <a:solidFill>
                  <a:srgbClr val="FFFFFF"/>
                </a:solidFill>
                <a:effectLst/>
                <a:latin typeface="Roboto" panose="02000000000000000000" pitchFamily="2" charset="0"/>
              </a:rPr>
              <a:t>PrivateLink</a:t>
            </a:r>
            <a:r>
              <a:rPr lang="en-US" b="0" i="0" dirty="0">
                <a:solidFill>
                  <a:srgbClr val="FFFFFF"/>
                </a:solidFill>
                <a:effectLst/>
                <a:latin typeface="Roboto" panose="02000000000000000000" pitchFamily="2" charset="0"/>
              </a:rPr>
              <a:t>-powered service (endpoint service) and enable other AWS customers to access your service. For more information, see </a:t>
            </a:r>
            <a:r>
              <a:rPr lang="en-US" b="0" i="0" u="none" strike="noStrike" dirty="0">
                <a:solidFill>
                  <a:srgbClr val="1E73BE"/>
                </a:solidFill>
                <a:effectLst/>
                <a:latin typeface="Roboto" panose="02000000000000000000" pitchFamily="2" charset="0"/>
                <a:hlinkClick r:id="rId3"/>
              </a:rPr>
              <a:t>VPC Endpoint Services</a:t>
            </a:r>
            <a:r>
              <a:rPr lang="en-US" b="0" i="0" dirty="0">
                <a:solidFill>
                  <a:srgbClr val="FFFFFF"/>
                </a:solidFill>
                <a:effectLst/>
                <a:latin typeface="Roboto" panose="02000000000000000000" pitchFamily="2" charset="0"/>
              </a:rPr>
              <a:t> (AWS </a:t>
            </a:r>
            <a:r>
              <a:rPr lang="en-US" b="0" i="0" dirty="0" err="1">
                <a:solidFill>
                  <a:srgbClr val="FFFFFF"/>
                </a:solidFill>
                <a:effectLst/>
                <a:latin typeface="Roboto" panose="02000000000000000000" pitchFamily="2" charset="0"/>
              </a:rPr>
              <a:t>PrivateLink</a:t>
            </a:r>
            <a:r>
              <a:rPr lang="en-US" b="0" i="0" dirty="0">
                <a:solidFill>
                  <a:srgbClr val="FFFFFF"/>
                </a:solidFill>
                <a:effectLst/>
                <a:latin typeface="Roboto" panose="02000000000000000000" pitchFamily="2" charset="0"/>
              </a:rPr>
              <a:t>).</a:t>
            </a:r>
            <a:br>
              <a:rPr lang="en-US" dirty="0"/>
            </a:br>
            <a:r>
              <a:rPr lang="en-US" b="0" i="0" dirty="0">
                <a:solidFill>
                  <a:srgbClr val="FFFFFF"/>
                </a:solidFill>
                <a:effectLst/>
                <a:latin typeface="Roboto" panose="02000000000000000000" pitchFamily="2" charset="0"/>
              </a:rPr>
              <a:t>For more information, refer to the following URLs:</a:t>
            </a:r>
            <a:br>
              <a:rPr lang="en-US" dirty="0"/>
            </a:br>
            <a:r>
              <a:rPr lang="en-US" b="0" i="0" u="none" strike="noStrike" dirty="0">
                <a:solidFill>
                  <a:srgbClr val="1E73BE"/>
                </a:solidFill>
                <a:effectLst/>
                <a:latin typeface="Roboto" panose="02000000000000000000" pitchFamily="2" charset="0"/>
                <a:hlinkClick r:id="rId4"/>
              </a:rPr>
              <a:t>https://aws.amazon.com/privatelink/</a:t>
            </a:r>
            <a:br>
              <a:rPr lang="en-US" dirty="0"/>
            </a:br>
            <a:r>
              <a:rPr lang="en-US" b="0" i="0" u="none" strike="noStrike" dirty="0">
                <a:solidFill>
                  <a:srgbClr val="1E73BE"/>
                </a:solidFill>
                <a:effectLst/>
                <a:latin typeface="Roboto" panose="02000000000000000000" pitchFamily="2" charset="0"/>
                <a:hlinkClick r:id="rId5"/>
              </a:rPr>
              <a:t>https://docs.aws.amazon.com/vpc/latest/userguide/what-is-amazon-vpc.html#what-is-privatelink</a:t>
            </a:r>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27</a:t>
            </a:fld>
            <a:endParaRPr lang="en-US"/>
          </a:p>
        </p:txBody>
      </p:sp>
    </p:spTree>
    <p:extLst>
      <p:ext uri="{BB962C8B-B14F-4D97-AF65-F5344CB8AC3E}">
        <p14:creationId xmlns:p14="http://schemas.microsoft.com/office/powerpoint/2010/main" val="1154924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29</a:t>
            </a:fld>
            <a:endParaRPr lang="en-US"/>
          </a:p>
        </p:txBody>
      </p:sp>
    </p:spTree>
    <p:extLst>
      <p:ext uri="{BB962C8B-B14F-4D97-AF65-F5344CB8AC3E}">
        <p14:creationId xmlns:p14="http://schemas.microsoft.com/office/powerpoint/2010/main" val="814002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30</a:t>
            </a:fld>
            <a:endParaRPr lang="en-US"/>
          </a:p>
        </p:txBody>
      </p:sp>
    </p:spTree>
    <p:extLst>
      <p:ext uri="{BB962C8B-B14F-4D97-AF65-F5344CB8AC3E}">
        <p14:creationId xmlns:p14="http://schemas.microsoft.com/office/powerpoint/2010/main" val="2703484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31</a:t>
            </a:fld>
            <a:endParaRPr lang="en-US"/>
          </a:p>
        </p:txBody>
      </p:sp>
    </p:spTree>
    <p:extLst>
      <p:ext uri="{BB962C8B-B14F-4D97-AF65-F5344CB8AC3E}">
        <p14:creationId xmlns:p14="http://schemas.microsoft.com/office/powerpoint/2010/main" val="4096996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32</a:t>
            </a:fld>
            <a:endParaRPr lang="en-US"/>
          </a:p>
        </p:txBody>
      </p:sp>
    </p:spTree>
    <p:extLst>
      <p:ext uri="{BB962C8B-B14F-4D97-AF65-F5344CB8AC3E}">
        <p14:creationId xmlns:p14="http://schemas.microsoft.com/office/powerpoint/2010/main" val="3770035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33</a:t>
            </a:fld>
            <a:endParaRPr lang="en-US"/>
          </a:p>
        </p:txBody>
      </p:sp>
    </p:spTree>
    <p:extLst>
      <p:ext uri="{BB962C8B-B14F-4D97-AF65-F5344CB8AC3E}">
        <p14:creationId xmlns:p14="http://schemas.microsoft.com/office/powerpoint/2010/main" val="1137685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34</a:t>
            </a:fld>
            <a:endParaRPr lang="en-US"/>
          </a:p>
        </p:txBody>
      </p:sp>
    </p:spTree>
    <p:extLst>
      <p:ext uri="{BB962C8B-B14F-4D97-AF65-F5344CB8AC3E}">
        <p14:creationId xmlns:p14="http://schemas.microsoft.com/office/powerpoint/2010/main" val="3874903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35</a:t>
            </a:fld>
            <a:endParaRPr lang="en-US"/>
          </a:p>
        </p:txBody>
      </p:sp>
    </p:spTree>
    <p:extLst>
      <p:ext uri="{BB962C8B-B14F-4D97-AF65-F5344CB8AC3E}">
        <p14:creationId xmlns:p14="http://schemas.microsoft.com/office/powerpoint/2010/main" val="3721293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2314758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36</a:t>
            </a:fld>
            <a:endParaRPr lang="en-US"/>
          </a:p>
        </p:txBody>
      </p:sp>
    </p:spTree>
    <p:extLst>
      <p:ext uri="{BB962C8B-B14F-4D97-AF65-F5344CB8AC3E}">
        <p14:creationId xmlns:p14="http://schemas.microsoft.com/office/powerpoint/2010/main" val="169632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37</a:t>
            </a:fld>
            <a:endParaRPr lang="en-US"/>
          </a:p>
        </p:txBody>
      </p:sp>
    </p:spTree>
    <p:extLst>
      <p:ext uri="{BB962C8B-B14F-4D97-AF65-F5344CB8AC3E}">
        <p14:creationId xmlns:p14="http://schemas.microsoft.com/office/powerpoint/2010/main" val="2290324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38</a:t>
            </a:fld>
            <a:endParaRPr lang="en-US"/>
          </a:p>
        </p:txBody>
      </p:sp>
    </p:spTree>
    <p:extLst>
      <p:ext uri="{BB962C8B-B14F-4D97-AF65-F5344CB8AC3E}">
        <p14:creationId xmlns:p14="http://schemas.microsoft.com/office/powerpoint/2010/main" val="2522283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130378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2760900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251310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143776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Roboto" panose="02000000000000000000" pitchFamily="2" charset="0"/>
              </a:rPr>
              <a:t>Option A is INCORRECT because despite instances run on a single-tenant hardware AWS does not give visibility to sockets and cores required for reusing server bound licenses. AWS highlights this in the comparison table at the following link:</a:t>
            </a:r>
            <a:br>
              <a:rPr lang="en-US" dirty="0"/>
            </a:br>
            <a:r>
              <a:rPr lang="en-US" b="0" i="0" u="none" strike="noStrike" dirty="0">
                <a:solidFill>
                  <a:srgbClr val="1E73BE"/>
                </a:solidFill>
                <a:effectLst/>
                <a:latin typeface="Roboto" panose="02000000000000000000" pitchFamily="2" charset="0"/>
                <a:hlinkClick r:id="rId3"/>
              </a:rPr>
              <a:t>https://aws.amazon.com/ec2/dedicated-hosts/</a:t>
            </a:r>
            <a:br>
              <a:rPr lang="en-US" dirty="0"/>
            </a:br>
            <a:r>
              <a:rPr lang="en-US" b="0" i="0" dirty="0">
                <a:solidFill>
                  <a:srgbClr val="FFFFFF"/>
                </a:solidFill>
                <a:effectLst/>
                <a:latin typeface="Roboto" panose="02000000000000000000" pitchFamily="2" charset="0"/>
              </a:rPr>
              <a:t>Option B is INCORRECT because Reserved Instances are only a purchasing option and there’s no way to control the hardware where these instances are running on.</a:t>
            </a:r>
            <a:br>
              <a:rPr lang="en-US" dirty="0"/>
            </a:br>
            <a:r>
              <a:rPr lang="en-US" b="0" i="0" dirty="0">
                <a:solidFill>
                  <a:srgbClr val="FFFFFF"/>
                </a:solidFill>
                <a:effectLst/>
                <a:latin typeface="Roboto" panose="02000000000000000000" pitchFamily="2" charset="0"/>
              </a:rPr>
              <a:t>Option D is INCORRECT because Spot Instances are only a purchasing option.</a:t>
            </a:r>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146540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Roboto" panose="02000000000000000000" pitchFamily="2" charset="0"/>
              </a:rPr>
              <a:t>Option A is INCORRECT because despite instances run on a single-tenant hardware AWS does not give visibility to sockets and cores required for reusing server bound licenses. AWS highlights this in the comparison table at the following link:</a:t>
            </a:r>
            <a:br>
              <a:rPr lang="en-US" dirty="0"/>
            </a:br>
            <a:r>
              <a:rPr lang="en-US" b="0" i="0" u="none" strike="noStrike" dirty="0">
                <a:solidFill>
                  <a:srgbClr val="1E73BE"/>
                </a:solidFill>
                <a:effectLst/>
                <a:latin typeface="Roboto" panose="02000000000000000000" pitchFamily="2" charset="0"/>
                <a:hlinkClick r:id="rId3"/>
              </a:rPr>
              <a:t>https://aws.amazon.com/ec2/dedicated-hosts/</a:t>
            </a:r>
            <a:br>
              <a:rPr lang="en-US" dirty="0"/>
            </a:br>
            <a:r>
              <a:rPr lang="en-US" b="0" i="0" dirty="0">
                <a:solidFill>
                  <a:srgbClr val="FFFFFF"/>
                </a:solidFill>
                <a:effectLst/>
                <a:latin typeface="Roboto" panose="02000000000000000000" pitchFamily="2" charset="0"/>
              </a:rPr>
              <a:t>Option B is INCORRECT because Reserved Instances are only a purchasing option and there’s no way to control the hardware where these instances are running on.</a:t>
            </a:r>
            <a:br>
              <a:rPr lang="en-US" dirty="0"/>
            </a:br>
            <a:r>
              <a:rPr lang="en-US" b="0" i="0" dirty="0">
                <a:solidFill>
                  <a:srgbClr val="FFFFFF"/>
                </a:solidFill>
                <a:effectLst/>
                <a:latin typeface="Roboto" panose="02000000000000000000" pitchFamily="2" charset="0"/>
              </a:rPr>
              <a:t>Option D is INCORRECT because Spot Instances are only a purchasing option.</a:t>
            </a:r>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3549216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863361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57954480"/>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35877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50414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48317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72438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67810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9" y="1803230"/>
            <a:ext cx="5582093" cy="1220182"/>
          </a:xfrm>
          <a:ln w="6350">
            <a:solidFill>
              <a:schemeClr val="bg1"/>
            </a:solidFill>
          </a:ln>
        </p:spPr>
        <p:txBody>
          <a:bodyPr/>
          <a:lstStyle>
            <a:lvl1pPr algn="ctr">
              <a:lnSpc>
                <a:spcPct val="100000"/>
              </a:lnSpc>
              <a:spcBef>
                <a:spcPts val="380"/>
              </a:spcBef>
              <a:spcAft>
                <a:spcPts val="300"/>
              </a:spcAft>
              <a:defRPr sz="1599"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00471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image" Target="../media/image5.emf"/><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28.xml"/><Relationship Id="rId7"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 id="2147483698" r:id="rId4"/>
    <p:sldLayoutId id="2147483699" r:id="rId5"/>
    <p:sldLayoutId id="2147483700" r:id="rId6"/>
    <p:sldLayoutId id="2147483701" r:id="rId7"/>
    <p:sldLayoutId id="2147483708" r:id="rId8"/>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 id="2147483707" r:id="rId17"/>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702" r:id="rId5"/>
    <p:sldLayoutId id="2147483703" r:id="rId6"/>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s://aws.amazon.com/cloudfron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ec2/dedicated-hosts/" TargetMode="External"/><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2.xml"/><Relationship Id="rId5" Type="http://schemas.openxmlformats.org/officeDocument/2006/relationships/image" Target="../media/image8.png"/><Relationship Id="rId4" Type="http://schemas.openxmlformats.org/officeDocument/2006/relationships/hyperlink" Target="https://docs.aws.amazon.com/IAM/latest/UserGuide/id_roles_create_for-user_externalid.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hyperlink" Target="https://docs.aws.amazon.com/IAM/latest/UserGuide/id_credentials_access-keys.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hyperlink" Target="https://docs.aws.amazon.com/athena/latest/ug/tables-location-forma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ws.amazon.com/IAM/latest/UserGuide/id_credentials_access-keys.html" TargetMode="External"/><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hyperlink" Target="https://docs.aws.amazon.com/xray/latest/devguide/xray-api-sampling.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hyperlink" Target="https://docs.aws.amazon.com/AmazonRDS/latest/UserGuide/Overview.Encryption.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hyperlink" Target="https://docs.aws.amazon.com/Route53/latest/DeveloperGuide/dns-failover.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hyperlink" Target="https://aws.amazon.com/elasticbeanstalk/?p=til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hyperlink" Target="https://docs.aws.amazon.com/inspector/latest/userguide/inspector_introduction.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hyperlink" Target="https://aws.amazon.com/cloudwatch/"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hyperlink" Target="https://aws.amazon.com/serverle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466" y="1770556"/>
            <a:ext cx="4315968" cy="1421928"/>
          </a:xfrm>
        </p:spPr>
        <p:txBody>
          <a:bodyPr/>
          <a:lstStyle/>
          <a:p>
            <a:pPr algn="ctr"/>
            <a:r>
              <a:rPr lang="en-US" sz="4000" cap="small" spc="100" dirty="0"/>
              <a:t>Amazon webservice</a:t>
            </a:r>
            <a:br>
              <a:rPr lang="en-US" sz="4000" cap="small" spc="100" dirty="0"/>
            </a:br>
            <a:r>
              <a:rPr lang="en-US" sz="4000" cap="small" spc="100" dirty="0" err="1"/>
              <a:t>Fundaes</a:t>
            </a:r>
            <a:br>
              <a:rPr lang="en-US" sz="4000" cap="small" spc="100" dirty="0"/>
            </a:br>
            <a:r>
              <a:rPr lang="en-US" sz="1800" spc="80" dirty="0"/>
              <a:t>By OSTD Competency</a:t>
            </a:r>
            <a:endParaRPr lang="en-US" spc="80" dirty="0"/>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10</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 are planning on deploying a video based application onto the AWS Cloud. These videos will be accessed by users across the world. Which of the below services can help stream the content in an efficient manner to the users across the globe?</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Amazon SES</a:t>
            </a:r>
          </a:p>
          <a:p>
            <a:pPr marL="628650" lvl="1" indent="-285750">
              <a:buFont typeface="Wingdings" panose="05000000000000000000" pitchFamily="2" charset="2"/>
              <a:buChar char="q"/>
            </a:pPr>
            <a:r>
              <a:rPr lang="en-US" dirty="0"/>
              <a:t>Amazon </a:t>
            </a:r>
            <a:r>
              <a:rPr lang="en-US" dirty="0" err="1"/>
              <a:t>Cloudtrail</a:t>
            </a:r>
            <a:endParaRPr lang="en-US" dirty="0"/>
          </a:p>
          <a:p>
            <a:pPr marL="628650" lvl="1" indent="-285750">
              <a:buFont typeface="Wingdings" panose="05000000000000000000" pitchFamily="2" charset="2"/>
              <a:buChar char="q"/>
            </a:pPr>
            <a:r>
              <a:rPr lang="en-US" dirty="0"/>
              <a:t>Amazon CloudFront</a:t>
            </a:r>
          </a:p>
          <a:p>
            <a:pPr marL="628650" lvl="1" indent="-285750">
              <a:buFont typeface="Wingdings" panose="05000000000000000000" pitchFamily="2" charset="2"/>
              <a:buChar char="q"/>
            </a:pPr>
            <a:r>
              <a:rPr lang="en-US" dirty="0"/>
              <a:t>Amazon S3</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84728" y="2835565"/>
            <a:ext cx="8876146" cy="1892826"/>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a:t>
            </a:r>
          </a:p>
          <a:p>
            <a:pPr marL="628650" lvl="1" indent="-285750">
              <a:buFont typeface="Arial" panose="020B0604020202020204" pitchFamily="34" charset="0"/>
              <a:buChar char="•"/>
            </a:pPr>
            <a:r>
              <a:rPr lang="en-US" dirty="0"/>
              <a:t>Amazon CloudFront is a web service that gives businesses and web application developers an easy and cost effective way to distribute content with low latency and high data transfer speeds. Like other AWS services, Amazon CloudFront is a self-service, pay-per-use offering, requiring no long term commitments or minimum fees. With CloudFront, your files are delivered to end-users using a global network of edge locations.</a:t>
            </a:r>
            <a:br>
              <a:rPr lang="en-US" dirty="0"/>
            </a:br>
            <a:endParaRPr lang="en-US" sz="1200"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For more information on CloudFront, please visit the Link:</a:t>
            </a:r>
            <a:br>
              <a:rPr lang="en-US" dirty="0"/>
            </a:br>
            <a:r>
              <a:rPr lang="en-US" dirty="0">
                <a:hlinkClick r:id="rId4"/>
              </a:rPr>
              <a:t>https://aws.amazon.com/cloudfront/ </a:t>
            </a:r>
            <a:endParaRPr lang="en-US" sz="1200" dirty="0"/>
          </a:p>
        </p:txBody>
      </p:sp>
    </p:spTree>
    <p:extLst>
      <p:ext uri="{BB962C8B-B14F-4D97-AF65-F5344CB8AC3E}">
        <p14:creationId xmlns:p14="http://schemas.microsoft.com/office/powerpoint/2010/main" val="156812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11</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Your company is moving a large application to AWS using a set of EC2 instances. A key requirement is reusing existing server-bound software licensing. Which of the following options is the best for satisfying the requirement?</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EC2 Dedicated Instances</a:t>
            </a:r>
          </a:p>
          <a:p>
            <a:pPr marL="628650" lvl="1" indent="-285750">
              <a:buFont typeface="Wingdings" panose="05000000000000000000" pitchFamily="2" charset="2"/>
              <a:buChar char="q"/>
            </a:pPr>
            <a:r>
              <a:rPr lang="en-US" dirty="0"/>
              <a:t>EC2 Reserved Instances</a:t>
            </a:r>
          </a:p>
          <a:p>
            <a:pPr marL="628650" lvl="1" indent="-285750">
              <a:buFont typeface="Wingdings" panose="05000000000000000000" pitchFamily="2" charset="2"/>
              <a:buChar char="q"/>
            </a:pPr>
            <a:r>
              <a:rPr lang="en-US" dirty="0"/>
              <a:t>EC2 Dedicated Hosts</a:t>
            </a:r>
          </a:p>
          <a:p>
            <a:pPr marL="628650" lvl="1" indent="-285750">
              <a:buFont typeface="Wingdings" panose="05000000000000000000" pitchFamily="2" charset="2"/>
              <a:buChar char="q"/>
            </a:pPr>
            <a:r>
              <a:rPr lang="en-US" dirty="0"/>
              <a:t>EC2 Spot Instances </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84728" y="2835565"/>
            <a:ext cx="8876146" cy="191590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 - </a:t>
            </a:r>
            <a:r>
              <a:rPr lang="en-US" sz="1200" dirty="0"/>
              <a:t>Dedicated Hosts </a:t>
            </a:r>
            <a:endParaRPr lang="en-US" sz="1200" dirty="0">
              <a:ln w="0"/>
              <a:solidFill>
                <a:schemeClr val="accent1"/>
              </a:solidFill>
              <a:effectLst>
                <a:outerShdw blurRad="38100" dist="19050" dir="2700000" algn="tl" rotWithShape="0">
                  <a:schemeClr val="dk1">
                    <a:alpha val="40000"/>
                  </a:schemeClr>
                </a:outerShdw>
              </a:effectLst>
            </a:endParaRPr>
          </a:p>
          <a:p>
            <a:pPr marL="628650" lvl="1" indent="-285750">
              <a:buFont typeface="Arial" panose="020B0604020202020204" pitchFamily="34" charset="0"/>
              <a:buChar char="•"/>
            </a:pPr>
            <a:r>
              <a:rPr lang="en-US" dirty="0"/>
              <a:t>Option C is CORRECT because instances run on a dedicated hardware where AWS gives visibility of physical characteristics. AWS documentation mentions this with the following sentence: “…Dedicated Host gives you additional visibility and control over how instances are placed on a physical server, and you can consistently deploy your instances to the same physical server over time. As a result, Dedicated Hosts enable you to use your existing server-bound software licenses and address corporate compliance and regulatory requirements.”</a:t>
            </a:r>
            <a:br>
              <a:rPr lang="en-US" dirty="0"/>
            </a:br>
            <a:endParaRPr lang="en-US"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Refer NEXT SLIDES.</a:t>
            </a:r>
          </a:p>
        </p:txBody>
      </p:sp>
    </p:spTree>
    <p:extLst>
      <p:ext uri="{BB962C8B-B14F-4D97-AF65-F5344CB8AC3E}">
        <p14:creationId xmlns:p14="http://schemas.microsoft.com/office/powerpoint/2010/main" val="85634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 (Cont.)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12</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E56FF549-3D07-48C8-B8C2-43E2D5D7A828}"/>
              </a:ext>
            </a:extLst>
          </p:cNvPr>
          <p:cNvSpPr/>
          <p:nvPr/>
        </p:nvSpPr>
        <p:spPr>
          <a:xfrm>
            <a:off x="267854" y="1246251"/>
            <a:ext cx="8876146" cy="3347070"/>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 - </a:t>
            </a:r>
            <a:r>
              <a:rPr lang="en-US" sz="1200" dirty="0"/>
              <a:t>Dedicated Hosts </a:t>
            </a:r>
            <a:r>
              <a:rPr lang="en-US" sz="1200" dirty="0">
                <a:ln w="0"/>
                <a:solidFill>
                  <a:schemeClr val="accent1"/>
                </a:solidFill>
                <a:effectLst>
                  <a:outerShdw blurRad="38100" dist="19050" dir="2700000" algn="tl" rotWithShape="0">
                    <a:schemeClr val="dk1">
                      <a:alpha val="40000"/>
                    </a:schemeClr>
                  </a:outerShdw>
                </a:effectLst>
              </a:rPr>
              <a:t>.</a:t>
            </a:r>
          </a:p>
          <a:p>
            <a:pPr marL="628650" lvl="1" indent="-285750">
              <a:buFont typeface="Arial" panose="020B0604020202020204" pitchFamily="34" charset="0"/>
              <a:buChar char="•"/>
            </a:pPr>
            <a:r>
              <a:rPr lang="en-US" dirty="0"/>
              <a:t>Option C is CORRECT because instances run on a dedicated hardware where AWS gives visibility of physical characteristics. AWS documentation mentions this with the following sentence: “…Dedicated Host gives you additional visibility and control over how instances are placed on a physical server, and you can consistently deploy your instances to the same physical server over time. As a result, Dedicated Hosts enable you to use your existing server-bound software licenses and address corporate compliance and regulatory requirements.”</a:t>
            </a:r>
            <a:br>
              <a:rPr lang="en-US" dirty="0"/>
            </a:br>
            <a:endParaRPr lang="en-US" sz="1200"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A is INCORRECT because despite instances run on a single-tenant hardware AWS does not give visibility to sockets and cores required for reusing server bound licenses. AWS highlights this in the comparison table at the following link:</a:t>
            </a:r>
            <a:br>
              <a:rPr lang="en-US" dirty="0"/>
            </a:br>
            <a:r>
              <a:rPr lang="en-US" dirty="0">
                <a:hlinkClick r:id="rId3"/>
              </a:rPr>
              <a:t>https://aws.amazon.com/ec2/dedicated-hosts/</a:t>
            </a:r>
            <a:br>
              <a:rPr lang="en-US" dirty="0"/>
            </a:br>
            <a:r>
              <a:rPr lang="en-US" dirty="0"/>
              <a:t>Option B is INCORRECT because Reserved Instances are only a purchasing option and there’s no way to control the hardware where these instances are running on.</a:t>
            </a:r>
            <a:endParaRPr lang="en-US" dirty="0">
              <a:solidFill>
                <a:srgbClr val="FFFFFF"/>
              </a:solidFill>
              <a:latin typeface="Roboto" panose="02000000000000000000" pitchFamily="2" charset="0"/>
            </a:endParaRPr>
          </a:p>
          <a:p>
            <a:pPr marL="628650" lvl="1" indent="-285750">
              <a:buFont typeface="Arial" panose="020B0604020202020204" pitchFamily="34" charset="0"/>
              <a:buChar char="•"/>
            </a:pPr>
            <a:r>
              <a:rPr lang="en-US" dirty="0"/>
              <a:t>Option D is INCORRECT because Spot Instances are only a purchasing </a:t>
            </a:r>
            <a:r>
              <a:rPr lang="en-US" dirty="0" err="1"/>
              <a:t>option.</a:t>
            </a:r>
            <a:r>
              <a:rPr lang="en-US" dirty="0" err="1">
                <a:solidFill>
                  <a:srgbClr val="FFFFFF"/>
                </a:solidFill>
                <a:latin typeface="Roboto" panose="02000000000000000000" pitchFamily="2" charset="0"/>
              </a:rPr>
              <a:t>Instances</a:t>
            </a:r>
            <a:r>
              <a:rPr lang="en-US" dirty="0">
                <a:solidFill>
                  <a:srgbClr val="FFFFFF"/>
                </a:solidFill>
                <a:latin typeface="Roboto" panose="02000000000000000000" pitchFamily="2" charset="0"/>
              </a:rPr>
              <a:t> are only a purchasing option.</a:t>
            </a:r>
            <a:endParaRPr lang="en-US" dirty="0"/>
          </a:p>
        </p:txBody>
      </p:sp>
    </p:spTree>
    <p:extLst>
      <p:ext uri="{BB962C8B-B14F-4D97-AF65-F5344CB8AC3E}">
        <p14:creationId xmlns:p14="http://schemas.microsoft.com/office/powerpoint/2010/main" val="353600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13</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79279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Using Content Delivery Network (CDN) an administrator would like to serve varying types of content based on the viewer’s browser cookies. Which is the most appropriate serverless technique that can be used to achieve this?</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a:t>
            </a:r>
            <a:r>
              <a:rPr lang="en-US" dirty="0" err="1"/>
              <a:t>CodeCommit</a:t>
            </a:r>
            <a:endParaRPr lang="en-US" dirty="0"/>
          </a:p>
          <a:p>
            <a:pPr marL="628650" lvl="1" indent="-285750">
              <a:buFont typeface="Wingdings" panose="05000000000000000000" pitchFamily="2" charset="2"/>
              <a:buChar char="q"/>
            </a:pPr>
            <a:r>
              <a:rPr lang="en-US" dirty="0"/>
              <a:t>AWS </a:t>
            </a:r>
            <a:r>
              <a:rPr lang="en-US" dirty="0" err="1"/>
              <a:t>Lambda@Edge</a:t>
            </a:r>
            <a:r>
              <a:rPr lang="en-US" dirty="0"/>
              <a:t> </a:t>
            </a:r>
          </a:p>
          <a:p>
            <a:pPr marL="628650" lvl="1" indent="-285750">
              <a:buFont typeface="Wingdings" panose="05000000000000000000" pitchFamily="2" charset="2"/>
              <a:buChar char="q"/>
            </a:pPr>
            <a:r>
              <a:rPr lang="en-US" dirty="0"/>
              <a:t>AWS </a:t>
            </a:r>
            <a:r>
              <a:rPr lang="en-US" dirty="0" err="1"/>
              <a:t>CodeStar</a:t>
            </a:r>
            <a:r>
              <a:rPr lang="en-US" dirty="0"/>
              <a:t> </a:t>
            </a:r>
          </a:p>
          <a:p>
            <a:pPr marL="628650" lvl="1" indent="-285750">
              <a:buFont typeface="Wingdings" panose="05000000000000000000" pitchFamily="2" charset="2"/>
              <a:buChar char="q"/>
            </a:pPr>
            <a:r>
              <a:rPr lang="en-US" dirty="0"/>
              <a:t>Amazon Cloud9</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84728" y="2835565"/>
            <a:ext cx="8876146" cy="1685077"/>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B:</a:t>
            </a:r>
          </a:p>
          <a:p>
            <a:pPr marL="628650" lvl="1" indent="-285750">
              <a:buFont typeface="Arial" panose="020B0604020202020204" pitchFamily="34" charset="0"/>
              <a:buChar char="•"/>
            </a:pPr>
            <a:r>
              <a:rPr lang="en-US" dirty="0"/>
              <a:t>Option B is CORRECT because AWS </a:t>
            </a:r>
            <a:r>
              <a:rPr lang="en-US" dirty="0" err="1"/>
              <a:t>Lambda@Edge</a:t>
            </a:r>
            <a:r>
              <a:rPr lang="en-US" dirty="0"/>
              <a:t> is a serverless service that makes it possible to run event-triggered functions on Edge Locations within the AWS Content Delivery Network. Using AWS CloudFront, an administrator can introduce decision-making and compute processing closer to the viewer’s location, thereby improving on their browsing experience.</a:t>
            </a:r>
            <a:br>
              <a:rPr lang="en-US" dirty="0"/>
            </a:br>
            <a:endParaRPr lang="en-US" sz="1200"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Refer NEXT SLIDES</a:t>
            </a:r>
          </a:p>
        </p:txBody>
      </p:sp>
    </p:spTree>
    <p:extLst>
      <p:ext uri="{BB962C8B-B14F-4D97-AF65-F5344CB8AC3E}">
        <p14:creationId xmlns:p14="http://schemas.microsoft.com/office/powerpoint/2010/main" val="296521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 (Cont.)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14</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E56FF549-3D07-48C8-B8C2-43E2D5D7A828}"/>
              </a:ext>
            </a:extLst>
          </p:cNvPr>
          <p:cNvSpPr/>
          <p:nvPr/>
        </p:nvSpPr>
        <p:spPr>
          <a:xfrm>
            <a:off x="267854" y="876136"/>
            <a:ext cx="8876146" cy="313932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B:</a:t>
            </a:r>
          </a:p>
          <a:p>
            <a:pPr marL="628650" lvl="1" indent="-285750">
              <a:buFont typeface="Arial" panose="020B0604020202020204" pitchFamily="34" charset="0"/>
              <a:buChar char="•"/>
            </a:pPr>
            <a:r>
              <a:rPr lang="en-US" dirty="0"/>
              <a:t>Option B is CORRECT because AWS </a:t>
            </a:r>
            <a:r>
              <a:rPr lang="en-US" dirty="0" err="1"/>
              <a:t>Lambda@Edge</a:t>
            </a:r>
            <a:r>
              <a:rPr lang="en-US" dirty="0"/>
              <a:t> is a serverless service that makes it possible to run event-triggered functions on Edge Locations within the AWS Content Delivery Network. Using AWS CloudFront, an administrator can introduce decision-making and compute processing closer to the viewer’s location, thereby improving on their browsing experience.</a:t>
            </a:r>
            <a:br>
              <a:rPr lang="en-US" dirty="0"/>
            </a:br>
            <a:endParaRPr lang="en-US" sz="1200"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A. is INCORRECT because AWS </a:t>
            </a:r>
            <a:r>
              <a:rPr lang="en-US" dirty="0" err="1"/>
              <a:t>CodeCommit</a:t>
            </a:r>
            <a:r>
              <a:rPr lang="en-US" dirty="0"/>
              <a:t> is inappropriate in addressing the scenario, it is a service that allows for the management of software development versions as well as software development assets such. These include binary files, documents and source code.</a:t>
            </a:r>
          </a:p>
          <a:p>
            <a:pPr marL="628650" lvl="1" indent="-285750">
              <a:buFont typeface="Arial" panose="020B0604020202020204" pitchFamily="34" charset="0"/>
              <a:buChar char="•"/>
            </a:pPr>
            <a:r>
              <a:rPr lang="en-US" dirty="0"/>
              <a:t>Option C. is INCORRECT because AWS </a:t>
            </a:r>
            <a:r>
              <a:rPr lang="en-US" dirty="0" err="1"/>
              <a:t>CodeStar</a:t>
            </a:r>
            <a:r>
              <a:rPr lang="en-US" dirty="0"/>
              <a:t> is a service used to manage software development projects. It is not the appropriate Option for the scenario. </a:t>
            </a:r>
            <a:r>
              <a:rPr lang="en-US" dirty="0" err="1"/>
              <a:t>CodeStar</a:t>
            </a:r>
            <a:r>
              <a:rPr lang="en-US" dirty="0"/>
              <a:t> project makes it possible to develop, build and deploy applications</a:t>
            </a:r>
          </a:p>
          <a:p>
            <a:pPr marL="628650" lvl="1" indent="-285750">
              <a:buFont typeface="Arial" panose="020B0604020202020204" pitchFamily="34" charset="0"/>
              <a:buChar char="•"/>
            </a:pPr>
            <a:r>
              <a:rPr lang="en-US" dirty="0"/>
              <a:t>Option D. is INCORRECT because it is not the best solution though it can be used in the scenario to write, run and deploy code. It is an integrated development environment (IDE) that can accommodate various runtimes.</a:t>
            </a:r>
          </a:p>
        </p:txBody>
      </p:sp>
    </p:spTree>
    <p:extLst>
      <p:ext uri="{BB962C8B-B14F-4D97-AF65-F5344CB8AC3E}">
        <p14:creationId xmlns:p14="http://schemas.microsoft.com/office/powerpoint/2010/main" val="312158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15</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46193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100" dirty="0"/>
              <a:t>Why is Amazon DynamoDB service best-suited for implementation in mobile, Internet of Things (IoT) and gaming applications?</a:t>
            </a:r>
          </a:p>
          <a:p>
            <a:pPr marL="285750" indent="-285750">
              <a:buFont typeface="Wingdings" panose="05000000000000000000" pitchFamily="2" charset="2"/>
              <a:buChar char="ü"/>
            </a:pPr>
            <a:endParaRPr lang="en-US" sz="12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sz="1100" dirty="0"/>
              <a:t>DynamoDB is a fully-managed database instance with no infrastructure overheads</a:t>
            </a:r>
          </a:p>
          <a:p>
            <a:pPr marL="628650" lvl="1" indent="-285750">
              <a:buFont typeface="Wingdings" panose="05000000000000000000" pitchFamily="2" charset="2"/>
              <a:buChar char="q"/>
            </a:pPr>
            <a:r>
              <a:rPr lang="en-US" sz="1100" dirty="0"/>
              <a:t>DynamoDB has a flexible data model and single-digit millisecond latency  </a:t>
            </a:r>
          </a:p>
          <a:p>
            <a:pPr marL="628650" lvl="1" indent="-285750">
              <a:buFont typeface="Wingdings" panose="05000000000000000000" pitchFamily="2" charset="2"/>
              <a:buChar char="q"/>
            </a:pPr>
            <a:r>
              <a:rPr lang="en-US" sz="1100" dirty="0"/>
              <a:t>Whilst in operation, DynamoDB instances are spread across at least three geographically distinct centers, AWS Regions </a:t>
            </a:r>
          </a:p>
          <a:p>
            <a:pPr marL="628650" lvl="1" indent="-285750">
              <a:buFont typeface="Wingdings" panose="05000000000000000000" pitchFamily="2" charset="2"/>
              <a:buChar char="q"/>
            </a:pPr>
            <a:r>
              <a:rPr lang="en-US" sz="1100" dirty="0"/>
              <a:t>DynamoDB supports eventual and strongly consistent reads</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56153" y="2626015"/>
            <a:ext cx="8876146" cy="212365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100" dirty="0">
                <a:ln w="0"/>
                <a:solidFill>
                  <a:schemeClr val="accent1"/>
                </a:solidFill>
                <a:effectLst>
                  <a:outerShdw blurRad="38100" dist="19050" dir="2700000" algn="tl" rotWithShape="0">
                    <a:schemeClr val="dk1">
                      <a:alpha val="40000"/>
                    </a:schemeClr>
                  </a:outerShdw>
                </a:effectLst>
              </a:rPr>
              <a:t>Answer –  B:</a:t>
            </a:r>
          </a:p>
          <a:p>
            <a:pPr marL="628650" lvl="1" indent="-285750">
              <a:buFont typeface="Arial" panose="020B0604020202020204" pitchFamily="34" charset="0"/>
              <a:buChar char="•"/>
            </a:pPr>
            <a:r>
              <a:rPr lang="en-US" sz="1200" dirty="0"/>
              <a:t>The use cases mentioned in the scenario have unstructured data in common, therefore, the most appropriate attribute of Amazon DynamoDB is its flexible data model and single-digit millisecond latency.</a:t>
            </a:r>
            <a:br>
              <a:rPr lang="en-US" sz="1200" dirty="0"/>
            </a:br>
            <a:endParaRPr lang="en-US" sz="1100" dirty="0"/>
          </a:p>
          <a:p>
            <a:pPr lvl="1"/>
            <a:r>
              <a:rPr lang="en-US" sz="11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sz="1200" dirty="0"/>
              <a:t>Option A. is INCORRECT because being fully-managed and having no infrastructure overheads does not distinguish DynamoDB as the best-suited solution for the given use cases.</a:t>
            </a:r>
          </a:p>
          <a:p>
            <a:pPr marL="628650" lvl="1" indent="-285750">
              <a:buFont typeface="Arial" panose="020B0604020202020204" pitchFamily="34" charset="0"/>
              <a:buChar char="•"/>
            </a:pPr>
            <a:r>
              <a:rPr lang="en-US" sz="1200" dirty="0"/>
              <a:t>Option C. is INCORRECT because the aspect of fault-tolerance, disaster recovery and high availability is also present in Amazon Relational Databases (RDS), this feature does not distinguish the service in accordance with the described use cases.</a:t>
            </a:r>
          </a:p>
          <a:p>
            <a:pPr marL="628650" lvl="1" indent="-285750">
              <a:buFont typeface="Arial" panose="020B0604020202020204" pitchFamily="34" charset="0"/>
              <a:buChar char="•"/>
            </a:pPr>
            <a:r>
              <a:rPr lang="en-US" sz="1200" dirty="0"/>
              <a:t>Option D. is INCORRECT because this attribute of DynamoDB does not fully justify its exclusive choice over other instances when considered for implementation in the use cases mentioned in the question.</a:t>
            </a:r>
          </a:p>
        </p:txBody>
      </p:sp>
    </p:spTree>
    <p:extLst>
      <p:ext uri="{BB962C8B-B14F-4D97-AF65-F5344CB8AC3E}">
        <p14:creationId xmlns:p14="http://schemas.microsoft.com/office/powerpoint/2010/main" val="75222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6D2DAD-583A-4E2F-8EF4-C0313DB47AFC}"/>
              </a:ext>
            </a:extLst>
          </p:cNvPr>
          <p:cNvSpPr>
            <a:spLocks noGrp="1"/>
          </p:cNvSpPr>
          <p:nvPr>
            <p:ph type="title"/>
          </p:nvPr>
        </p:nvSpPr>
        <p:spPr>
          <a:xfrm>
            <a:off x="1790195" y="1673921"/>
            <a:ext cx="5582093" cy="1220182"/>
          </a:xfrm>
        </p:spPr>
        <p:txBody>
          <a:bodyPr/>
          <a:lstStyle/>
          <a:p>
            <a:br>
              <a:rPr lang="en-US" dirty="0"/>
            </a:br>
            <a:br>
              <a:rPr lang="en-US" dirty="0"/>
            </a:br>
            <a:r>
              <a:rPr lang="en-US" sz="1600" dirty="0">
                <a:ln w="0"/>
                <a:effectLst>
                  <a:outerShdw blurRad="38100" dist="19050" dir="2700000" algn="tl" rotWithShape="0">
                    <a:schemeClr val="dk1">
                      <a:alpha val="40000"/>
                    </a:schemeClr>
                  </a:outerShdw>
                </a:effectLst>
              </a:rPr>
              <a:t>AWS DEVELOPER ASSOCIATE</a:t>
            </a:r>
            <a:endParaRPr lang="en-US" dirty="0"/>
          </a:p>
        </p:txBody>
      </p:sp>
      <p:sp>
        <p:nvSpPr>
          <p:cNvPr id="3" name="Slide Number Placeholder 2">
            <a:extLst>
              <a:ext uri="{FF2B5EF4-FFF2-40B4-BE49-F238E27FC236}">
                <a16:creationId xmlns:a16="http://schemas.microsoft.com/office/drawing/2014/main" id="{E2D1F957-4C1F-4003-AF79-A6B41C64C193}"/>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16</a:t>
            </a:fld>
            <a:endParaRPr lang="en-US" dirty="0"/>
          </a:p>
        </p:txBody>
      </p:sp>
    </p:spTree>
    <p:extLst>
      <p:ext uri="{BB962C8B-B14F-4D97-AF65-F5344CB8AC3E}">
        <p14:creationId xmlns:p14="http://schemas.microsoft.com/office/powerpoint/2010/main" val="115647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Developer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17</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83127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t>Your company currently has an S3 bucket hosted in an AWS Account. It holds information that needs be accessed by a partner account. Which is the MOST secure way to allow the partner account to access the S3 bucket in your account. Choose 3 answers from the options given below.</a:t>
            </a:r>
          </a:p>
          <a:p>
            <a:pPr marL="285750" indent="-285750">
              <a:buFont typeface="Wingdings" panose="05000000000000000000" pitchFamily="2" charset="2"/>
              <a:buChar char="ü"/>
            </a:pPr>
            <a:endParaRPr lang="en-US" sz="14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sz="1200" dirty="0"/>
              <a:t>Ensure an IAM role is created which can be assumed by the partner account</a:t>
            </a:r>
          </a:p>
          <a:p>
            <a:pPr marL="628650" lvl="1" indent="-285750">
              <a:buFont typeface="Wingdings" panose="05000000000000000000" pitchFamily="2" charset="2"/>
              <a:buChar char="q"/>
            </a:pPr>
            <a:r>
              <a:rPr lang="en-US" sz="1200" dirty="0"/>
              <a:t>Ensure an IAM user is created which can be assumed by the partner account</a:t>
            </a:r>
          </a:p>
          <a:p>
            <a:pPr marL="628650" lvl="1" indent="-285750">
              <a:buFont typeface="Wingdings" panose="05000000000000000000" pitchFamily="2" charset="2"/>
              <a:buChar char="q"/>
            </a:pPr>
            <a:r>
              <a:rPr lang="en-US" sz="1200" dirty="0"/>
              <a:t>Ensure the partner uses an external id when making the request</a:t>
            </a:r>
          </a:p>
          <a:p>
            <a:pPr marL="628650" lvl="1" indent="-285750">
              <a:buFont typeface="Wingdings" panose="05000000000000000000" pitchFamily="2" charset="2"/>
              <a:buChar char="q"/>
            </a:pPr>
            <a:r>
              <a:rPr lang="en-US" sz="1200" dirty="0"/>
              <a:t>Provide the ARN for the role to the partner account</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31128" y="911212"/>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47783" y="3454401"/>
            <a:ext cx="8876146" cy="1261884"/>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400" dirty="0">
                <a:ln w="0"/>
                <a:solidFill>
                  <a:schemeClr val="accent1"/>
                </a:solidFill>
                <a:effectLst>
                  <a:outerShdw blurRad="38100" dist="19050" dir="2700000" algn="tl" rotWithShape="0">
                    <a:schemeClr val="dk1">
                      <a:alpha val="40000"/>
                    </a:schemeClr>
                  </a:outerShdw>
                </a:effectLst>
              </a:rPr>
              <a:t>Answer – B and C:</a:t>
            </a:r>
          </a:p>
          <a:p>
            <a:pPr marL="628650" lvl="1" indent="-285750">
              <a:buFont typeface="Arial" panose="020B0604020202020204" pitchFamily="34" charset="0"/>
              <a:buChar char="•"/>
            </a:pPr>
            <a:r>
              <a:rPr lang="en-US" sz="1200" dirty="0"/>
              <a:t>REFER the above image.</a:t>
            </a:r>
          </a:p>
          <a:p>
            <a:pPr lvl="1"/>
            <a:r>
              <a:rPr lang="en-US" sz="14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sz="1200" dirty="0"/>
              <a:t>Option B is invalid because Roles are assumed and not IAM users</a:t>
            </a:r>
            <a:br>
              <a:rPr lang="en-US" sz="1200" dirty="0"/>
            </a:br>
            <a:r>
              <a:rPr lang="en-US" sz="1200" dirty="0"/>
              <a:t>For more information on creating roles for external ID’s please visit the following URL</a:t>
            </a:r>
            <a:br>
              <a:rPr lang="en-US" sz="1200" dirty="0"/>
            </a:br>
            <a:r>
              <a:rPr lang="en-US" sz="1200" dirty="0">
                <a:hlinkClick r:id="rId4"/>
              </a:rPr>
              <a:t>https://docs.aws.amazon.com/IAM/latest/UserGuide/id_roles_create_for-user_externalid.html</a:t>
            </a:r>
            <a:endParaRPr lang="en-US" sz="1200" strike="sngStrike" dirty="0"/>
          </a:p>
        </p:txBody>
      </p:sp>
      <p:pic>
        <p:nvPicPr>
          <p:cNvPr id="3" name="Picture 2">
            <a:extLst>
              <a:ext uri="{FF2B5EF4-FFF2-40B4-BE49-F238E27FC236}">
                <a16:creationId xmlns:a16="http://schemas.microsoft.com/office/drawing/2014/main" id="{BDF6BD7E-D654-4928-9484-935929453E9B}"/>
              </a:ext>
            </a:extLst>
          </p:cNvPr>
          <p:cNvPicPr>
            <a:picLocks noChangeAspect="1"/>
          </p:cNvPicPr>
          <p:nvPr/>
        </p:nvPicPr>
        <p:blipFill>
          <a:blip r:embed="rId5"/>
          <a:stretch>
            <a:fillRect/>
          </a:stretch>
        </p:blipFill>
        <p:spPr>
          <a:xfrm>
            <a:off x="447758" y="2789383"/>
            <a:ext cx="8359546" cy="2016701"/>
          </a:xfrm>
          <a:prstGeom prst="rect">
            <a:avLst/>
          </a:prstGeom>
          <a:ln w="9525">
            <a:solidFill>
              <a:schemeClr val="tx1"/>
            </a:solidFill>
          </a:ln>
        </p:spPr>
      </p:pic>
    </p:spTree>
    <p:extLst>
      <p:ext uri="{BB962C8B-B14F-4D97-AF65-F5344CB8AC3E}">
        <p14:creationId xmlns:p14="http://schemas.microsoft.com/office/powerpoint/2010/main" val="65621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Developer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18</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 are starting to develop an application using AWS services. You are testing the services out by querying them using REST API. Which of the following would be needed to make successful calls to AWS services using REST API’s?</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User name and password</a:t>
            </a:r>
          </a:p>
          <a:p>
            <a:pPr marL="628650" lvl="1" indent="-285750">
              <a:buFont typeface="Wingdings" panose="05000000000000000000" pitchFamily="2" charset="2"/>
              <a:buChar char="q"/>
            </a:pPr>
            <a:r>
              <a:rPr lang="en-US" dirty="0"/>
              <a:t>SSL certificates</a:t>
            </a:r>
          </a:p>
          <a:p>
            <a:pPr marL="628650" lvl="1" indent="-285750">
              <a:buFont typeface="Wingdings" panose="05000000000000000000" pitchFamily="2" charset="2"/>
              <a:buChar char="q"/>
            </a:pPr>
            <a:r>
              <a:rPr lang="en-US" dirty="0"/>
              <a:t>Access Keys</a:t>
            </a:r>
          </a:p>
          <a:p>
            <a:pPr marL="628650" lvl="1" indent="-285750">
              <a:buFont typeface="Wingdings" panose="05000000000000000000" pitchFamily="2" charset="2"/>
              <a:buChar char="q"/>
            </a:pPr>
            <a:r>
              <a:rPr lang="en-US" dirty="0"/>
              <a:t>X.509 certificates</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31128" y="911212"/>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84728" y="3038765"/>
            <a:ext cx="8876146" cy="183127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C:</a:t>
            </a:r>
          </a:p>
          <a:p>
            <a:pPr marL="628650" lvl="1" indent="-285750">
              <a:buFont typeface="Arial" panose="020B0604020202020204" pitchFamily="34" charset="0"/>
              <a:buChar char="•"/>
            </a:pPr>
            <a:r>
              <a:rPr lang="en-US" dirty="0"/>
              <a:t>Access keys consist of an access key ID (for example, AKIAIOSFODNN7EXAMPLE) and a secret access key (for example, </a:t>
            </a:r>
            <a:r>
              <a:rPr lang="en-US" dirty="0" err="1"/>
              <a:t>wJalrXUtnFEMI</a:t>
            </a:r>
            <a:r>
              <a:rPr lang="en-US" dirty="0"/>
              <a:t>/K7MDENG/</a:t>
            </a:r>
            <a:r>
              <a:rPr lang="en-US" dirty="0" err="1"/>
              <a:t>bPxRfiCYEXAMPLEKEY</a:t>
            </a:r>
            <a:r>
              <a:rPr lang="en-US" dirty="0"/>
              <a:t>). You use access keys to sign programmatic requests that you make to AWS if you use the AWS SDKs, REST, or Query API operations.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Because of what is mentioned in the AWS Documentation , all other options are invalid</a:t>
            </a:r>
            <a:br>
              <a:rPr lang="en-US" dirty="0"/>
            </a:br>
            <a:r>
              <a:rPr lang="en-US" dirty="0"/>
              <a:t>For more information on Access Keys, please refer to the below URL</a:t>
            </a:r>
            <a:br>
              <a:rPr lang="en-US" dirty="0"/>
            </a:br>
            <a:r>
              <a:rPr lang="en-US" dirty="0">
                <a:hlinkClick r:id="rId4"/>
              </a:rPr>
              <a:t>https://docs.aws.amazon.com/IAM/latest/UserGuide/id_credentials_access-keys.html</a:t>
            </a:r>
            <a:endParaRPr lang="en-US" strike="sngStrike" dirty="0"/>
          </a:p>
        </p:txBody>
      </p:sp>
    </p:spTree>
    <p:extLst>
      <p:ext uri="{BB962C8B-B14F-4D97-AF65-F5344CB8AC3E}">
        <p14:creationId xmlns:p14="http://schemas.microsoft.com/office/powerpoint/2010/main" val="167603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Developer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19</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613890" y="770791"/>
            <a:ext cx="6530109" cy="2208297"/>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A large IT company is using AWS </a:t>
            </a:r>
            <a:r>
              <a:rPr lang="en-US" dirty="0" err="1"/>
              <a:t>Organisation</a:t>
            </a:r>
            <a:r>
              <a:rPr lang="en-US" dirty="0"/>
              <a:t> for managing different accounts across various regions. All AWS Cost &amp; Usage reports across all accounts are saved in S3 bucket in CSV format. As an administrator, you have been asked to use Amazon Athena to query these reports. Which of the following can be used to specify S3 bucket path for Amazon Athena?</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pt-BR" dirty="0"/>
              <a:t>s3.amazon.com/bucketname/prefix/</a:t>
            </a:r>
            <a:endParaRPr lang="en-US" dirty="0"/>
          </a:p>
          <a:p>
            <a:pPr marL="628650" lvl="1" indent="-285750">
              <a:buFont typeface="Wingdings" panose="05000000000000000000" pitchFamily="2" charset="2"/>
              <a:buChar char="q"/>
            </a:pPr>
            <a:r>
              <a:rPr lang="en-US" dirty="0"/>
              <a:t>s3://bucketname/prefix/*</a:t>
            </a:r>
          </a:p>
          <a:p>
            <a:pPr marL="628650" lvl="1" indent="-285750">
              <a:buFont typeface="Wingdings" panose="05000000000000000000" pitchFamily="2" charset="2"/>
              <a:buChar char="q"/>
            </a:pPr>
            <a:r>
              <a:rPr lang="en-US" dirty="0"/>
              <a:t>s3://bucketname/prefix/</a:t>
            </a:r>
          </a:p>
          <a:p>
            <a:pPr marL="628650" lvl="1" indent="-285750">
              <a:buFont typeface="Wingdings" panose="05000000000000000000" pitchFamily="2" charset="2"/>
              <a:buChar char="q"/>
            </a:pPr>
            <a:r>
              <a:rPr lang="en-US" dirty="0"/>
              <a:t>arn:aws:s3</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66473" y="1151357"/>
            <a:ext cx="2726131" cy="2717519"/>
          </a:xfrm>
          <a:prstGeom prst="rect">
            <a:avLst/>
          </a:prstGeom>
        </p:spPr>
      </p:pic>
      <p:sp>
        <p:nvSpPr>
          <p:cNvPr id="10" name="Rectangle 9">
            <a:extLst>
              <a:ext uri="{FF2B5EF4-FFF2-40B4-BE49-F238E27FC236}">
                <a16:creationId xmlns:a16="http://schemas.microsoft.com/office/drawing/2014/main" id="{B5E37086-0434-489C-B516-655CB891386E}"/>
              </a:ext>
            </a:extLst>
          </p:cNvPr>
          <p:cNvSpPr/>
          <p:nvPr/>
        </p:nvSpPr>
        <p:spPr>
          <a:xfrm>
            <a:off x="267854" y="2974110"/>
            <a:ext cx="8876146" cy="1854354"/>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a:t>
            </a:r>
          </a:p>
          <a:p>
            <a:pPr marL="628650" lvl="1" indent="-285750">
              <a:buFont typeface="Arial" panose="020B0604020202020204" pitchFamily="34" charset="0"/>
              <a:buChar char="•"/>
            </a:pPr>
            <a:r>
              <a:rPr lang="en-US" sz="1100" dirty="0"/>
              <a:t>While creating a Table in Amazon Athena , you can specify path of data to be read using LOCATION property. This path is specified as “s3://</a:t>
            </a:r>
            <a:r>
              <a:rPr lang="en-US" sz="1100" dirty="0" err="1"/>
              <a:t>bucketname</a:t>
            </a:r>
            <a:r>
              <a:rPr lang="en-US" sz="1100" dirty="0"/>
              <a:t>/prefix/” . Amazon Athena reads all data stored in this path. </a:t>
            </a:r>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sz="1100" dirty="0"/>
              <a:t>Option A is incorrect as While specifying location for data in S3 bucket, full HTTP path is not required.</a:t>
            </a:r>
          </a:p>
          <a:p>
            <a:pPr marL="628650" lvl="1" indent="-285750">
              <a:buFont typeface="Arial" panose="020B0604020202020204" pitchFamily="34" charset="0"/>
              <a:buChar char="•"/>
            </a:pPr>
            <a:r>
              <a:rPr lang="en-US" sz="1100" dirty="0"/>
              <a:t>Option B is incorrect as Amazon Athena reads all data from S3 bucket specified &amp; specifying a wildcard * is not required to be added in LOCATION property.</a:t>
            </a:r>
          </a:p>
          <a:p>
            <a:pPr marL="628650" lvl="1" indent="-285750">
              <a:buFont typeface="Arial" panose="020B0604020202020204" pitchFamily="34" charset="0"/>
              <a:buChar char="•"/>
            </a:pPr>
            <a:r>
              <a:rPr lang="en-US" sz="1100" dirty="0"/>
              <a:t>Option D is incorrect as While specifying location for data in S3 bucket, ARN is not required.</a:t>
            </a:r>
          </a:p>
          <a:p>
            <a:pPr lvl="1"/>
            <a:r>
              <a:rPr lang="en-US" sz="1100" dirty="0"/>
              <a:t>For more information on specifying Table location for Amazon Athena, refer to the following URL,</a:t>
            </a:r>
            <a:br>
              <a:rPr lang="en-US" dirty="0"/>
            </a:br>
            <a:r>
              <a:rPr lang="en-US" dirty="0">
                <a:hlinkClick r:id="rId4"/>
              </a:rPr>
              <a:t>https://docs.aws.amazon.com/athena/latest/ug/tables-location-format.html</a:t>
            </a:r>
            <a:endParaRPr lang="en-US" strike="sngStrike" dirty="0"/>
          </a:p>
        </p:txBody>
      </p:sp>
    </p:spTree>
    <p:extLst>
      <p:ext uri="{BB962C8B-B14F-4D97-AF65-F5344CB8AC3E}">
        <p14:creationId xmlns:p14="http://schemas.microsoft.com/office/powerpoint/2010/main" val="136391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64" y="350520"/>
            <a:ext cx="8426449" cy="301752"/>
          </a:xfrm>
        </p:spPr>
        <p:txBody>
          <a:bodyPr/>
          <a:lstStyle/>
          <a:p>
            <a:r>
              <a:rPr lang="en-US" sz="2800" b="1" cap="small" spc="150" dirty="0"/>
              <a:t>Agenda</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3" name="Rectangle 2"/>
          <p:cNvSpPr/>
          <p:nvPr/>
        </p:nvSpPr>
        <p:spPr>
          <a:xfrm>
            <a:off x="438911" y="790837"/>
            <a:ext cx="5759465" cy="2246769"/>
          </a:xfrm>
          <a:prstGeom prst="rect">
            <a:avLst/>
          </a:prstGeom>
          <a:noFill/>
        </p:spPr>
        <p:txBody>
          <a:bodyPr wrap="square" lIns="91440" tIns="45720" rIns="91440" bIns="45720">
            <a:spAutoFit/>
          </a:bodyPr>
          <a:lstStyle/>
          <a:p>
            <a:pPr marL="342900" indent="-342900">
              <a:lnSpc>
                <a:spcPct val="150000"/>
              </a:lnSpc>
              <a:buFont typeface="Wingdings" panose="05000000000000000000" pitchFamily="2" charset="2"/>
              <a:buChar char="ü"/>
            </a:pPr>
            <a:r>
              <a:rPr lang="en-US" sz="2000" dirty="0">
                <a:ln w="0"/>
                <a:effectLst>
                  <a:outerShdw blurRad="38100" dist="19050" dir="2700000" algn="tl" rotWithShape="0">
                    <a:schemeClr val="dk1">
                      <a:alpha val="40000"/>
                    </a:schemeClr>
                  </a:outerShdw>
                </a:effectLst>
              </a:rPr>
              <a:t>AWS CLOUD PRACTITIONER</a:t>
            </a:r>
          </a:p>
          <a:p>
            <a:pPr marL="342900" indent="-342900">
              <a:lnSpc>
                <a:spcPct val="150000"/>
              </a:lnSpc>
              <a:buFont typeface="Wingdings" panose="05000000000000000000" pitchFamily="2" charset="2"/>
              <a:buChar char="ü"/>
            </a:pPr>
            <a:r>
              <a:rPr lang="en-US" sz="2000" dirty="0">
                <a:ln w="0"/>
                <a:solidFill>
                  <a:schemeClr val="accent1"/>
                </a:solidFill>
                <a:effectLst>
                  <a:outerShdw blurRad="38100" dist="19050" dir="2700000" algn="tl" rotWithShape="0">
                    <a:schemeClr val="dk1">
                      <a:alpha val="40000"/>
                    </a:schemeClr>
                  </a:outerShdw>
                </a:effectLst>
              </a:rPr>
              <a:t>AWS DEVELOPER ASSOCIATE</a:t>
            </a:r>
          </a:p>
          <a:p>
            <a:pPr marL="342900" indent="-342900">
              <a:lnSpc>
                <a:spcPct val="150000"/>
              </a:lnSpc>
              <a:buFont typeface="Wingdings" panose="05000000000000000000" pitchFamily="2" charset="2"/>
              <a:buChar char="ü"/>
            </a:pPr>
            <a:r>
              <a:rPr lang="en-US" sz="2000" dirty="0">
                <a:ln w="0"/>
                <a:solidFill>
                  <a:schemeClr val="accent1"/>
                </a:solidFill>
                <a:effectLst>
                  <a:outerShdw blurRad="38100" dist="19050" dir="2700000" algn="tl" rotWithShape="0">
                    <a:schemeClr val="dk1">
                      <a:alpha val="40000"/>
                    </a:schemeClr>
                  </a:outerShdw>
                </a:effectLst>
              </a:rPr>
              <a:t>AWS SOLUTION ARCHITECT ASSOCIATE</a:t>
            </a:r>
          </a:p>
          <a:p>
            <a:pPr marL="342900" indent="-342900">
              <a:lnSpc>
                <a:spcPct val="150000"/>
              </a:lnSpc>
              <a:buFont typeface="Wingdings" panose="05000000000000000000" pitchFamily="2" charset="2"/>
              <a:buChar char="ü"/>
            </a:pPr>
            <a:r>
              <a:rPr lang="en-US" sz="2000" dirty="0">
                <a:ln w="0"/>
                <a:solidFill>
                  <a:schemeClr val="accent1"/>
                </a:solidFill>
                <a:effectLst>
                  <a:outerShdw blurRad="38100" dist="19050" dir="2700000" algn="tl" rotWithShape="0">
                    <a:schemeClr val="dk1">
                      <a:alpha val="40000"/>
                    </a:schemeClr>
                  </a:outerShdw>
                </a:effectLst>
              </a:rPr>
              <a:t>AWS SYSOPS ADMINISTRATOR</a:t>
            </a:r>
          </a:p>
          <a:p>
            <a:r>
              <a:rPr lang="en-US" sz="2000" dirty="0">
                <a:ln w="0"/>
                <a:solidFill>
                  <a:schemeClr val="accent1"/>
                </a:solidFill>
                <a:effectLst>
                  <a:outerShdw blurRad="38100" dist="25400" dir="5400000" algn="ctr" rotWithShape="0">
                    <a:srgbClr val="6E747A">
                      <a:alpha val="43000"/>
                    </a:srgbClr>
                  </a:outerShdw>
                </a:effectLst>
              </a:rPr>
              <a:t> </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0232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Developer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20</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352427" y="752318"/>
            <a:ext cx="5438774" cy="4170372"/>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100" dirty="0"/>
              <a:t>Your team member has defined the following bucket policy on one of the buckets</a:t>
            </a:r>
            <a:br>
              <a:rPr lang="en-US" sz="1100" dirty="0"/>
            </a:br>
            <a:r>
              <a:rPr lang="en-US" sz="1100" dirty="0"/>
              <a:t>{</a:t>
            </a:r>
            <a:br>
              <a:rPr lang="en-US" sz="1100" dirty="0"/>
            </a:br>
            <a:r>
              <a:rPr lang="en-US" sz="1100" dirty="0"/>
              <a:t>“Version”: “2012-10-17”,</a:t>
            </a:r>
            <a:br>
              <a:rPr lang="en-US" sz="1100" dirty="0"/>
            </a:br>
            <a:r>
              <a:rPr lang="en-US" sz="1100" dirty="0"/>
              <a:t>“Id”: “Sample123”,</a:t>
            </a:r>
            <a:br>
              <a:rPr lang="en-US" sz="1100" dirty="0"/>
            </a:br>
            <a:r>
              <a:rPr lang="en-US" sz="1100" dirty="0"/>
              <a:t>“Statement”: [</a:t>
            </a:r>
            <a:br>
              <a:rPr lang="en-US" sz="1100" dirty="0"/>
            </a:br>
            <a:r>
              <a:rPr lang="en-US" sz="1100" dirty="0"/>
              <a:t>{</a:t>
            </a:r>
            <a:br>
              <a:rPr lang="en-US" sz="1100" dirty="0"/>
            </a:br>
            <a:r>
              <a:rPr lang="en-US" sz="1100" dirty="0"/>
              <a:t>“Sid”: “”,</a:t>
            </a:r>
            <a:br>
              <a:rPr lang="en-US" sz="1100" dirty="0"/>
            </a:br>
            <a:r>
              <a:rPr lang="en-US" sz="1100" dirty="0"/>
              <a:t>“Effect”: “Deny”,</a:t>
            </a:r>
            <a:br>
              <a:rPr lang="en-US" sz="1100" dirty="0"/>
            </a:br>
            <a:r>
              <a:rPr lang="en-US" sz="1100" dirty="0"/>
              <a:t>“Principal”: “*”,</a:t>
            </a:r>
            <a:br>
              <a:rPr lang="en-US" sz="1100" dirty="0"/>
            </a:br>
            <a:r>
              <a:rPr lang="en-US" sz="1100" dirty="0"/>
              <a:t>“Action”: “s3:*”,</a:t>
            </a:r>
            <a:br>
              <a:rPr lang="en-US" sz="1100" dirty="0"/>
            </a:br>
            <a:r>
              <a:rPr lang="en-US" sz="1100" dirty="0"/>
              <a:t>“Resource”: “arn:aws:s3:::</a:t>
            </a:r>
            <a:r>
              <a:rPr lang="en-US" sz="1100" dirty="0" err="1"/>
              <a:t>examplebucket</a:t>
            </a:r>
            <a:r>
              <a:rPr lang="en-US" sz="1100" dirty="0"/>
              <a:t>/*”,</a:t>
            </a:r>
            <a:br>
              <a:rPr lang="en-US" sz="1100" dirty="0"/>
            </a:br>
            <a:r>
              <a:rPr lang="en-US" sz="1100" dirty="0"/>
              <a:t>“Condition”: { “Null”: { “</a:t>
            </a:r>
            <a:r>
              <a:rPr lang="en-US" sz="1100" dirty="0" err="1"/>
              <a:t>aws:MultiFactorAuthAge</a:t>
            </a:r>
            <a:r>
              <a:rPr lang="en-US" sz="1100" dirty="0"/>
              <a:t>”: true }}</a:t>
            </a:r>
            <a:br>
              <a:rPr lang="en-US" sz="1100" dirty="0"/>
            </a:br>
            <a:r>
              <a:rPr lang="en-US" sz="1100" dirty="0"/>
              <a:t>}</a:t>
            </a:r>
            <a:br>
              <a:rPr lang="en-US" sz="1100" dirty="0"/>
            </a:br>
            <a:r>
              <a:rPr lang="en-US" sz="1100" dirty="0"/>
              <a:t>]</a:t>
            </a:r>
            <a:br>
              <a:rPr lang="en-US" sz="1100" dirty="0"/>
            </a:br>
            <a:r>
              <a:rPr lang="en-US" sz="1100" dirty="0"/>
              <a:t>}</a:t>
            </a:r>
            <a:br>
              <a:rPr lang="en-US" sz="1100" dirty="0"/>
            </a:br>
            <a:r>
              <a:rPr lang="en-US" sz="1100" dirty="0"/>
              <a:t>What does this bucket policy do??</a:t>
            </a:r>
          </a:p>
          <a:p>
            <a:pPr marL="285750" indent="-285750">
              <a:buFont typeface="Wingdings" panose="05000000000000000000" pitchFamily="2" charset="2"/>
              <a:buChar char="ü"/>
            </a:pPr>
            <a:endParaRPr lang="en-US" sz="12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sz="1100" dirty="0"/>
              <a:t>Allows access to the bucket if the IAM user has successfully logged into the console using a password</a:t>
            </a:r>
          </a:p>
          <a:p>
            <a:pPr marL="628650" lvl="1" indent="-285750">
              <a:buFont typeface="Wingdings" panose="05000000000000000000" pitchFamily="2" charset="2"/>
              <a:buChar char="q"/>
            </a:pPr>
            <a:r>
              <a:rPr lang="en-US" sz="1100" dirty="0"/>
              <a:t>Allows access to the bucket if the IAM user has successfully logged into the console using Access keys</a:t>
            </a:r>
          </a:p>
          <a:p>
            <a:pPr marL="628650" lvl="1" indent="-285750">
              <a:buFont typeface="Wingdings" panose="05000000000000000000" pitchFamily="2" charset="2"/>
              <a:buChar char="q"/>
            </a:pPr>
            <a:r>
              <a:rPr lang="en-US" sz="1100" dirty="0"/>
              <a:t> Denies access to the bucket if the user has used an MFA device for authentication</a:t>
            </a:r>
          </a:p>
          <a:p>
            <a:pPr marL="628650" lvl="1" indent="-285750">
              <a:buFont typeface="Wingdings" panose="05000000000000000000" pitchFamily="2" charset="2"/>
              <a:buChar char="q"/>
            </a:pPr>
            <a:r>
              <a:rPr lang="en-US" sz="1100" dirty="0"/>
              <a:t>Denies access to the Bucket if the user is not authenticating via MFA device</a:t>
            </a:r>
            <a:endParaRPr lang="en-US" dirty="0"/>
          </a:p>
        </p:txBody>
      </p:sp>
      <p:sp>
        <p:nvSpPr>
          <p:cNvPr id="9" name="Rectangle 8">
            <a:extLst>
              <a:ext uri="{FF2B5EF4-FFF2-40B4-BE49-F238E27FC236}">
                <a16:creationId xmlns:a16="http://schemas.microsoft.com/office/drawing/2014/main" id="{E56FF549-3D07-48C8-B8C2-43E2D5D7A828}"/>
              </a:ext>
            </a:extLst>
          </p:cNvPr>
          <p:cNvSpPr/>
          <p:nvPr/>
        </p:nvSpPr>
        <p:spPr>
          <a:xfrm>
            <a:off x="4451928" y="1103664"/>
            <a:ext cx="4482522" cy="2039020"/>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D:</a:t>
            </a:r>
          </a:p>
          <a:p>
            <a:pPr marL="628650" lvl="1" indent="-285750">
              <a:buFont typeface="Arial" panose="020B0604020202020204" pitchFamily="34" charset="0"/>
              <a:buChar char="•"/>
            </a:pPr>
            <a:r>
              <a:rPr lang="en-US" dirty="0"/>
              <a:t>Refer Image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Because of what is mentioned in the AWS Documentation , all other options are invalid</a:t>
            </a:r>
            <a:br>
              <a:rPr lang="en-US" dirty="0"/>
            </a:br>
            <a:r>
              <a:rPr lang="en-US" dirty="0"/>
              <a:t>For more information on Access Keys, please refer to the below URL</a:t>
            </a:r>
            <a:br>
              <a:rPr lang="en-US" dirty="0"/>
            </a:br>
            <a:r>
              <a:rPr lang="en-US" dirty="0">
                <a:hlinkClick r:id="rId3"/>
              </a:rPr>
              <a:t>https://docs.aws.amazon.com/IAM/latest/UserGuide/id_credentials_access-keys.html</a:t>
            </a:r>
            <a:endParaRPr lang="en-US" strike="sngStrike" dirty="0"/>
          </a:p>
        </p:txBody>
      </p:sp>
      <p:pic>
        <p:nvPicPr>
          <p:cNvPr id="3" name="Picture 2">
            <a:extLst>
              <a:ext uri="{FF2B5EF4-FFF2-40B4-BE49-F238E27FC236}">
                <a16:creationId xmlns:a16="http://schemas.microsoft.com/office/drawing/2014/main" id="{D6014743-87C0-4D21-8FFD-79090B77FAAF}"/>
              </a:ext>
            </a:extLst>
          </p:cNvPr>
          <p:cNvPicPr>
            <a:picLocks noChangeAspect="1"/>
          </p:cNvPicPr>
          <p:nvPr/>
        </p:nvPicPr>
        <p:blipFill>
          <a:blip r:embed="rId4"/>
          <a:stretch>
            <a:fillRect/>
          </a:stretch>
        </p:blipFill>
        <p:spPr>
          <a:xfrm>
            <a:off x="4062413" y="1366837"/>
            <a:ext cx="5005387" cy="3315999"/>
          </a:xfrm>
          <a:prstGeom prst="rect">
            <a:avLst/>
          </a:prstGeom>
        </p:spPr>
      </p:pic>
    </p:spTree>
    <p:extLst>
      <p:ext uri="{BB962C8B-B14F-4D97-AF65-F5344CB8AC3E}">
        <p14:creationId xmlns:p14="http://schemas.microsoft.com/office/powerpoint/2010/main" val="407679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Developer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21</a:t>
            </a:fld>
            <a:endParaRPr lang="en-US" dirty="0"/>
          </a:p>
        </p:txBody>
      </p:sp>
      <p:sp>
        <p:nvSpPr>
          <p:cNvPr id="8" name="Rectangle 7"/>
          <p:cNvSpPr/>
          <p:nvPr/>
        </p:nvSpPr>
        <p:spPr>
          <a:xfrm>
            <a:off x="2958859" y="770791"/>
            <a:ext cx="5827953" cy="179279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 have configured a Sampling Rule with reservoir size as 60 &amp; fixed rate to 20%. There are 200 requests per second matching the rule defined. How many requests will be sampled per second?</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88 requests per second</a:t>
            </a:r>
          </a:p>
          <a:p>
            <a:pPr marL="628650" lvl="1" indent="-285750">
              <a:buFont typeface="Wingdings" panose="05000000000000000000" pitchFamily="2" charset="2"/>
              <a:buChar char="q"/>
            </a:pPr>
            <a:r>
              <a:rPr lang="en-US" dirty="0"/>
              <a:t>60 requests per second</a:t>
            </a:r>
          </a:p>
          <a:p>
            <a:pPr marL="628650" lvl="1" indent="-285750">
              <a:buFont typeface="Wingdings" panose="05000000000000000000" pitchFamily="2" charset="2"/>
              <a:buChar char="q"/>
            </a:pPr>
            <a:r>
              <a:rPr lang="en-US" dirty="0"/>
              <a:t>40 requests per second</a:t>
            </a:r>
          </a:p>
          <a:p>
            <a:pPr marL="628650" lvl="1" indent="-285750">
              <a:buFont typeface="Wingdings" panose="05000000000000000000" pitchFamily="2" charset="2"/>
              <a:buChar char="q"/>
            </a:pPr>
            <a:r>
              <a:rPr lang="en-US" dirty="0"/>
              <a:t>120 requests per second</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63261" y="830945"/>
            <a:ext cx="1832023" cy="1826236"/>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267854" y="2249344"/>
            <a:ext cx="8876146" cy="2662267"/>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A:</a:t>
            </a:r>
          </a:p>
          <a:p>
            <a:pPr marL="628650" lvl="1" indent="-285750">
              <a:buFont typeface="Arial" panose="020B0604020202020204" pitchFamily="34" charset="0"/>
              <a:buChar char="•"/>
            </a:pPr>
            <a:r>
              <a:rPr lang="en-US" dirty="0"/>
              <a:t>Let us suppose, we specify a value for Reservoir Rate as 60, and Fixed Rate as 20. Now, if your application receives 200 requests in a second, then the total number of requests that would be traced or sampled will be: –</a:t>
            </a:r>
            <a:br>
              <a:rPr lang="en-US" dirty="0"/>
            </a:br>
            <a:r>
              <a:rPr lang="en-US" dirty="0"/>
              <a:t>“Reservoir Rate” + Fixed Rate % [(Total Requests – Reservoir Rate)]</a:t>
            </a:r>
            <a:br>
              <a:rPr lang="en-US" dirty="0"/>
            </a:br>
            <a:r>
              <a:rPr lang="en-US" dirty="0"/>
              <a:t>– 60 + (200-60) * 20%</a:t>
            </a:r>
            <a:br>
              <a:rPr lang="en-US" dirty="0"/>
            </a:br>
            <a:r>
              <a:rPr lang="en-US" dirty="0"/>
              <a:t>– 60 + (140) * 20%</a:t>
            </a:r>
            <a:br>
              <a:rPr lang="en-US" dirty="0"/>
            </a:br>
            <a:r>
              <a:rPr lang="en-US" dirty="0"/>
              <a:t>– 60 + 28</a:t>
            </a:r>
            <a:br>
              <a:rPr lang="en-US" dirty="0"/>
            </a:br>
            <a:r>
              <a:rPr lang="en-US" dirty="0"/>
              <a:t>– 88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B,C, &amp; D are incorrect as these values are not matching the reservoir size &amp; fixed rate sampling rate.</a:t>
            </a:r>
          </a:p>
          <a:p>
            <a:pPr lvl="1"/>
            <a:r>
              <a:rPr lang="en-US" dirty="0"/>
              <a:t>For more information on Configuring Sampling Rules in the AWS X-Ray Console, refer to the following URL,</a:t>
            </a:r>
            <a:br>
              <a:rPr lang="en-US" dirty="0"/>
            </a:br>
            <a:r>
              <a:rPr lang="en-US" dirty="0">
                <a:hlinkClick r:id="rId4"/>
              </a:rPr>
              <a:t>https://docs.aws.amazon.com/xray/latest/devguide/xray-api-sampling.html</a:t>
            </a:r>
            <a:endParaRPr lang="en-US" strike="sngStrike" dirty="0"/>
          </a:p>
        </p:txBody>
      </p:sp>
    </p:spTree>
    <p:extLst>
      <p:ext uri="{BB962C8B-B14F-4D97-AF65-F5344CB8AC3E}">
        <p14:creationId xmlns:p14="http://schemas.microsoft.com/office/powerpoint/2010/main" val="300661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6D2DAD-583A-4E2F-8EF4-C0313DB47AFC}"/>
              </a:ext>
            </a:extLst>
          </p:cNvPr>
          <p:cNvSpPr>
            <a:spLocks noGrp="1"/>
          </p:cNvSpPr>
          <p:nvPr>
            <p:ph type="title"/>
          </p:nvPr>
        </p:nvSpPr>
        <p:spPr>
          <a:xfrm>
            <a:off x="1790195" y="1673921"/>
            <a:ext cx="5582093" cy="1220182"/>
          </a:xfrm>
        </p:spPr>
        <p:txBody>
          <a:bodyPr/>
          <a:lstStyle/>
          <a:p>
            <a:br>
              <a:rPr lang="en-US" dirty="0"/>
            </a:br>
            <a:br>
              <a:rPr lang="en-US" dirty="0"/>
            </a:br>
            <a:r>
              <a:rPr lang="en-US" sz="1600" dirty="0">
                <a:ln w="0"/>
                <a:effectLst>
                  <a:outerShdw blurRad="38100" dist="19050" dir="2700000" algn="tl" rotWithShape="0">
                    <a:schemeClr val="dk1">
                      <a:alpha val="40000"/>
                    </a:schemeClr>
                  </a:outerShdw>
                </a:effectLst>
              </a:rPr>
              <a:t>AWS SOLUTION ARCHITECT ASSOCIATE</a:t>
            </a:r>
            <a:endParaRPr lang="en-US" dirty="0"/>
          </a:p>
        </p:txBody>
      </p:sp>
      <p:sp>
        <p:nvSpPr>
          <p:cNvPr id="3" name="Slide Number Placeholder 2">
            <a:extLst>
              <a:ext uri="{FF2B5EF4-FFF2-40B4-BE49-F238E27FC236}">
                <a16:creationId xmlns:a16="http://schemas.microsoft.com/office/drawing/2014/main" id="{E2D1F957-4C1F-4003-AF79-A6B41C64C193}"/>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22</a:t>
            </a:fld>
            <a:endParaRPr lang="en-US" dirty="0"/>
          </a:p>
        </p:txBody>
      </p:sp>
    </p:spTree>
    <p:extLst>
      <p:ext uri="{BB962C8B-B14F-4D97-AF65-F5344CB8AC3E}">
        <p14:creationId xmlns:p14="http://schemas.microsoft.com/office/powerpoint/2010/main" val="854750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Solution Arch.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23</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A customer is planning to host an AWS RDS instance. He needs to ensure that the underlying data is encrypted. How can this be achieved?</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Ensure that the right instance class is chosen for the underlying DB instance (DB engine)</a:t>
            </a:r>
          </a:p>
          <a:p>
            <a:pPr marL="628650" lvl="1" indent="-285750">
              <a:buFont typeface="Wingdings" panose="05000000000000000000" pitchFamily="2" charset="2"/>
              <a:buChar char="q"/>
            </a:pPr>
            <a:r>
              <a:rPr lang="en-US" dirty="0"/>
              <a:t>Choose General Purpose SSD because only this volume type supports encryption of data</a:t>
            </a:r>
          </a:p>
          <a:p>
            <a:pPr marL="628650" lvl="1" indent="-285750">
              <a:buFont typeface="Wingdings" panose="05000000000000000000" pitchFamily="2" charset="2"/>
              <a:buChar char="q"/>
            </a:pPr>
            <a:r>
              <a:rPr lang="en-US" dirty="0"/>
              <a:t>Encrypt the database during creation</a:t>
            </a:r>
          </a:p>
          <a:p>
            <a:pPr marL="628650" lvl="1" indent="-285750">
              <a:buFont typeface="Wingdings" panose="05000000000000000000" pitchFamily="2" charset="2"/>
              <a:buChar char="q"/>
            </a:pPr>
            <a:r>
              <a:rPr lang="en-US" dirty="0"/>
              <a:t>Enable encryption of the underlying EBS Volume</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31128" y="911212"/>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38546" y="2752437"/>
            <a:ext cx="8876146" cy="162352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A and C:</a:t>
            </a:r>
          </a:p>
          <a:p>
            <a:pPr marL="628650" lvl="1" indent="-285750">
              <a:buFont typeface="Arial" panose="020B0604020202020204" pitchFamily="34" charset="0"/>
              <a:buChar char="•"/>
            </a:pPr>
            <a:r>
              <a:rPr lang="en-US" dirty="0"/>
              <a:t>Encryption for the database must be done during the creation of the database. Also, you need to ensure that the underlying instance type supports DB encryption.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Encryption at Rest is not available for DB instances running SQL Server Express Edition.</a:t>
            </a:r>
            <a:br>
              <a:rPr lang="en-US" dirty="0"/>
            </a:br>
            <a:r>
              <a:rPr lang="en-US" dirty="0"/>
              <a:t>For more information on encryption, please refer to the URL below:</a:t>
            </a:r>
            <a:br>
              <a:rPr lang="en-US" dirty="0"/>
            </a:br>
            <a:r>
              <a:rPr lang="en-US" dirty="0">
                <a:hlinkClick r:id="rId4"/>
              </a:rPr>
              <a:t>https://docs.aws.amazon.com/AmazonRDS/latest/UserGuide/Overview.Encryption.html</a:t>
            </a:r>
            <a:endParaRPr lang="en-US" strike="sngStrike" dirty="0"/>
          </a:p>
        </p:txBody>
      </p:sp>
    </p:spTree>
    <p:extLst>
      <p:ext uri="{BB962C8B-B14F-4D97-AF65-F5344CB8AC3E}">
        <p14:creationId xmlns:p14="http://schemas.microsoft.com/office/powerpoint/2010/main" val="329920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Solution Arch.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24</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2039020"/>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t>A company website is set to launch in the upcoming weeks. There is a probability that the traffic will be quite high during the initial weeks. In the event of a load failure, how is it possible to set up DNS failover to a static website?</a:t>
            </a:r>
          </a:p>
          <a:p>
            <a:pPr marL="285750" indent="-285750">
              <a:buFont typeface="Wingdings" panose="05000000000000000000" pitchFamily="2" charset="2"/>
              <a:buChar char="ü"/>
            </a:pPr>
            <a:endParaRPr lang="en-US" sz="14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sz="1200" dirty="0"/>
              <a:t>Duplicate the exact application architecture in another region and configure DNS Weight-based routing.</a:t>
            </a:r>
          </a:p>
          <a:p>
            <a:pPr marL="628650" lvl="1" indent="-285750">
              <a:buFont typeface="Wingdings" panose="05000000000000000000" pitchFamily="2" charset="2"/>
              <a:buChar char="q"/>
            </a:pPr>
            <a:r>
              <a:rPr lang="en-US" sz="1200" dirty="0"/>
              <a:t>Enable failover to an on-premises data center to the application hosted there.</a:t>
            </a:r>
          </a:p>
          <a:p>
            <a:pPr marL="628650" lvl="1" indent="-285750">
              <a:buFont typeface="Wingdings" panose="05000000000000000000" pitchFamily="2" charset="2"/>
              <a:buChar char="q"/>
            </a:pPr>
            <a:r>
              <a:rPr lang="en-US" sz="1200" dirty="0"/>
              <a:t>Use Route 53 with the failover option, to failover to a static S3 website bucket or CloudFront distribution.</a:t>
            </a:r>
          </a:p>
          <a:p>
            <a:pPr marL="628650" lvl="1" indent="-285750">
              <a:buFont typeface="Wingdings" panose="05000000000000000000" pitchFamily="2" charset="2"/>
              <a:buChar char="q"/>
            </a:pPr>
            <a:r>
              <a:rPr lang="en-US" sz="1200" dirty="0"/>
              <a:t>Add more servers in case the application fails.</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31128" y="911212"/>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267854" y="2955637"/>
            <a:ext cx="8876146" cy="184665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C:</a:t>
            </a:r>
          </a:p>
          <a:p>
            <a:pPr marL="628650" lvl="1" indent="-285750">
              <a:buFont typeface="Arial" panose="020B0604020202020204" pitchFamily="34" charset="0"/>
              <a:buChar char="•"/>
            </a:pPr>
            <a:r>
              <a:rPr lang="en-US" dirty="0"/>
              <a:t>Amazon Route 53 health checks monitor the health and performance of your web applications, web servers, and other resources.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sz="1100" dirty="0"/>
              <a:t>If you have multiple resources that perform the same function, you can configure DNS failover so that Amazon Route 53 will route your traffic from an unhealthy resource to a healthy resource. For example, if you have two web servers and one web server becomes unhealthy, Amazon Route 53 can route traffic to the other web server. So you can route traffic to a website hosted on S3 or to a CloudFront distribution.</a:t>
            </a:r>
            <a:br>
              <a:rPr lang="en-US" sz="1100" dirty="0"/>
            </a:br>
            <a:r>
              <a:rPr lang="en-US" sz="1100" dirty="0"/>
              <a:t>For more information on DNS failover using Route 53, please refer to the link below.</a:t>
            </a:r>
            <a:br>
              <a:rPr lang="en-US" sz="1100" dirty="0"/>
            </a:br>
            <a:r>
              <a:rPr lang="en-US" sz="1100" dirty="0">
                <a:hlinkClick r:id="rId4"/>
              </a:rPr>
              <a:t>http://docs.aws.amazon.com/Route53/latest/DeveloperGuide/dns-failover.html</a:t>
            </a:r>
            <a:endParaRPr lang="en-US" sz="1100" strike="sngStrike" dirty="0"/>
          </a:p>
        </p:txBody>
      </p:sp>
    </p:spTree>
    <p:extLst>
      <p:ext uri="{BB962C8B-B14F-4D97-AF65-F5344CB8AC3E}">
        <p14:creationId xmlns:p14="http://schemas.microsoft.com/office/powerpoint/2010/main" val="427139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Solution Arch.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25</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3088167" y="770791"/>
            <a:ext cx="5827953" cy="2139047"/>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100" dirty="0"/>
              <a:t>You have a business-critical two-tier web application, currently deployed in 2 Availability Zones in a single region, using Elastic Load Balancing and Auto Scaling. The app depends on synchronous replication at the database layer. The application needs to remain fully available even if one application AZ goes offline or Auto Scaling cannot launch new instances in the remaining AZ. How could the current architecture be enhanced to ensure this?</a:t>
            </a:r>
          </a:p>
          <a:p>
            <a:pPr marL="285750" indent="-285750">
              <a:buFont typeface="Wingdings" panose="05000000000000000000" pitchFamily="2" charset="2"/>
              <a:buChar char="ü"/>
            </a:pPr>
            <a:endParaRPr lang="en-US" sz="12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sz="1100" dirty="0"/>
              <a:t>Deploy in 2 regions using Weighted Round Robin with Auto Scaling set at minimum 50% peak load per region</a:t>
            </a:r>
          </a:p>
          <a:p>
            <a:pPr marL="628650" lvl="1" indent="-285750">
              <a:buFont typeface="Wingdings" panose="05000000000000000000" pitchFamily="2" charset="2"/>
              <a:buChar char="q"/>
            </a:pPr>
            <a:r>
              <a:rPr lang="en-US" sz="1100" dirty="0"/>
              <a:t>Deploy in 3 AZ with Auto Scaling, set to handle minimum 33 percent peak load per zone</a:t>
            </a:r>
          </a:p>
          <a:p>
            <a:pPr marL="628650" lvl="1" indent="-285750">
              <a:buFont typeface="Wingdings" panose="05000000000000000000" pitchFamily="2" charset="2"/>
              <a:buChar char="q"/>
            </a:pPr>
            <a:r>
              <a:rPr lang="en-US" sz="1100" dirty="0"/>
              <a:t>Deploy in 3 AZ with Auto Scaling, set to handle minimum 50 percent peak load per zone</a:t>
            </a:r>
          </a:p>
          <a:p>
            <a:pPr marL="628650" lvl="1" indent="-285750">
              <a:buFont typeface="Wingdings" panose="05000000000000000000" pitchFamily="2" charset="2"/>
              <a:buChar char="q"/>
            </a:pPr>
            <a:r>
              <a:rPr lang="en-US" sz="1100" dirty="0"/>
              <a:t>Deploy in 2 regions using Weighted Round Robin with Auto Scaling, set at minimum 100% peak load per region</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31128" y="911212"/>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267854" y="2881746"/>
            <a:ext cx="8876146" cy="198515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a:t>
            </a:r>
          </a:p>
          <a:p>
            <a:pPr marL="628650" lvl="1" indent="-285750">
              <a:buFont typeface="Arial" panose="020B0604020202020204" pitchFamily="34" charset="0"/>
              <a:buChar char="•"/>
            </a:pPr>
            <a:r>
              <a:rPr lang="en-US" sz="1100" dirty="0"/>
              <a:t>Since the requirement states that the application should never go down even if an AZ is not available, we need to maintain 100% availability.</a:t>
            </a:r>
          </a:p>
          <a:p>
            <a:pPr marL="628650" lvl="1" indent="-285750">
              <a:buFont typeface="Arial" panose="020B0604020202020204" pitchFamily="34" charset="0"/>
              <a:buChar char="•"/>
            </a:pPr>
            <a:r>
              <a:rPr lang="en-US" sz="1100" dirty="0"/>
              <a:t>Options A and D are incorrect because region deployment is not possible for ELB. ELBs can manage traffic within a region, not between regions.</a:t>
            </a:r>
          </a:p>
          <a:p>
            <a:pPr marL="628650" lvl="1" indent="-285750">
              <a:buFont typeface="Arial" panose="020B0604020202020204" pitchFamily="34" charset="0"/>
              <a:buChar char="•"/>
            </a:pPr>
            <a:r>
              <a:rPr lang="en-US" sz="1100" dirty="0"/>
              <a:t>Option B is incorrect because even if one AZ goes down, we would be operating at only 66% and not the required 100%.</a:t>
            </a:r>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sz="1100" dirty="0"/>
              <a:t>In option B, when you create 3 AZs with minimum 33% load on each, If any failure occurs in one AZ then</a:t>
            </a:r>
          </a:p>
          <a:p>
            <a:pPr marL="628650" lvl="1" indent="-285750">
              <a:buFont typeface="Arial" panose="020B0604020202020204" pitchFamily="34" charset="0"/>
              <a:buChar char="•"/>
            </a:pPr>
            <a:r>
              <a:rPr lang="en-US" sz="1100" dirty="0"/>
              <a:t>33% + 33% = 66% .</a:t>
            </a:r>
          </a:p>
          <a:p>
            <a:pPr marL="628650" lvl="1" indent="-285750">
              <a:buFont typeface="Arial" panose="020B0604020202020204" pitchFamily="34" charset="0"/>
              <a:buChar char="•"/>
            </a:pPr>
            <a:r>
              <a:rPr lang="en-US" sz="1100" dirty="0"/>
              <a:t>Here you can handle only 66% and the remaining 34% of load, not handling.</a:t>
            </a:r>
          </a:p>
          <a:p>
            <a:pPr marL="628650" lvl="1" indent="-285750">
              <a:buFont typeface="Arial" panose="020B0604020202020204" pitchFamily="34" charset="0"/>
              <a:buChar char="•"/>
            </a:pPr>
            <a:r>
              <a:rPr lang="en-US" sz="1100" dirty="0"/>
              <a:t>But when you select option C, when you create 3 AZs with minimum 50% load on each, If any failure occurs in one AZ then</a:t>
            </a:r>
          </a:p>
          <a:p>
            <a:pPr marL="628650" lvl="1" indent="-285750">
              <a:buFont typeface="Arial" panose="020B0604020202020204" pitchFamily="34" charset="0"/>
              <a:buChar char="•"/>
            </a:pPr>
            <a:r>
              <a:rPr lang="en-US" sz="1100" dirty="0"/>
              <a:t>50% + 50% =100% . Here you can handle full load </a:t>
            </a:r>
            <a:r>
              <a:rPr lang="en-US" sz="1100" dirty="0" err="1"/>
              <a:t>i.e</a:t>
            </a:r>
            <a:r>
              <a:rPr lang="en-US" sz="1100" dirty="0"/>
              <a:t> 100%.</a:t>
            </a:r>
            <a:endParaRPr lang="en-US" sz="1100" strike="sngStrike" dirty="0"/>
          </a:p>
        </p:txBody>
      </p:sp>
    </p:spTree>
    <p:extLst>
      <p:ext uri="{BB962C8B-B14F-4D97-AF65-F5344CB8AC3E}">
        <p14:creationId xmlns:p14="http://schemas.microsoft.com/office/powerpoint/2010/main" val="347989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Solution Arch.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26</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3088167" y="770791"/>
            <a:ext cx="5981942" cy="2723823"/>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100" dirty="0"/>
              <a:t>You are working as an AWS architect for a start-up firm. The firm is using EC2 instances in various AZs at us-east-1 region. The “us-east-1” region has three availability zones “AZ1”, “AZ2” and “AZ3”. Product Management Team has developed a new intranet application which needs to be accessed from VPC, created in all AZs of “us-east-1” region. You have been asked to establish connectivity between all VPCs in the three AZs to have a highly scalable secure solution. Which of the following would you recommend?</a:t>
            </a:r>
          </a:p>
          <a:p>
            <a:pPr marL="285750" indent="-285750">
              <a:buFont typeface="Wingdings" panose="05000000000000000000" pitchFamily="2" charset="2"/>
              <a:buChar char="ü"/>
            </a:pPr>
            <a:endParaRPr lang="en-US" sz="12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sz="1100" dirty="0"/>
              <a:t>Attach an Internet Gateway to all the VPCs at "us-east-1" region and allow all users to access this application over the internet.</a:t>
            </a:r>
          </a:p>
          <a:p>
            <a:pPr marL="628650" lvl="1" indent="-285750">
              <a:buFont typeface="Wingdings" panose="05000000000000000000" pitchFamily="2" charset="2"/>
              <a:buChar char="q"/>
            </a:pPr>
            <a:r>
              <a:rPr lang="en-US" sz="1100" dirty="0"/>
              <a:t>Deploy Network Load Balancers along with AWS </a:t>
            </a:r>
            <a:r>
              <a:rPr lang="en-US" sz="1100" dirty="0" err="1"/>
              <a:t>PrivateLink</a:t>
            </a:r>
            <a:r>
              <a:rPr lang="en-US" sz="1100" dirty="0"/>
              <a:t> to establish connectivity between the VPC’s in "us-east-1" region. </a:t>
            </a:r>
          </a:p>
          <a:p>
            <a:pPr marL="628650" lvl="1" indent="-285750">
              <a:buFont typeface="Wingdings" panose="05000000000000000000" pitchFamily="2" charset="2"/>
              <a:buChar char="q"/>
            </a:pPr>
            <a:r>
              <a:rPr lang="en-US" sz="1100" dirty="0"/>
              <a:t>Use VPC Peering between all the VPCs at "us-east-1" region to provide connectivity between users &amp; servers</a:t>
            </a:r>
          </a:p>
          <a:p>
            <a:pPr marL="628650" lvl="1" indent="-285750">
              <a:buFont typeface="Wingdings" panose="05000000000000000000" pitchFamily="2" charset="2"/>
              <a:buChar char="q"/>
            </a:pPr>
            <a:r>
              <a:rPr lang="en-US" sz="1100" dirty="0"/>
              <a:t>Create a VPN between instances at the various VPCs in "us-east-1" region to establish connectivity</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31128" y="911212"/>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20073" y="3306618"/>
            <a:ext cx="8876146" cy="1308050"/>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B:</a:t>
            </a:r>
          </a:p>
          <a:p>
            <a:pPr marL="628650" lvl="1" indent="-285750">
              <a:buFont typeface="Arial" panose="020B0604020202020204" pitchFamily="34" charset="0"/>
              <a:buChar char="•"/>
            </a:pPr>
            <a:r>
              <a:rPr lang="en-US" sz="1100" dirty="0"/>
              <a:t>AWS </a:t>
            </a:r>
            <a:r>
              <a:rPr lang="en-US" sz="1100" dirty="0" err="1"/>
              <a:t>PrivateLink</a:t>
            </a:r>
            <a:r>
              <a:rPr lang="en-US" sz="1100" dirty="0"/>
              <a:t> is a highly available, scalable technology that enables you to privately connect your VPC to supported AWS services, services hosted by other AWS accounts (VPC endpoint services), and supported AWS Marketplace partner services. You do not require an internet gateway, NAT device, public IP address, AWS Direct Connect connection, or AWS Site-to-Site VPN connection to communicate with the service. The traffic between your VPC and the service does not leave the Amazon network.</a:t>
            </a:r>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sz="1100" dirty="0"/>
              <a:t>Refer NOTES Section more details.</a:t>
            </a:r>
            <a:endParaRPr lang="en-US" sz="1100" strike="sngStrike" dirty="0"/>
          </a:p>
        </p:txBody>
      </p:sp>
    </p:spTree>
    <p:extLst>
      <p:ext uri="{BB962C8B-B14F-4D97-AF65-F5344CB8AC3E}">
        <p14:creationId xmlns:p14="http://schemas.microsoft.com/office/powerpoint/2010/main" val="49343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Solution Arch.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27</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3088167" y="770791"/>
            <a:ext cx="5981942" cy="1938992"/>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There is an urgent requirement to monitor some database metrics for a database hosted on AWS and send notifications. Which AWS services can accomplish this? (Select Two)</a:t>
            </a:r>
          </a:p>
          <a:p>
            <a:pPr marL="285750" indent="-285750">
              <a:buFont typeface="Wingdings" panose="05000000000000000000" pitchFamily="2" charset="2"/>
              <a:buChar char="ü"/>
            </a:pPr>
            <a:endParaRPr lang="en-US" sz="12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Amazon</a:t>
            </a:r>
            <a:r>
              <a:rPr lang="en-US" sz="1100" dirty="0"/>
              <a:t> </a:t>
            </a:r>
            <a:r>
              <a:rPr lang="en-US" dirty="0"/>
              <a:t>Simple Email Service</a:t>
            </a:r>
          </a:p>
          <a:p>
            <a:pPr marL="628650" lvl="1" indent="-285750">
              <a:buFont typeface="Wingdings" panose="05000000000000000000" pitchFamily="2" charset="2"/>
              <a:buChar char="q"/>
            </a:pPr>
            <a:r>
              <a:rPr lang="en-US" dirty="0"/>
              <a:t>Amazon CloudWatch </a:t>
            </a:r>
          </a:p>
          <a:p>
            <a:pPr marL="628650" lvl="1" indent="-285750">
              <a:buFont typeface="Wingdings" panose="05000000000000000000" pitchFamily="2" charset="2"/>
              <a:buChar char="q"/>
            </a:pPr>
            <a:r>
              <a:rPr lang="en-US" dirty="0"/>
              <a:t>Amazon Simple Queue Service</a:t>
            </a:r>
          </a:p>
          <a:p>
            <a:pPr marL="628650" lvl="1" indent="-285750">
              <a:buFont typeface="Wingdings" panose="05000000000000000000" pitchFamily="2" charset="2"/>
              <a:buChar char="q"/>
            </a:pPr>
            <a:r>
              <a:rPr lang="en-US" dirty="0"/>
              <a:t>Amazon Route 53</a:t>
            </a:r>
          </a:p>
          <a:p>
            <a:pPr marL="628650" lvl="1" indent="-285750">
              <a:buFont typeface="Wingdings" panose="05000000000000000000" pitchFamily="2" charset="2"/>
              <a:buChar char="q"/>
            </a:pPr>
            <a:r>
              <a:rPr lang="en-US" dirty="0"/>
              <a:t>Amazon Simple Notification Service </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31128" y="911212"/>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20073" y="3306618"/>
            <a:ext cx="8876146" cy="1084912"/>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B and E:</a:t>
            </a:r>
          </a:p>
          <a:p>
            <a:pPr marL="628650" lvl="1" indent="-285750">
              <a:buFont typeface="Arial" panose="020B0604020202020204" pitchFamily="34" charset="0"/>
              <a:buChar char="•"/>
            </a:pPr>
            <a:r>
              <a:rPr lang="en-US" dirty="0"/>
              <a:t>Amazon CloudWatch will be used to monitor the IOPS metrics from the RDS Instance and Amazon Simple Notification Service will be used to send the notification if an alarm is triggered.</a:t>
            </a:r>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Refer NOTES Section more details</a:t>
            </a:r>
            <a:r>
              <a:rPr lang="en-US" sz="1100" dirty="0"/>
              <a:t>.</a:t>
            </a:r>
            <a:endParaRPr lang="en-US" sz="1100" strike="sngStrike" dirty="0"/>
          </a:p>
        </p:txBody>
      </p:sp>
    </p:spTree>
    <p:extLst>
      <p:ext uri="{BB962C8B-B14F-4D97-AF65-F5344CB8AC3E}">
        <p14:creationId xmlns:p14="http://schemas.microsoft.com/office/powerpoint/2010/main" val="421890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6D2DAD-583A-4E2F-8EF4-C0313DB47AFC}"/>
              </a:ext>
            </a:extLst>
          </p:cNvPr>
          <p:cNvSpPr>
            <a:spLocks noGrp="1"/>
          </p:cNvSpPr>
          <p:nvPr>
            <p:ph type="title"/>
          </p:nvPr>
        </p:nvSpPr>
        <p:spPr>
          <a:xfrm>
            <a:off x="1790195" y="1673921"/>
            <a:ext cx="5582093" cy="1220182"/>
          </a:xfrm>
        </p:spPr>
        <p:txBody>
          <a:bodyPr/>
          <a:lstStyle/>
          <a:p>
            <a:br>
              <a:rPr lang="en-US" dirty="0"/>
            </a:br>
            <a:br>
              <a:rPr lang="en-US" dirty="0"/>
            </a:br>
            <a:r>
              <a:rPr lang="en-US" sz="1600" dirty="0">
                <a:ln w="0"/>
                <a:effectLst>
                  <a:outerShdw blurRad="38100" dist="19050" dir="2700000" algn="tl" rotWithShape="0">
                    <a:schemeClr val="dk1">
                      <a:alpha val="40000"/>
                    </a:schemeClr>
                  </a:outerShdw>
                </a:effectLst>
              </a:rPr>
              <a:t>AWS SYSOPS ADMINISTRATOR</a:t>
            </a:r>
            <a:endParaRPr lang="en-US" dirty="0"/>
          </a:p>
        </p:txBody>
      </p:sp>
      <p:sp>
        <p:nvSpPr>
          <p:cNvPr id="3" name="Slide Number Placeholder 2">
            <a:extLst>
              <a:ext uri="{FF2B5EF4-FFF2-40B4-BE49-F238E27FC236}">
                <a16:creationId xmlns:a16="http://schemas.microsoft.com/office/drawing/2014/main" id="{E2D1F957-4C1F-4003-AF79-A6B41C64C193}"/>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28</a:t>
            </a:fld>
            <a:endParaRPr lang="en-US" dirty="0"/>
          </a:p>
        </p:txBody>
      </p:sp>
    </p:spTree>
    <p:extLst>
      <p:ext uri="{BB962C8B-B14F-4D97-AF65-F5344CB8AC3E}">
        <p14:creationId xmlns:p14="http://schemas.microsoft.com/office/powerpoint/2010/main" val="1493475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SYSOPS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29</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Your company needs to implement a web application on AWS. They need to expose API’s which can be invoked by customers. They don’t want to manage the underlying Infrastructure for the web service. Which of the following 2 services would you implement for this purpose?</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EC2</a:t>
            </a:r>
          </a:p>
          <a:p>
            <a:pPr marL="628650" lvl="1" indent="-285750">
              <a:buFont typeface="Wingdings" panose="05000000000000000000" pitchFamily="2" charset="2"/>
              <a:buChar char="q"/>
            </a:pPr>
            <a:r>
              <a:rPr lang="en-US" dirty="0"/>
              <a:t>AWS Lambda</a:t>
            </a:r>
          </a:p>
          <a:p>
            <a:pPr marL="628650" lvl="1" indent="-285750">
              <a:buFont typeface="Wingdings" panose="05000000000000000000" pitchFamily="2" charset="2"/>
              <a:buChar char="q"/>
            </a:pPr>
            <a:r>
              <a:rPr lang="en-US" dirty="0"/>
              <a:t>AWS API gateway</a:t>
            </a:r>
          </a:p>
          <a:p>
            <a:pPr marL="628650" lvl="1" indent="-285750">
              <a:buFont typeface="Wingdings" panose="05000000000000000000" pitchFamily="2" charset="2"/>
              <a:buChar char="q"/>
            </a:pPr>
            <a:r>
              <a:rPr lang="en-US" dirty="0"/>
              <a:t>AWS RDS</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31128" y="911212"/>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38546" y="2752437"/>
            <a:ext cx="8876146" cy="2039020"/>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B and C:</a:t>
            </a:r>
          </a:p>
          <a:p>
            <a:pPr marL="628650" lvl="1" indent="-285750">
              <a:buFont typeface="Arial" panose="020B0604020202020204" pitchFamily="34" charset="0"/>
              <a:buChar char="•"/>
            </a:pPr>
            <a:r>
              <a:rPr lang="en-US" dirty="0"/>
              <a:t>AWS Lambda lets you run code without provisioning or managing servers. You pay only for the compute time you consume – there is no charge when your code is not running.</a:t>
            </a:r>
          </a:p>
          <a:p>
            <a:pPr marL="628650" lvl="1" indent="-285750">
              <a:buFont typeface="Arial" panose="020B0604020202020204" pitchFamily="34" charset="0"/>
              <a:buChar char="•"/>
            </a:pPr>
            <a:r>
              <a:rPr lang="en-US" dirty="0"/>
              <a:t>Amazon API Gateway is a fully managed service that makes it easy for developers to create, publish, maintain, monitor, and secure APIs at any scale.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A is incorrect because here </a:t>
            </a:r>
            <a:r>
              <a:rPr lang="en-US" strike="sngStrike" dirty="0"/>
              <a:t>you need to manage the underlying compute service</a:t>
            </a:r>
          </a:p>
          <a:p>
            <a:pPr marL="628650" lvl="1" indent="-285750">
              <a:buFont typeface="Arial" panose="020B0604020202020204" pitchFamily="34" charset="0"/>
              <a:buChar char="•"/>
            </a:pPr>
            <a:r>
              <a:rPr lang="en-US" dirty="0"/>
              <a:t>Option D is incorrect because </a:t>
            </a:r>
            <a:r>
              <a:rPr lang="en-US" strike="sngStrike" dirty="0"/>
              <a:t>there is no mention of a data store requirement in the question</a:t>
            </a:r>
          </a:p>
          <a:p>
            <a:pPr lvl="1"/>
            <a:endParaRPr lang="en-US" strike="sngStrike" dirty="0"/>
          </a:p>
        </p:txBody>
      </p:sp>
    </p:spTree>
    <p:extLst>
      <p:ext uri="{BB962C8B-B14F-4D97-AF65-F5344CB8AC3E}">
        <p14:creationId xmlns:p14="http://schemas.microsoft.com/office/powerpoint/2010/main" val="145630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EC2 - quick Knowledge test - SAMPLE</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3</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503055" y="770791"/>
            <a:ext cx="6283757" cy="2292935"/>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100" dirty="0">
                <a:ln w="0"/>
                <a:solidFill>
                  <a:schemeClr val="accent1"/>
                </a:solidFill>
                <a:effectLst>
                  <a:outerShdw blurRad="38100" dist="19050" dir="2700000" algn="tl" rotWithShape="0">
                    <a:schemeClr val="dk1">
                      <a:alpha val="40000"/>
                    </a:schemeClr>
                  </a:outerShdw>
                </a:effectLst>
              </a:rPr>
              <a:t>A radio station runs a contest where day at noon they make an announcement that generates an immediate spike in traffic that requires 8 Amazon EC2 instances to process. All other times the web site requires 2 EC2 instances.</a:t>
            </a:r>
          </a:p>
          <a:p>
            <a:r>
              <a:rPr lang="en-US" sz="1100" dirty="0">
                <a:ln w="0"/>
                <a:solidFill>
                  <a:schemeClr val="accent1"/>
                </a:solidFill>
                <a:effectLst>
                  <a:outerShdw blurRad="38100" dist="19050" dir="2700000" algn="tl" rotWithShape="0">
                    <a:schemeClr val="dk1">
                      <a:alpha val="40000"/>
                    </a:schemeClr>
                  </a:outerShdw>
                </a:effectLst>
              </a:rPr>
              <a:t>        </a:t>
            </a:r>
          </a:p>
          <a:p>
            <a:r>
              <a:rPr lang="en-US" sz="1100" dirty="0">
                <a:ln w="0"/>
                <a:solidFill>
                  <a:schemeClr val="accent1"/>
                </a:solidFill>
                <a:effectLst>
                  <a:outerShdw blurRad="38100" dist="19050" dir="2700000" algn="tl" rotWithShape="0">
                    <a:schemeClr val="dk1">
                      <a:alpha val="40000"/>
                    </a:schemeClr>
                  </a:outerShdw>
                </a:effectLst>
              </a:rPr>
              <a:t>        Which is the most cost-effective way to meet these requirements?</a:t>
            </a:r>
          </a:p>
          <a:p>
            <a:endParaRPr lang="en-US" sz="11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sz="1100" dirty="0">
                <a:ln w="0"/>
                <a:solidFill>
                  <a:schemeClr val="accent1"/>
                </a:solidFill>
                <a:effectLst>
                  <a:outerShdw blurRad="38100" dist="19050" dir="2700000" algn="tl" rotWithShape="0">
                    <a:schemeClr val="dk1">
                      <a:alpha val="40000"/>
                    </a:schemeClr>
                  </a:outerShdw>
                </a:effectLst>
              </a:rPr>
              <a:t>Create an Auto Scaling group with a minimum capacity of 2 and scale up based up on CPU utilization.</a:t>
            </a:r>
          </a:p>
          <a:p>
            <a:pPr marL="628650" lvl="1" indent="-285750">
              <a:buFont typeface="Wingdings" panose="05000000000000000000" pitchFamily="2" charset="2"/>
              <a:buChar char="q"/>
            </a:pPr>
            <a:r>
              <a:rPr lang="en-US" sz="1100" dirty="0">
                <a:ln w="0"/>
                <a:solidFill>
                  <a:schemeClr val="accent1"/>
                </a:solidFill>
                <a:effectLst>
                  <a:outerShdw blurRad="38100" dist="19050" dir="2700000" algn="tl" rotWithShape="0">
                    <a:schemeClr val="dk1">
                      <a:alpha val="40000"/>
                    </a:schemeClr>
                  </a:outerShdw>
                </a:effectLst>
              </a:rPr>
              <a:t>Create an Auto Scaling group with a minimum capacity of 8 at all the times.</a:t>
            </a:r>
          </a:p>
          <a:p>
            <a:pPr marL="628650" lvl="1" indent="-285750">
              <a:buFont typeface="Wingdings" panose="05000000000000000000" pitchFamily="2" charset="2"/>
              <a:buChar char="q"/>
            </a:pPr>
            <a:r>
              <a:rPr lang="en-US" sz="1100" dirty="0">
                <a:ln w="0"/>
                <a:solidFill>
                  <a:schemeClr val="accent1"/>
                </a:solidFill>
                <a:effectLst>
                  <a:outerShdw blurRad="38100" dist="19050" dir="2700000" algn="tl" rotWithShape="0">
                    <a:schemeClr val="dk1">
                      <a:alpha val="40000"/>
                    </a:schemeClr>
                  </a:outerShdw>
                </a:effectLst>
              </a:rPr>
              <a:t>Create an Auto Scaling group with a minimum capacity of 2 and set a schedule to scale up at 11:40 am.</a:t>
            </a:r>
          </a:p>
          <a:p>
            <a:pPr marL="628650" lvl="1" indent="-285750">
              <a:buFont typeface="Wingdings" panose="05000000000000000000" pitchFamily="2" charset="2"/>
              <a:buChar char="q"/>
            </a:pPr>
            <a:r>
              <a:rPr lang="en-US" sz="1100" dirty="0">
                <a:ln w="0"/>
                <a:solidFill>
                  <a:schemeClr val="accent1"/>
                </a:solidFill>
                <a:effectLst>
                  <a:outerShdw blurRad="38100" dist="25400" dir="5400000" algn="ctr" rotWithShape="0">
                    <a:srgbClr val="6E747A">
                      <a:alpha val="43000"/>
                    </a:srgbClr>
                  </a:outerShdw>
                </a:effectLst>
              </a:rPr>
              <a:t>Create an Auto Scaling group with a minimum capacity of 2 and scale up based upon memory utilization.</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543624" y="905164"/>
            <a:ext cx="1805634" cy="1799930"/>
          </a:xfrm>
          <a:prstGeom prst="rect">
            <a:avLst/>
          </a:prstGeom>
        </p:spPr>
      </p:pic>
      <p:sp>
        <p:nvSpPr>
          <p:cNvPr id="7" name="Rectangle 6">
            <a:extLst>
              <a:ext uri="{FF2B5EF4-FFF2-40B4-BE49-F238E27FC236}">
                <a16:creationId xmlns:a16="http://schemas.microsoft.com/office/drawing/2014/main" id="{839FCFE4-97BB-470F-88A6-F2B0129E74AB}"/>
              </a:ext>
            </a:extLst>
          </p:cNvPr>
          <p:cNvSpPr/>
          <p:nvPr/>
        </p:nvSpPr>
        <p:spPr>
          <a:xfrm>
            <a:off x="217238" y="3164582"/>
            <a:ext cx="8677380" cy="143116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C:</a:t>
            </a:r>
          </a:p>
          <a:p>
            <a:r>
              <a:rPr lang="en-US" sz="1100" dirty="0">
                <a:ln w="0"/>
                <a:solidFill>
                  <a:schemeClr val="accent1"/>
                </a:solidFill>
                <a:effectLst>
                  <a:outerShdw blurRad="38100" dist="19050" dir="2700000" algn="tl" rotWithShape="0">
                    <a:schemeClr val="dk1">
                      <a:alpha val="40000"/>
                    </a:schemeClr>
                  </a:outerShdw>
                </a:effectLst>
              </a:rPr>
              <a:t>	Create an Auto Scaling group with a minimum capacity of 2 and set a schedule to scale up at 11:40 am.</a:t>
            </a:r>
          </a:p>
          <a:p>
            <a:pPr lvl="1"/>
            <a:endParaRPr lang="en-US" sz="1100" dirty="0">
              <a:ln w="0"/>
              <a:solidFill>
                <a:schemeClr val="accent1"/>
              </a:solidFill>
              <a:effectLst>
                <a:outerShdw blurRad="38100" dist="19050" dir="2700000" algn="tl" rotWithShape="0">
                  <a:schemeClr val="dk1">
                    <a:alpha val="40000"/>
                  </a:schemeClr>
                </a:outerShdw>
              </a:effectLst>
            </a:endParaRP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Tx/>
              <a:buChar char="-"/>
            </a:pPr>
            <a:r>
              <a:rPr lang="en-US" sz="1100" strike="sngStrike" dirty="0">
                <a:ln w="0"/>
                <a:solidFill>
                  <a:schemeClr val="accent1"/>
                </a:solidFill>
                <a:effectLst>
                  <a:outerShdw blurRad="38100" dist="19050" dir="2700000" algn="tl" rotWithShape="0">
                    <a:schemeClr val="dk1">
                      <a:alpha val="40000"/>
                    </a:schemeClr>
                  </a:outerShdw>
                </a:effectLst>
              </a:rPr>
              <a:t>Create an Auto Scaling group with a minimum capacity of 2 and scale up based up on CPU utilization. </a:t>
            </a:r>
            <a:r>
              <a:rPr lang="en-US" sz="1100" dirty="0">
                <a:ln w="0"/>
                <a:solidFill>
                  <a:schemeClr val="accent1"/>
                </a:solidFill>
                <a:effectLst>
                  <a:outerShdw blurRad="38100" dist="19050" dir="2700000" algn="tl" rotWithShape="0">
                    <a:schemeClr val="dk1">
                      <a:alpha val="40000"/>
                    </a:schemeClr>
                  </a:outerShdw>
                </a:effectLst>
              </a:rPr>
              <a:t>(delay in launching instances)</a:t>
            </a:r>
          </a:p>
          <a:p>
            <a:pPr marL="628650" lvl="1" indent="-285750">
              <a:buFontTx/>
              <a:buChar char="-"/>
            </a:pPr>
            <a:r>
              <a:rPr lang="en-US" sz="1100" strike="sngStrike" dirty="0">
                <a:ln w="0"/>
                <a:solidFill>
                  <a:schemeClr val="accent1"/>
                </a:solidFill>
                <a:effectLst>
                  <a:outerShdw blurRad="38100" dist="19050" dir="2700000" algn="tl" rotWithShape="0">
                    <a:schemeClr val="dk1">
                      <a:alpha val="40000"/>
                    </a:schemeClr>
                  </a:outerShdw>
                </a:effectLst>
              </a:rPr>
              <a:t>Create an Auto Scaling group with a minimum capacity of 8 at all the times.</a:t>
            </a:r>
            <a:r>
              <a:rPr lang="en-US" sz="1100" dirty="0">
                <a:ln w="0"/>
                <a:solidFill>
                  <a:schemeClr val="accent1"/>
                </a:solidFill>
                <a:effectLst>
                  <a:outerShdw blurRad="38100" dist="19050" dir="2700000" algn="tl" rotWithShape="0">
                    <a:schemeClr val="dk1">
                      <a:alpha val="40000"/>
                    </a:schemeClr>
                  </a:outerShdw>
                </a:effectLst>
              </a:rPr>
              <a:t>(Overprovisioned)</a:t>
            </a:r>
          </a:p>
          <a:p>
            <a:pPr marL="628650" lvl="1" indent="-285750">
              <a:buFontTx/>
              <a:buChar char="-"/>
            </a:pPr>
            <a:r>
              <a:rPr lang="en-US" sz="1100" strike="sngStrike" dirty="0">
                <a:ln w="0"/>
                <a:solidFill>
                  <a:schemeClr val="accent1"/>
                </a:solidFill>
                <a:effectLst>
                  <a:outerShdw blurRad="38100" dist="19050" dir="2700000" algn="tl" rotWithShape="0">
                    <a:schemeClr val="dk1">
                      <a:alpha val="40000"/>
                    </a:schemeClr>
                  </a:outerShdw>
                </a:effectLst>
              </a:rPr>
              <a:t>Create an Auto Scaling group with a minimum capacity of 2 and scale up based upon memory utilization. </a:t>
            </a:r>
            <a:r>
              <a:rPr lang="en-US" sz="1100" dirty="0">
                <a:ln w="0"/>
                <a:solidFill>
                  <a:schemeClr val="accent1"/>
                </a:solidFill>
                <a:effectLst>
                  <a:outerShdw blurRad="38100" dist="19050" dir="2700000" algn="tl" rotWithShape="0">
                    <a:schemeClr val="dk1">
                      <a:alpha val="40000"/>
                    </a:schemeClr>
                  </a:outerShdw>
                </a:effectLst>
              </a:rPr>
              <a:t>(not a native CloudWatch event)</a:t>
            </a:r>
            <a:endParaRPr lang="en-US" sz="1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9919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 calcmode="lin" valueType="num">
                                      <p:cBhvr additive="base">
                                        <p:cTn id="2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 calcmode="lin" valueType="num">
                                      <p:cBhvr additive="base">
                                        <p:cTn id="3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anim calcmode="lin" valueType="num">
                                      <p:cBhvr additive="base">
                                        <p:cTn id="3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SYSOPS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30</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2208297"/>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 work for a company as a Systems Administrator. You have a vendor that needs access to an AWS resource in your company’s account. You create an AWS user account. You want to restrict access to the resource using a policy for just that user over a brief period. Which of the following would be an ideal policy to use?</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An AWS Managed Policy</a:t>
            </a:r>
          </a:p>
          <a:p>
            <a:pPr marL="628650" lvl="1" indent="-285750">
              <a:buFont typeface="Wingdings" panose="05000000000000000000" pitchFamily="2" charset="2"/>
              <a:buChar char="q"/>
            </a:pPr>
            <a:r>
              <a:rPr lang="en-US" dirty="0"/>
              <a:t>An Inline Policy</a:t>
            </a:r>
          </a:p>
          <a:p>
            <a:pPr marL="628650" lvl="1" indent="-285750">
              <a:buFont typeface="Wingdings" panose="05000000000000000000" pitchFamily="2" charset="2"/>
              <a:buChar char="q"/>
            </a:pPr>
            <a:r>
              <a:rPr lang="en-US" dirty="0"/>
              <a:t>A Bucket Policy</a:t>
            </a:r>
          </a:p>
          <a:p>
            <a:pPr marL="628650" lvl="1" indent="-285750">
              <a:buFont typeface="Wingdings" panose="05000000000000000000" pitchFamily="2" charset="2"/>
              <a:buChar char="q"/>
            </a:pPr>
            <a:r>
              <a:rPr lang="en-US" dirty="0"/>
              <a:t>A bucket ACL</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31128" y="911212"/>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38546" y="2752437"/>
            <a:ext cx="8876146" cy="2039020"/>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B :</a:t>
            </a:r>
          </a:p>
          <a:p>
            <a:pPr marL="628650" lvl="1" indent="-285750">
              <a:buFont typeface="Arial" panose="020B0604020202020204" pitchFamily="34" charset="0"/>
              <a:buChar char="•"/>
            </a:pPr>
            <a:r>
              <a:rPr lang="en-US" dirty="0"/>
              <a:t>Inline policies are useful if you want to maintain a strict one-to-one relationship between a policy and the principal entity that it’s applied to.</a:t>
            </a:r>
          </a:p>
          <a:p>
            <a:pPr lvl="1"/>
            <a:r>
              <a:rPr lang="en-US" dirty="0"/>
              <a:t>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A is invalid because </a:t>
            </a:r>
            <a:r>
              <a:rPr lang="en-US" strike="sngStrike" dirty="0"/>
              <a:t>AWS Managed Polices are ok for a group of users , but for individual users , inline policies are better. </a:t>
            </a:r>
          </a:p>
          <a:p>
            <a:pPr marL="628650" lvl="1" indent="-285750">
              <a:buFont typeface="Arial" panose="020B0604020202020204" pitchFamily="34" charset="0"/>
              <a:buChar char="•"/>
            </a:pPr>
            <a:r>
              <a:rPr lang="en-US" dirty="0"/>
              <a:t>Option C and D are invalid because </a:t>
            </a:r>
            <a:r>
              <a:rPr lang="en-US" strike="sngStrike" dirty="0"/>
              <a:t>they are specifically meant for access to S3 buckets</a:t>
            </a:r>
          </a:p>
          <a:p>
            <a:pPr lvl="1"/>
            <a:endParaRPr lang="en-US" strike="sngStrike" dirty="0"/>
          </a:p>
        </p:txBody>
      </p:sp>
    </p:spTree>
    <p:extLst>
      <p:ext uri="{BB962C8B-B14F-4D97-AF65-F5344CB8AC3E}">
        <p14:creationId xmlns:p14="http://schemas.microsoft.com/office/powerpoint/2010/main" val="197618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SYSOPS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31</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31150" y="733846"/>
            <a:ext cx="5827953"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You’ve setup a Load Balancer in AWS. You’ve setup EC2 Instances in multiple availability zones and also ensure the load balancer has these availability zones added to it. Which of the following will ensure that traffic gets distributed across the registered targets in all enabled Availability Zones?</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Enable Sticky Sessions</a:t>
            </a:r>
          </a:p>
          <a:p>
            <a:pPr marL="628650" lvl="1" indent="-285750">
              <a:buFont typeface="Wingdings" panose="05000000000000000000" pitchFamily="2" charset="2"/>
              <a:buChar char="q"/>
            </a:pPr>
            <a:r>
              <a:rPr lang="en-US" dirty="0"/>
              <a:t>Enable cross-zone load balancing</a:t>
            </a:r>
          </a:p>
          <a:p>
            <a:pPr marL="628650" lvl="1" indent="-285750">
              <a:buFont typeface="Wingdings" panose="05000000000000000000" pitchFamily="2" charset="2"/>
              <a:buChar char="q"/>
            </a:pPr>
            <a:r>
              <a:rPr lang="en-US" dirty="0"/>
              <a:t> Enable proxy protocol</a:t>
            </a:r>
          </a:p>
          <a:p>
            <a:pPr marL="628650" lvl="1" indent="-285750">
              <a:buFont typeface="Wingdings" panose="05000000000000000000" pitchFamily="2" charset="2"/>
              <a:buChar char="q"/>
            </a:pPr>
            <a:r>
              <a:rPr lang="en-US" dirty="0"/>
              <a:t>Enable connection draining</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95783" y="744958"/>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38546" y="2660073"/>
            <a:ext cx="8876146" cy="224676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B :</a:t>
            </a:r>
          </a:p>
          <a:p>
            <a:pPr marL="628650" lvl="1" indent="-285750">
              <a:buFont typeface="Arial" panose="020B0604020202020204" pitchFamily="34" charset="0"/>
              <a:buChar char="•"/>
            </a:pPr>
            <a:r>
              <a:rPr lang="en-US" dirty="0"/>
              <a:t>The nodes for your load balancer distribute requests from clients to registered targets. When cross-zone load balancing is enabled, each load balancer node distributes traffic across the registered targets in all enabled Availability Zones. When cross-zone load balancing is disabled, each load balancer node distributes traffic across the registered targets in its Availability Zone only.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A is incorrect since this </a:t>
            </a:r>
            <a:r>
              <a:rPr lang="en-US" strike="sngStrike" dirty="0"/>
              <a:t>binds a user’s session to a specific instance</a:t>
            </a:r>
          </a:p>
          <a:p>
            <a:pPr marL="628650" lvl="1" indent="-285750">
              <a:buFont typeface="Arial" panose="020B0604020202020204" pitchFamily="34" charset="0"/>
              <a:buChar char="•"/>
            </a:pPr>
            <a:r>
              <a:rPr lang="en-US" dirty="0"/>
              <a:t>Option C is incorrect since this is </a:t>
            </a:r>
            <a:r>
              <a:rPr lang="en-US" strike="sngStrike" dirty="0"/>
              <a:t>used to carry connection information from the source requesting the connection to the destination for which the connection was requested.</a:t>
            </a:r>
          </a:p>
          <a:p>
            <a:pPr marL="628650" lvl="1" indent="-285750">
              <a:buFont typeface="Arial" panose="020B0604020202020204" pitchFamily="34" charset="0"/>
              <a:buChar char="•"/>
            </a:pPr>
            <a:r>
              <a:rPr lang="en-US" dirty="0"/>
              <a:t>Option D is incorrect since this is </a:t>
            </a:r>
            <a:r>
              <a:rPr lang="en-US" strike="sngStrike" dirty="0"/>
              <a:t>used to stop sending requests to instances that are de-registering or unhealthy</a:t>
            </a:r>
          </a:p>
        </p:txBody>
      </p:sp>
    </p:spTree>
    <p:extLst>
      <p:ext uri="{BB962C8B-B14F-4D97-AF65-F5344CB8AC3E}">
        <p14:creationId xmlns:p14="http://schemas.microsoft.com/office/powerpoint/2010/main" val="176466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SYSOPS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32</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31150" y="733846"/>
            <a:ext cx="6037359" cy="2208297"/>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 are working as a </a:t>
            </a:r>
            <a:r>
              <a:rPr lang="en-US" b="1" dirty="0" err="1"/>
              <a:t>SysOps</a:t>
            </a:r>
            <a:r>
              <a:rPr lang="en-US" b="1" dirty="0"/>
              <a:t> administrator </a:t>
            </a:r>
            <a:r>
              <a:rPr lang="en-US" dirty="0"/>
              <a:t>for a global bank using AWS to deploy its application server. A critical server is deployed in VPC, Security Team is looking for a consolidated list of all connections made on SSH port to further enhance Security Groups attached to these servers. Which of the following can be used to meet this requirement in a most efficient way &amp; least cost?</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Export VPC flow logs into CSV format &amp; filter based upon SSH port 22</a:t>
            </a:r>
          </a:p>
          <a:p>
            <a:pPr marL="628650" lvl="1" indent="-285750">
              <a:buFont typeface="Wingdings" panose="05000000000000000000" pitchFamily="2" charset="2"/>
              <a:buChar char="q"/>
            </a:pPr>
            <a:r>
              <a:rPr lang="en-US" dirty="0"/>
              <a:t>Use third party tools to query VPC logs saved in S3 bucket</a:t>
            </a:r>
          </a:p>
          <a:p>
            <a:pPr marL="628650" lvl="1" indent="-285750">
              <a:buFont typeface="Wingdings" panose="05000000000000000000" pitchFamily="2" charset="2"/>
              <a:buChar char="q"/>
            </a:pPr>
            <a:r>
              <a:rPr lang="en-US" dirty="0"/>
              <a:t>Export VPC logs to S3 buckets &amp; use S3 Analytics to analyze log files</a:t>
            </a:r>
          </a:p>
          <a:p>
            <a:pPr marL="628650" lvl="1" indent="-285750">
              <a:buFont typeface="Wingdings" panose="05000000000000000000" pitchFamily="2" charset="2"/>
              <a:buChar char="q"/>
            </a:pPr>
            <a:r>
              <a:rPr lang="en-US" dirty="0"/>
              <a:t>Use Amazon Athena to query S3 bucket with VPC flow logs saved</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95783" y="744958"/>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230910" y="2863274"/>
            <a:ext cx="8876146" cy="2046714"/>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400" dirty="0">
                <a:ln w="0"/>
                <a:solidFill>
                  <a:schemeClr val="accent1"/>
                </a:solidFill>
                <a:effectLst>
                  <a:outerShdw blurRad="38100" dist="19050" dir="2700000" algn="tl" rotWithShape="0">
                    <a:schemeClr val="dk1">
                      <a:alpha val="40000"/>
                    </a:schemeClr>
                  </a:outerShdw>
                </a:effectLst>
              </a:rPr>
              <a:t>Answer – D :</a:t>
            </a:r>
          </a:p>
          <a:p>
            <a:pPr marL="628650" lvl="1" indent="-285750">
              <a:buFont typeface="Arial" panose="020B0604020202020204" pitchFamily="34" charset="0"/>
              <a:buChar char="•"/>
            </a:pPr>
            <a:r>
              <a:rPr lang="en-US" sz="1200" dirty="0"/>
              <a:t>Once VPC flow logs are enabled for VPC, it can be saved to S3 bucket. Amazon Athena can be used to query this data with any field from VPC Flow logs table. With Amazon Athena, no additional Infrastructure needs to be setup, &amp; pricing is only based on number queries run on the data in S3 buckets. </a:t>
            </a:r>
          </a:p>
          <a:p>
            <a:pPr lvl="1"/>
            <a:r>
              <a:rPr lang="en-US" sz="14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sz="1200" dirty="0"/>
              <a:t>Option A is incorrect as this would require additional manual efforts to save VPC flow logs in CSV format &amp; perform filtering based on SSH port.</a:t>
            </a:r>
          </a:p>
          <a:p>
            <a:pPr marL="628650" lvl="1" indent="-285750">
              <a:buFont typeface="Arial" panose="020B0604020202020204" pitchFamily="34" charset="0"/>
              <a:buChar char="•"/>
            </a:pPr>
            <a:r>
              <a:rPr lang="en-US" sz="1200" dirty="0"/>
              <a:t>Option B is incorrect as this would not be a cost-effective way to query VPC flow logs.</a:t>
            </a:r>
          </a:p>
          <a:p>
            <a:pPr marL="628650" lvl="1" indent="-285750">
              <a:buFont typeface="Arial" panose="020B0604020202020204" pitchFamily="34" charset="0"/>
              <a:buChar char="•"/>
            </a:pPr>
            <a:r>
              <a:rPr lang="en-US" sz="1200" dirty="0"/>
              <a:t>Option C is incorrect as S3 Analytics is used to analyze access patterns for data saved in S3 buckets to determine correct storage class for data. This will not analysis data stored in S3 bucket.</a:t>
            </a:r>
            <a:endParaRPr lang="en-US" sz="1200" strike="sngStrike" dirty="0"/>
          </a:p>
        </p:txBody>
      </p:sp>
    </p:spTree>
    <p:extLst>
      <p:ext uri="{BB962C8B-B14F-4D97-AF65-F5344CB8AC3E}">
        <p14:creationId xmlns:p14="http://schemas.microsoft.com/office/powerpoint/2010/main" val="78018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SYSOPS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33</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31150" y="733846"/>
            <a:ext cx="5827953" cy="2208297"/>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One of your team members launched an EC2-EBS backed Linux based Instance and installed an application on it. A couple of weeks later, the user lost the private key and is not able to log into the Instance. What can you do in such a situation?</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Detach the root volume from the Instance and attach it to another instance</a:t>
            </a:r>
          </a:p>
          <a:p>
            <a:pPr marL="628650" lvl="1" indent="-285750">
              <a:buFont typeface="Wingdings" panose="05000000000000000000" pitchFamily="2" charset="2"/>
              <a:buChar char="q"/>
            </a:pPr>
            <a:r>
              <a:rPr lang="en-US" dirty="0"/>
              <a:t>Terminate the Instance and create a new one</a:t>
            </a:r>
          </a:p>
          <a:p>
            <a:pPr marL="628650" lvl="1" indent="-285750">
              <a:buFont typeface="Wingdings" panose="05000000000000000000" pitchFamily="2" charset="2"/>
              <a:buChar char="q"/>
            </a:pPr>
            <a:r>
              <a:rPr lang="en-US" dirty="0"/>
              <a:t>Modify the authorized keys file on the volume</a:t>
            </a:r>
          </a:p>
          <a:p>
            <a:pPr marL="628650" lvl="1" indent="-285750">
              <a:buFont typeface="Wingdings" panose="05000000000000000000" pitchFamily="2" charset="2"/>
              <a:buChar char="q"/>
            </a:pPr>
            <a:r>
              <a:rPr lang="en-US" dirty="0"/>
              <a:t>Use another private key to log into the instance</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95783" y="744958"/>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84728" y="3084946"/>
            <a:ext cx="8876146" cy="162352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A, C :</a:t>
            </a:r>
          </a:p>
          <a:p>
            <a:pPr marL="628650" lvl="1" indent="-285750">
              <a:buFont typeface="Arial" panose="020B0604020202020204" pitchFamily="34" charset="0"/>
              <a:buChar char="•"/>
            </a:pPr>
            <a:r>
              <a:rPr lang="en-US" dirty="0"/>
              <a:t>If you lose the private key for an EBS-backed instance, you can regain access to your instance. You must stop the instance, detach its root volume and attach it to another instance as a data volume, modify the authorized keys file, move the volume back to the original instance, and restart the instance.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B is incorrect since </a:t>
            </a:r>
            <a:r>
              <a:rPr lang="en-US" strike="sngStrike" dirty="0"/>
              <a:t>ideally you would want to work with the same instance</a:t>
            </a:r>
          </a:p>
          <a:p>
            <a:pPr marL="628650" lvl="1" indent="-285750">
              <a:buFont typeface="Arial" panose="020B0604020202020204" pitchFamily="34" charset="0"/>
              <a:buChar char="•"/>
            </a:pPr>
            <a:r>
              <a:rPr lang="en-US" dirty="0"/>
              <a:t>Option D is incorrect since </a:t>
            </a:r>
            <a:r>
              <a:rPr lang="en-US" strike="sngStrike" dirty="0"/>
              <a:t>you cannot use another private unless you change the public key on the instance</a:t>
            </a:r>
          </a:p>
        </p:txBody>
      </p:sp>
    </p:spTree>
    <p:extLst>
      <p:ext uri="{BB962C8B-B14F-4D97-AF65-F5344CB8AC3E}">
        <p14:creationId xmlns:p14="http://schemas.microsoft.com/office/powerpoint/2010/main" val="31433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SYSOPS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34</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31150" y="733846"/>
            <a:ext cx="6065068"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Your company currently has a hybrid IT architecture. There is a VPN connection setup between AWS VPC and the on-premise data center. There is a requirement that all Instances in the VPC use the On-premise DNS server for resolving DNS names. How could you achieve this?</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Create an Internal Route 53 hosted zone</a:t>
            </a:r>
          </a:p>
          <a:p>
            <a:pPr marL="628650" lvl="1" indent="-285750">
              <a:buFont typeface="Wingdings" panose="05000000000000000000" pitchFamily="2" charset="2"/>
              <a:buChar char="q"/>
            </a:pPr>
            <a:r>
              <a:rPr lang="en-US" dirty="0"/>
              <a:t>Create a secondary DNS server in AWS</a:t>
            </a:r>
          </a:p>
          <a:p>
            <a:pPr marL="628650" lvl="1" indent="-285750">
              <a:buFont typeface="Wingdings" panose="05000000000000000000" pitchFamily="2" charset="2"/>
              <a:buChar char="q"/>
            </a:pPr>
            <a:r>
              <a:rPr lang="en-US" dirty="0"/>
              <a:t>Create a DHCP Options set and assign it to the VPC</a:t>
            </a:r>
          </a:p>
          <a:p>
            <a:pPr marL="628650" lvl="1" indent="-285750">
              <a:buFont typeface="Wingdings" panose="05000000000000000000" pitchFamily="2" charset="2"/>
              <a:buChar char="q"/>
            </a:pPr>
            <a:r>
              <a:rPr lang="en-US" dirty="0"/>
              <a:t>Modify the DNS resolution of the VPC</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95783" y="744958"/>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249382" y="2576946"/>
            <a:ext cx="8894618" cy="224676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C :</a:t>
            </a:r>
          </a:p>
          <a:p>
            <a:pPr marL="628650" lvl="1" indent="-285750">
              <a:buFont typeface="Arial" panose="020B0604020202020204" pitchFamily="34" charset="0"/>
              <a:buChar char="•"/>
            </a:pPr>
            <a:r>
              <a:rPr lang="en-US" dirty="0"/>
              <a:t>The Amazon EC2 instances you launch into a nondefault VPC are private by default; they’re not assigned a public IPv4 address unless you specifically assign one during launch, or you modify the subnet’s public IPv4 address attribute. By default, all instances in a nondefault VPC receive an unresolvable host name that AWS assigns (for example, ip-10-0-0-202). You can assign your own domain name to your instances and use up to four of your own DNS servers. To do that, you must specify a special set of DHCP options to use with the VPC.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A is incorrect since </a:t>
            </a:r>
            <a:r>
              <a:rPr lang="en-US" strike="sngStrike" dirty="0"/>
              <a:t>you need to create a Private hosted zone for routing of DNS names local to the VPC</a:t>
            </a:r>
          </a:p>
          <a:p>
            <a:pPr marL="628650" lvl="1" indent="-285750">
              <a:buFont typeface="Arial" panose="020B0604020202020204" pitchFamily="34" charset="0"/>
              <a:buChar char="•"/>
            </a:pPr>
            <a:r>
              <a:rPr lang="en-US" dirty="0"/>
              <a:t>Option B is incorrect since here </a:t>
            </a:r>
            <a:r>
              <a:rPr lang="en-US" strike="sngStrike" dirty="0"/>
              <a:t>you would need to also manage the replication between DNS servers</a:t>
            </a:r>
          </a:p>
          <a:p>
            <a:pPr marL="628650" lvl="1" indent="-285750">
              <a:buFont typeface="Arial" panose="020B0604020202020204" pitchFamily="34" charset="0"/>
              <a:buChar char="•"/>
            </a:pPr>
            <a:r>
              <a:rPr lang="en-US" dirty="0"/>
              <a:t>Option D is incorrect since </a:t>
            </a:r>
            <a:r>
              <a:rPr lang="en-US" strike="sngStrike" dirty="0"/>
              <a:t>the resolution is based on Amazon DNS servers</a:t>
            </a:r>
          </a:p>
        </p:txBody>
      </p:sp>
    </p:spTree>
    <p:extLst>
      <p:ext uri="{BB962C8B-B14F-4D97-AF65-F5344CB8AC3E}">
        <p14:creationId xmlns:p14="http://schemas.microsoft.com/office/powerpoint/2010/main" val="286526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SYSOPS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35</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31150" y="733846"/>
            <a:ext cx="5827953" cy="179279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Your company has a set of EBS volumes. There is a request to ensure that automated backups of the EBS volumes are in place. Which of the following would you use for this purpose?</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Amazon Data Lifecycle Manager</a:t>
            </a:r>
          </a:p>
          <a:p>
            <a:pPr marL="628650" lvl="1" indent="-285750">
              <a:buFont typeface="Wingdings" panose="05000000000000000000" pitchFamily="2" charset="2"/>
              <a:buChar char="q"/>
            </a:pPr>
            <a:r>
              <a:rPr lang="en-US" dirty="0"/>
              <a:t>S3 Lifecycle policies</a:t>
            </a:r>
          </a:p>
          <a:p>
            <a:pPr marL="628650" lvl="1" indent="-285750">
              <a:buFont typeface="Wingdings" panose="05000000000000000000" pitchFamily="2" charset="2"/>
              <a:buChar char="q"/>
            </a:pPr>
            <a:r>
              <a:rPr lang="en-US" dirty="0"/>
              <a:t>AWS Config</a:t>
            </a:r>
          </a:p>
          <a:p>
            <a:pPr marL="628650" lvl="1" indent="-285750">
              <a:buFont typeface="Wingdings" panose="05000000000000000000" pitchFamily="2" charset="2"/>
              <a:buChar char="q"/>
            </a:pPr>
            <a:r>
              <a:rPr lang="en-US" dirty="0"/>
              <a:t>AWS Inspector</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95783" y="744958"/>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267854" y="2613892"/>
            <a:ext cx="8876146" cy="224676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A :</a:t>
            </a:r>
          </a:p>
          <a:p>
            <a:pPr marL="628650" lvl="1" indent="-285750">
              <a:buFont typeface="Arial" panose="020B0604020202020204" pitchFamily="34" charset="0"/>
              <a:buChar char="•"/>
            </a:pPr>
            <a:r>
              <a:rPr lang="en-US" dirty="0"/>
              <a:t>You can use Amazon Data Lifecycle Manager (Amazon DLM) to automate the creation, retention, and deletion of snapshots taken to back up your Amazon EBS volumes. Automating snapshot management helps you to:</a:t>
            </a:r>
            <a:br>
              <a:rPr lang="en-US" dirty="0"/>
            </a:br>
            <a:r>
              <a:rPr lang="en-US" dirty="0"/>
              <a:t>· Protect valuable data by enforcing a regular backup schedule.</a:t>
            </a:r>
            <a:br>
              <a:rPr lang="en-US" dirty="0"/>
            </a:br>
            <a:r>
              <a:rPr lang="en-US" dirty="0"/>
              <a:t>· Retain backups as required by auditors or internal compliance.</a:t>
            </a:r>
            <a:br>
              <a:rPr lang="en-US" dirty="0"/>
            </a:br>
            <a:r>
              <a:rPr lang="en-US" dirty="0"/>
              <a:t>· Reduce storage costs by deleting outdated backups.</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B is incorrect since </a:t>
            </a:r>
            <a:r>
              <a:rPr lang="en-US" strike="sngStrike" dirty="0"/>
              <a:t>this is used for the Simple Storage service</a:t>
            </a:r>
          </a:p>
          <a:p>
            <a:pPr marL="628650" lvl="1" indent="-285750">
              <a:buFont typeface="Arial" panose="020B0604020202020204" pitchFamily="34" charset="0"/>
              <a:buChar char="•"/>
            </a:pPr>
            <a:r>
              <a:rPr lang="en-US" dirty="0"/>
              <a:t>Option C is incorrect since </a:t>
            </a:r>
            <a:r>
              <a:rPr lang="en-US" strike="sngStrike" dirty="0"/>
              <a:t>this is a configuration service</a:t>
            </a:r>
          </a:p>
          <a:p>
            <a:pPr marL="628650" lvl="1" indent="-285750">
              <a:buFont typeface="Arial" panose="020B0604020202020204" pitchFamily="34" charset="0"/>
              <a:buChar char="•"/>
            </a:pPr>
            <a:r>
              <a:rPr lang="en-US" dirty="0"/>
              <a:t>Option D is incorrect since </a:t>
            </a:r>
            <a:r>
              <a:rPr lang="en-US" strike="sngStrike" dirty="0"/>
              <a:t>this is used to scan EC2 Instances for vulnerabilities</a:t>
            </a:r>
          </a:p>
        </p:txBody>
      </p:sp>
    </p:spTree>
    <p:extLst>
      <p:ext uri="{BB962C8B-B14F-4D97-AF65-F5344CB8AC3E}">
        <p14:creationId xmlns:p14="http://schemas.microsoft.com/office/powerpoint/2010/main" val="185700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SYSOPS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36</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31150" y="733846"/>
            <a:ext cx="5827953" cy="179279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A company needs to migrate their data warehousing solution to AWS. They want to be able to shift the data in the easiest way possible. Which of the following could help them in the data migration process?</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S3 Lifecycle policies</a:t>
            </a:r>
          </a:p>
          <a:p>
            <a:pPr marL="628650" lvl="1" indent="-285750">
              <a:buFont typeface="Wingdings" panose="05000000000000000000" pitchFamily="2" charset="2"/>
              <a:buChar char="q"/>
            </a:pPr>
            <a:r>
              <a:rPr lang="en-US" dirty="0"/>
              <a:t>AWS Database Migration Service</a:t>
            </a:r>
          </a:p>
          <a:p>
            <a:pPr marL="628650" lvl="1" indent="-285750">
              <a:buFont typeface="Wingdings" panose="05000000000000000000" pitchFamily="2" charset="2"/>
              <a:buChar char="q"/>
            </a:pPr>
            <a:r>
              <a:rPr lang="en-US" dirty="0"/>
              <a:t>AWS </a:t>
            </a:r>
            <a:r>
              <a:rPr lang="en-US" dirty="0" err="1"/>
              <a:t>Cloudtrail</a:t>
            </a:r>
            <a:endParaRPr lang="en-US" dirty="0"/>
          </a:p>
          <a:p>
            <a:pPr marL="628650" lvl="1" indent="-285750">
              <a:buFont typeface="Wingdings" panose="05000000000000000000" pitchFamily="2" charset="2"/>
              <a:buChar char="q"/>
            </a:pPr>
            <a:r>
              <a:rPr lang="en-US" dirty="0"/>
              <a:t>AWS</a:t>
            </a:r>
            <a:r>
              <a:rPr lang="en-US" b="1" dirty="0"/>
              <a:t> </a:t>
            </a:r>
            <a:r>
              <a:rPr lang="en-US" dirty="0" err="1"/>
              <a:t>Cloudwatch</a:t>
            </a:r>
            <a:endParaRPr lang="en-US" dirty="0"/>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95783" y="744958"/>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267854" y="3011056"/>
            <a:ext cx="8876146" cy="183127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B :</a:t>
            </a:r>
          </a:p>
          <a:p>
            <a:pPr marL="628650" lvl="1" indent="-285750">
              <a:buFont typeface="Arial" panose="020B0604020202020204" pitchFamily="34" charset="0"/>
              <a:buChar char="•"/>
            </a:pPr>
            <a:r>
              <a:rPr lang="en-US" dirty="0"/>
              <a:t>AWS Database Migration Service (AWS DMS) is a cloud service that makes it easy to migrate relational databases, data warehouses, NoSQL databases, and other types of data stores. You can use AWS DMS to migrate your data into the AWS Cloud, between on-premises instances, or between combinations of cloud and on-premises setups.</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A is invalid because </a:t>
            </a:r>
            <a:r>
              <a:rPr lang="en-US" strike="sngStrike" dirty="0"/>
              <a:t>this is used to transition objects from S3 to other storage classes like Glacier</a:t>
            </a:r>
            <a:endParaRPr lang="en-US" dirty="0"/>
          </a:p>
          <a:p>
            <a:pPr marL="628650" lvl="1" indent="-285750">
              <a:buFont typeface="Arial" panose="020B0604020202020204" pitchFamily="34" charset="0"/>
              <a:buChar char="•"/>
            </a:pPr>
            <a:r>
              <a:rPr lang="en-US" dirty="0"/>
              <a:t>Option C is invalid because </a:t>
            </a:r>
            <a:r>
              <a:rPr lang="en-US" strike="sngStrike" dirty="0"/>
              <a:t>this is used to monitor all API activity</a:t>
            </a:r>
            <a:endParaRPr lang="en-US" dirty="0"/>
          </a:p>
          <a:p>
            <a:pPr marL="628650" lvl="1" indent="-285750">
              <a:buFont typeface="Arial" panose="020B0604020202020204" pitchFamily="34" charset="0"/>
              <a:buChar char="•"/>
            </a:pPr>
            <a:r>
              <a:rPr lang="en-US" dirty="0"/>
              <a:t>Option D is invalid because </a:t>
            </a:r>
            <a:r>
              <a:rPr lang="en-US" strike="sngStrike" dirty="0"/>
              <a:t>this used for monitoring purposes</a:t>
            </a:r>
          </a:p>
        </p:txBody>
      </p:sp>
    </p:spTree>
    <p:extLst>
      <p:ext uri="{BB962C8B-B14F-4D97-AF65-F5344CB8AC3E}">
        <p14:creationId xmlns:p14="http://schemas.microsoft.com/office/powerpoint/2010/main" val="409072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SYSOPS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37</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31150" y="733846"/>
            <a:ext cx="5827953"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You’ve setup an Autoscaling Group. You need to know whenever the Autoscaling Group scales the groups and adds new instances. Which of the following services, when used in conjunction with Autoscaling Groups, can achieve this?</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SQS</a:t>
            </a:r>
          </a:p>
          <a:p>
            <a:pPr marL="628650" lvl="1" indent="-285750">
              <a:buFont typeface="Wingdings" panose="05000000000000000000" pitchFamily="2" charset="2"/>
              <a:buChar char="q"/>
            </a:pPr>
            <a:r>
              <a:rPr lang="en-US" dirty="0"/>
              <a:t>AWS SNS</a:t>
            </a:r>
          </a:p>
          <a:p>
            <a:pPr marL="628650" lvl="1" indent="-285750">
              <a:buFont typeface="Wingdings" panose="05000000000000000000" pitchFamily="2" charset="2"/>
              <a:buChar char="q"/>
            </a:pPr>
            <a:r>
              <a:rPr lang="en-US" dirty="0"/>
              <a:t>AWS SWF</a:t>
            </a:r>
          </a:p>
          <a:p>
            <a:pPr marL="628650" lvl="1" indent="-285750">
              <a:buFont typeface="Wingdings" panose="05000000000000000000" pitchFamily="2" charset="2"/>
              <a:buChar char="q"/>
            </a:pPr>
            <a:r>
              <a:rPr lang="en-US" dirty="0"/>
              <a:t>AWS</a:t>
            </a:r>
            <a:r>
              <a:rPr lang="en-US" b="1" dirty="0"/>
              <a:t> </a:t>
            </a:r>
            <a:r>
              <a:rPr lang="en-US" dirty="0"/>
              <a:t>ELB</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95783" y="744958"/>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267854" y="2789383"/>
            <a:ext cx="8876146" cy="2039020"/>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B :</a:t>
            </a:r>
          </a:p>
          <a:p>
            <a:pPr marL="628650" lvl="1" indent="-285750">
              <a:buFont typeface="Arial" panose="020B0604020202020204" pitchFamily="34" charset="0"/>
              <a:buChar char="•"/>
            </a:pPr>
            <a:r>
              <a:rPr lang="en-US" dirty="0"/>
              <a:t>When you use Amazon EC2 Auto Scaling to scale your applications automatically, it is useful to know when Amazon EC2 Auto Scaling is launching or terminating the EC2 instances in your Auto Scaling group. Amazon SNS coordinates and manages the delivery or sending of notifications to subscribing clients or endpoints. You can configure Amazon EC2 Auto Scaling to send an SNS notification whenever your Auto Scaling group scales.</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A is incorrect since </a:t>
            </a:r>
            <a:r>
              <a:rPr lang="en-US" strike="sngStrike" dirty="0"/>
              <a:t>this is the messaging service</a:t>
            </a:r>
          </a:p>
          <a:p>
            <a:pPr marL="628650" lvl="1" indent="-285750">
              <a:buFont typeface="Arial" panose="020B0604020202020204" pitchFamily="34" charset="0"/>
              <a:buChar char="•"/>
            </a:pPr>
            <a:r>
              <a:rPr lang="en-US" dirty="0"/>
              <a:t>Option C is incorrect since </a:t>
            </a:r>
            <a:r>
              <a:rPr lang="en-US" strike="sngStrike" dirty="0"/>
              <a:t>this is the workflow service</a:t>
            </a:r>
          </a:p>
          <a:p>
            <a:pPr marL="628650" lvl="1" indent="-285750">
              <a:buFont typeface="Arial" panose="020B0604020202020204" pitchFamily="34" charset="0"/>
              <a:buChar char="•"/>
            </a:pPr>
            <a:r>
              <a:rPr lang="en-US" dirty="0"/>
              <a:t>Option D is incorrect since </a:t>
            </a:r>
            <a:r>
              <a:rPr lang="en-US" strike="sngStrike" dirty="0"/>
              <a:t>this is the load balancing service</a:t>
            </a:r>
          </a:p>
        </p:txBody>
      </p:sp>
    </p:spTree>
    <p:extLst>
      <p:ext uri="{BB962C8B-B14F-4D97-AF65-F5344CB8AC3E}">
        <p14:creationId xmlns:p14="http://schemas.microsoft.com/office/powerpoint/2010/main" val="322439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SYSOPS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38</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31150" y="733846"/>
            <a:ext cx="5827953" cy="2208297"/>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A large IT company is using AWS </a:t>
            </a:r>
            <a:r>
              <a:rPr lang="en-US" dirty="0" err="1"/>
              <a:t>Organisation</a:t>
            </a:r>
            <a:r>
              <a:rPr lang="en-US" dirty="0"/>
              <a:t> for managing different accounts across various regions. All AWS Cost &amp; Usage reports across all accounts are saved in S3 bucket in CSV format. As an administrator, you have been asked to use Amazon Athena to query these reports. Which of the following can be used to specify S3 bucket path for Amazon Athena?</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pt-BR" dirty="0"/>
              <a:t>s3.amazon.com/bucketname/prefix/</a:t>
            </a:r>
            <a:endParaRPr lang="en-US" dirty="0"/>
          </a:p>
          <a:p>
            <a:pPr marL="628650" lvl="1" indent="-285750">
              <a:buFont typeface="Wingdings" panose="05000000000000000000" pitchFamily="2" charset="2"/>
              <a:buChar char="q"/>
            </a:pPr>
            <a:r>
              <a:rPr lang="en-US" dirty="0"/>
              <a:t>s3://bucketname/prefix/*</a:t>
            </a:r>
          </a:p>
          <a:p>
            <a:pPr marL="628650" lvl="1" indent="-285750">
              <a:buFont typeface="Wingdings" panose="05000000000000000000" pitchFamily="2" charset="2"/>
              <a:buChar char="q"/>
            </a:pPr>
            <a:r>
              <a:rPr lang="en-US" dirty="0"/>
              <a:t>s3://bucketname/prefix/</a:t>
            </a:r>
          </a:p>
          <a:p>
            <a:pPr marL="628650" lvl="1" indent="-285750">
              <a:buFont typeface="Wingdings" panose="05000000000000000000" pitchFamily="2" charset="2"/>
              <a:buChar char="q"/>
            </a:pPr>
            <a:r>
              <a:rPr lang="en-US" dirty="0"/>
              <a:t>arn:aws:s3</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95783" y="744958"/>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267854" y="2983346"/>
            <a:ext cx="8876146" cy="183127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C :</a:t>
            </a:r>
          </a:p>
          <a:p>
            <a:pPr marL="628650" lvl="1" indent="-285750">
              <a:buFont typeface="Arial" panose="020B0604020202020204" pitchFamily="34" charset="0"/>
              <a:buChar char="•"/>
            </a:pPr>
            <a:r>
              <a:rPr lang="en-US" dirty="0"/>
              <a:t>While creating a Table in Amazon Athena , you can specify path of data to be read using LOCATION property. This path is specified as “s3://</a:t>
            </a:r>
            <a:r>
              <a:rPr lang="en-US" dirty="0" err="1"/>
              <a:t>bucketname</a:t>
            </a:r>
            <a:r>
              <a:rPr lang="en-US" dirty="0"/>
              <a:t>/prefix/” . Amazon Athena reads all data stored in this path.</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A is incorrect as </a:t>
            </a:r>
            <a:r>
              <a:rPr lang="en-US" strike="sngStrike" dirty="0"/>
              <a:t>While specifying location for data in S3 bucket, full HTTP path is not required</a:t>
            </a:r>
            <a:r>
              <a:rPr lang="en-US" dirty="0"/>
              <a:t>.</a:t>
            </a:r>
          </a:p>
          <a:p>
            <a:pPr marL="628650" lvl="1" indent="-285750">
              <a:buFont typeface="Arial" panose="020B0604020202020204" pitchFamily="34" charset="0"/>
              <a:buChar char="•"/>
            </a:pPr>
            <a:r>
              <a:rPr lang="en-US" dirty="0"/>
              <a:t>Option B is incorrect as </a:t>
            </a:r>
            <a:r>
              <a:rPr lang="en-US" strike="sngStrike" dirty="0"/>
              <a:t>Amazon Athena reads all data from S3 bucket specified &amp; specifying a wildcard * is not required to be added in LOCATION property</a:t>
            </a:r>
            <a:r>
              <a:rPr lang="en-US" dirty="0"/>
              <a:t>.</a:t>
            </a:r>
          </a:p>
          <a:p>
            <a:pPr marL="628650" lvl="1" indent="-285750">
              <a:buFont typeface="Arial" panose="020B0604020202020204" pitchFamily="34" charset="0"/>
              <a:buChar char="•"/>
            </a:pPr>
            <a:r>
              <a:rPr lang="en-US" dirty="0"/>
              <a:t>Option D is incorrect as </a:t>
            </a:r>
            <a:r>
              <a:rPr lang="en-US" strike="sngStrike" dirty="0"/>
              <a:t>While specifying location for data in S3 bucket, ARN is not required</a:t>
            </a:r>
            <a:r>
              <a:rPr lang="en-US" dirty="0"/>
              <a:t>.</a:t>
            </a:r>
            <a:endParaRPr lang="en-US" strike="sngStrike" dirty="0"/>
          </a:p>
        </p:txBody>
      </p:sp>
    </p:spTree>
    <p:extLst>
      <p:ext uri="{BB962C8B-B14F-4D97-AF65-F5344CB8AC3E}">
        <p14:creationId xmlns:p14="http://schemas.microsoft.com/office/powerpoint/2010/main" val="287737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17550" y="350838"/>
            <a:ext cx="8426450" cy="301625"/>
          </a:xfrm>
        </p:spPr>
        <p:txBody>
          <a:bodyPr/>
          <a:lstStyle/>
          <a:p>
            <a:r>
              <a:rPr lang="en-US" sz="2800" b="1" cap="small" spc="150" dirty="0">
                <a:latin typeface="+mn-lt"/>
              </a:rPr>
              <a:t>Amazon Web services</a:t>
            </a:r>
          </a:p>
        </p:txBody>
      </p:sp>
      <p:sp>
        <p:nvSpPr>
          <p:cNvPr id="13" name="Rectangle 12"/>
          <p:cNvSpPr/>
          <p:nvPr/>
        </p:nvSpPr>
        <p:spPr>
          <a:xfrm>
            <a:off x="425018" y="1164575"/>
            <a:ext cx="8426450" cy="1938992"/>
          </a:xfrm>
          <a:prstGeom prst="rect">
            <a:avLst/>
          </a:prstGeom>
        </p:spPr>
        <p:txBody>
          <a:bodyPr wrap="square">
            <a:spAutoFit/>
          </a:bodyPr>
          <a:lstStyle/>
          <a:p>
            <a:pPr marR="0" lvl="0" algn="ctr" defTabSz="685800" rtl="0" eaLnBrk="1" fontAlgn="auto" latinLnBrk="0" hangingPunct="1">
              <a:lnSpc>
                <a:spcPct val="100000"/>
              </a:lnSpc>
              <a:spcBef>
                <a:spcPts val="0"/>
              </a:spcBef>
              <a:spcAft>
                <a:spcPts val="0"/>
              </a:spcAft>
              <a:buClrTx/>
              <a:buSzTx/>
              <a:tabLst/>
              <a:defRPr/>
            </a:pPr>
            <a:endParaRPr kumimoji="0" lang="en-US" sz="6000" b="0" i="0" u="none" strike="noStrike" kern="1200" cap="none" spc="0" normalizeH="0" baseline="0" noProof="0" dirty="0">
              <a:ln>
                <a:noFill/>
              </a:ln>
              <a:solidFill>
                <a:srgbClr val="222222"/>
              </a:solidFill>
              <a:effectLst/>
              <a:uLnTx/>
              <a:uFillTx/>
              <a:latin typeface="Calibri"/>
              <a:ea typeface="+mn-ea"/>
              <a:cs typeface="+mn-cs"/>
            </a:endParaRPr>
          </a:p>
          <a:p>
            <a:pPr marR="0" lvl="0" algn="ctr" defTabSz="685800" rtl="0" eaLnBrk="1" fontAlgn="auto" latinLnBrk="0" hangingPunct="1">
              <a:lnSpc>
                <a:spcPct val="100000"/>
              </a:lnSpc>
              <a:spcBef>
                <a:spcPts val="0"/>
              </a:spcBef>
              <a:spcAft>
                <a:spcPts val="0"/>
              </a:spcAft>
              <a:buClrTx/>
              <a:buSzTx/>
              <a:tabLst/>
              <a:defRPr/>
            </a:pPr>
            <a:r>
              <a:rPr kumimoji="0" lang="en-US" sz="6000" b="0" i="0" u="none" strike="noStrike" kern="1200" cap="small" spc="100" normalizeH="0" baseline="0" noProof="0" dirty="0">
                <a:ln>
                  <a:noFill/>
                </a:ln>
                <a:solidFill>
                  <a:srgbClr val="222222"/>
                </a:solidFill>
                <a:effectLst/>
                <a:uLnTx/>
                <a:uFillTx/>
                <a:ea typeface="+mn-ea"/>
                <a:cs typeface="+mn-cs"/>
              </a:rPr>
              <a:t>Thank</a:t>
            </a:r>
            <a:r>
              <a:rPr kumimoji="0" lang="en-US" sz="6000" b="0" i="0" u="none" strike="noStrike" kern="1200" cap="small" spc="100" normalizeH="0" noProof="0" dirty="0">
                <a:ln>
                  <a:noFill/>
                </a:ln>
                <a:solidFill>
                  <a:srgbClr val="222222"/>
                </a:solidFill>
                <a:effectLst/>
                <a:uLnTx/>
                <a:uFillTx/>
                <a:ea typeface="+mn-ea"/>
                <a:cs typeface="+mn-cs"/>
              </a:rPr>
              <a:t> you</a:t>
            </a:r>
            <a:endParaRPr kumimoji="0" lang="en-US" sz="6000" b="0" i="0" u="none" strike="noStrike" kern="1200" cap="small" spc="100" normalizeH="0" baseline="0" noProof="0" dirty="0">
              <a:ln>
                <a:noFill/>
              </a:ln>
              <a:solidFill>
                <a:srgbClr val="222222"/>
              </a:solidFill>
              <a:effectLst/>
              <a:uLnTx/>
              <a:uFillTx/>
              <a:ea typeface="+mn-ea"/>
              <a:cs typeface="+mn-cs"/>
            </a:endParaRPr>
          </a:p>
        </p:txBody>
      </p:sp>
      <p:sp>
        <p:nvSpPr>
          <p:cNvPr id="6" name="Text Placeholder 5">
            <a:extLst>
              <a:ext uri="{FF2B5EF4-FFF2-40B4-BE49-F238E27FC236}">
                <a16:creationId xmlns:a16="http://schemas.microsoft.com/office/drawing/2014/main" id="{B4695F42-2D28-44C1-AE0F-47C8B6A06EBC}"/>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0094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6D2DAD-583A-4E2F-8EF4-C0313DB47AFC}"/>
              </a:ext>
            </a:extLst>
          </p:cNvPr>
          <p:cNvSpPr>
            <a:spLocks noGrp="1"/>
          </p:cNvSpPr>
          <p:nvPr>
            <p:ph type="title"/>
          </p:nvPr>
        </p:nvSpPr>
        <p:spPr>
          <a:xfrm>
            <a:off x="1790195" y="1673921"/>
            <a:ext cx="5582093" cy="1220182"/>
          </a:xfrm>
        </p:spPr>
        <p:txBody>
          <a:bodyPr/>
          <a:lstStyle/>
          <a:p>
            <a:br>
              <a:rPr lang="en-US" dirty="0"/>
            </a:br>
            <a:br>
              <a:rPr lang="en-US" dirty="0"/>
            </a:br>
            <a:r>
              <a:rPr lang="en-US" sz="1600" dirty="0">
                <a:ln w="0"/>
                <a:effectLst>
                  <a:outerShdw blurRad="38100" dist="19050" dir="2700000" algn="tl" rotWithShape="0">
                    <a:schemeClr val="dk1">
                      <a:alpha val="40000"/>
                    </a:schemeClr>
                  </a:outerShdw>
                </a:effectLst>
              </a:rPr>
              <a:t>AWS CLOUD PRACTITIONER</a:t>
            </a:r>
            <a:endParaRPr lang="en-US" dirty="0"/>
          </a:p>
        </p:txBody>
      </p:sp>
      <p:sp>
        <p:nvSpPr>
          <p:cNvPr id="3" name="Slide Number Placeholder 2">
            <a:extLst>
              <a:ext uri="{FF2B5EF4-FFF2-40B4-BE49-F238E27FC236}">
                <a16:creationId xmlns:a16="http://schemas.microsoft.com/office/drawing/2014/main" id="{E2D1F957-4C1F-4003-AF79-A6B41C64C193}"/>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4</a:t>
            </a:fld>
            <a:endParaRPr lang="en-US" dirty="0"/>
          </a:p>
        </p:txBody>
      </p:sp>
    </p:spTree>
    <p:extLst>
      <p:ext uri="{BB962C8B-B14F-4D97-AF65-F5344CB8AC3E}">
        <p14:creationId xmlns:p14="http://schemas.microsoft.com/office/powerpoint/2010/main" val="65020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5</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58504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Which AWS Cloud service helps in quick deployment of resources which can make use of different programming languages such as </a:t>
            </a:r>
            <a:r>
              <a:rPr lang="en-US" dirty="0" err="1"/>
              <a:t>.Net</a:t>
            </a:r>
            <a:r>
              <a:rPr lang="en-US" dirty="0"/>
              <a:t> and Java?</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Elastic Beanstalk</a:t>
            </a:r>
          </a:p>
          <a:p>
            <a:pPr marL="628650" lvl="1" indent="-285750">
              <a:buFont typeface="Wingdings" panose="05000000000000000000" pitchFamily="2" charset="2"/>
              <a:buChar char="q"/>
            </a:pPr>
            <a:r>
              <a:rPr lang="en-US" dirty="0"/>
              <a:t>AWS Elastic Compute Cloud (Amazon EC2)</a:t>
            </a:r>
          </a:p>
          <a:p>
            <a:pPr marL="628650" lvl="1" indent="-285750">
              <a:buFont typeface="Wingdings" panose="05000000000000000000" pitchFamily="2" charset="2"/>
              <a:buChar char="q"/>
            </a:pPr>
            <a:r>
              <a:rPr lang="en-US" dirty="0"/>
              <a:t>AWS SQS</a:t>
            </a:r>
          </a:p>
          <a:p>
            <a:pPr marL="628650" lvl="1" indent="-285750">
              <a:buFont typeface="Wingdings" panose="05000000000000000000" pitchFamily="2" charset="2"/>
              <a:buChar char="q"/>
            </a:pPr>
            <a:r>
              <a:rPr lang="en-US" dirty="0"/>
              <a:t>AWS VPC</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57019" y="2521528"/>
            <a:ext cx="8876146" cy="158504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A:</a:t>
            </a:r>
          </a:p>
          <a:p>
            <a:pPr marL="628650" lvl="1" indent="-285750">
              <a:buFont typeface="Arial" panose="020B0604020202020204" pitchFamily="34" charset="0"/>
              <a:buChar char="•"/>
            </a:pPr>
            <a:r>
              <a:rPr lang="en-US" dirty="0"/>
              <a:t>AWS Elastic Beanstalk is an easy-to-use service for deploying and scaling web applications and services developed with Java, .NET, PHP, Node.js, Python, Ruby, Go, and Docker on familiar servers such as Apache, Nginx, Passenger, and IIS.</a:t>
            </a:r>
            <a:br>
              <a:rPr lang="en-US" dirty="0"/>
            </a:br>
            <a:r>
              <a:rPr lang="en-US" dirty="0"/>
              <a:t>For more information on enabling AWS Elastic beanstalk, please refer to the below URL:</a:t>
            </a:r>
            <a:br>
              <a:rPr lang="en-US" dirty="0"/>
            </a:br>
            <a:r>
              <a:rPr lang="en-US" dirty="0">
                <a:hlinkClick r:id="rId4"/>
              </a:rPr>
              <a:t>https://aws.amazon.com/elasticbeanstalk/?p=tile</a:t>
            </a:r>
            <a:r>
              <a:rPr lang="en-US" dirty="0"/>
              <a:t>. </a:t>
            </a:r>
          </a:p>
          <a:p>
            <a:pPr lvl="1"/>
            <a:endParaRPr lang="en-US" strike="sngStrike" dirty="0"/>
          </a:p>
        </p:txBody>
      </p:sp>
    </p:spTree>
    <p:extLst>
      <p:ext uri="{BB962C8B-B14F-4D97-AF65-F5344CB8AC3E}">
        <p14:creationId xmlns:p14="http://schemas.microsoft.com/office/powerpoint/2010/main" val="331067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6</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 are requested to expose your serverless application implemented with AWS Lambda to HTTP clients.( using HTTP Proxy )</a:t>
            </a:r>
            <a:br>
              <a:rPr lang="en-US" dirty="0"/>
            </a:br>
            <a:r>
              <a:rPr lang="en-US" dirty="0"/>
              <a:t>Which of the following AWS services can you use to accomplish the task?</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Route53</a:t>
            </a:r>
          </a:p>
          <a:p>
            <a:pPr marL="628650" lvl="1" indent="-285750">
              <a:buFont typeface="Wingdings" panose="05000000000000000000" pitchFamily="2" charset="2"/>
              <a:buChar char="q"/>
            </a:pPr>
            <a:r>
              <a:rPr lang="en-US" dirty="0"/>
              <a:t>AWS Elastic Beanstalk</a:t>
            </a:r>
          </a:p>
          <a:p>
            <a:pPr marL="628650" lvl="1" indent="-285750">
              <a:buFont typeface="Wingdings" panose="05000000000000000000" pitchFamily="2" charset="2"/>
              <a:buChar char="q"/>
            </a:pPr>
            <a:r>
              <a:rPr lang="en-US" dirty="0"/>
              <a:t>AWS API Gateway</a:t>
            </a:r>
          </a:p>
          <a:p>
            <a:pPr marL="628650" lvl="1" indent="-285750">
              <a:buFont typeface="Wingdings" panose="05000000000000000000" pitchFamily="2" charset="2"/>
              <a:buChar char="q"/>
            </a:pPr>
            <a:r>
              <a:rPr lang="en-US" dirty="0"/>
              <a:t>AWS Elastic Load Balancing (ELB)</a:t>
            </a:r>
          </a:p>
          <a:p>
            <a:pPr marL="628650" lvl="1" indent="-285750">
              <a:buFont typeface="Wingdings" panose="05000000000000000000" pitchFamily="2" charset="2"/>
              <a:buChar char="q"/>
            </a:pPr>
            <a:r>
              <a:rPr lang="en-US" dirty="0"/>
              <a:t>AWS </a:t>
            </a:r>
            <a:r>
              <a:rPr lang="en-US" dirty="0" err="1"/>
              <a:t>Lightsail</a:t>
            </a:r>
            <a:endParaRPr lang="en-US" dirty="0"/>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47782" y="2660074"/>
            <a:ext cx="8876146" cy="2154436"/>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 and D:</a:t>
            </a:r>
          </a:p>
          <a:p>
            <a:pPr marL="628650" lvl="1" indent="-285750">
              <a:buFont typeface="Arial" panose="020B0604020202020204" pitchFamily="34" charset="0"/>
              <a:buChar char="•"/>
            </a:pPr>
            <a:r>
              <a:rPr lang="en-US" sz="1100" dirty="0"/>
              <a:t>Option D is CORRECT because AWS documentation mentions it “Application Load Balancers now support invoking Lambda functions to serve HTTP(S) requests. This enables users to access serverless applications from any HTTP client, including web browsers.</a:t>
            </a:r>
          </a:p>
          <a:p>
            <a:pPr marL="628650" lvl="1" indent="-285750">
              <a:buFont typeface="Arial" panose="020B0604020202020204" pitchFamily="34" charset="0"/>
              <a:buChar char="•"/>
            </a:pPr>
            <a:r>
              <a:rPr lang="en-US" sz="1100" dirty="0"/>
              <a:t>Option C is CORRECT because API Gateway + Lambda is a common pattern for exposing serverless functions via HTTP/HTTPS. AWS documentation mentions it “Creating, deploying, and managing a REST application programming interface (API) to expose backend HTTP endpoints, AWS Lambda functions, or other AWS services”</a:t>
            </a:r>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sz="1100" dirty="0"/>
              <a:t>Option A is INCORRECT because Route53 is a Domain Name System and not an HTTP proxy.</a:t>
            </a:r>
          </a:p>
          <a:p>
            <a:pPr marL="628650" lvl="1" indent="-285750">
              <a:buFont typeface="Arial" panose="020B0604020202020204" pitchFamily="34" charset="0"/>
              <a:buChar char="•"/>
            </a:pPr>
            <a:r>
              <a:rPr lang="en-US" sz="1100" dirty="0"/>
              <a:t>Option E is INCORRECT because AWS </a:t>
            </a:r>
            <a:r>
              <a:rPr lang="en-US" sz="1100" dirty="0" err="1"/>
              <a:t>Lightsail</a:t>
            </a:r>
            <a:r>
              <a:rPr lang="en-US" sz="1100" dirty="0"/>
              <a:t> has a completely different goal. It is a service to speed up provisioning of AWS resources.</a:t>
            </a:r>
          </a:p>
          <a:p>
            <a:pPr marL="628650" lvl="1" indent="-285750">
              <a:buFont typeface="Arial" panose="020B0604020202020204" pitchFamily="34" charset="0"/>
              <a:buChar char="•"/>
            </a:pPr>
            <a:r>
              <a:rPr lang="en-US" sz="1100" dirty="0"/>
              <a:t>Option B is INCORRECT because AWS Elastic Beanstalk has a completely different goal. It is a service that makes easier for developers to quickly deploy and manage applications in the AWS Cloud. Developers simply upload their application, and Elastic Beanstalk automatically handles the deployment details of capacity provisioning, load balancing, auto-scaling, and application health monitoring.</a:t>
            </a:r>
            <a:endParaRPr lang="en-US" sz="1100" strike="sngStrike" dirty="0"/>
          </a:p>
        </p:txBody>
      </p:sp>
    </p:spTree>
    <p:extLst>
      <p:ext uri="{BB962C8B-B14F-4D97-AF65-F5344CB8AC3E}">
        <p14:creationId xmlns:p14="http://schemas.microsoft.com/office/powerpoint/2010/main" val="362562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7</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58504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Which of the following services allows you to analyze EC2 Instances against pre-defined security templates to check for vulnerabilities?</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Trusted Advisor</a:t>
            </a:r>
          </a:p>
          <a:p>
            <a:pPr marL="628650" lvl="1" indent="-285750">
              <a:buFont typeface="Wingdings" panose="05000000000000000000" pitchFamily="2" charset="2"/>
              <a:buChar char="q"/>
            </a:pPr>
            <a:r>
              <a:rPr lang="en-US" dirty="0"/>
              <a:t>AWS Inspector</a:t>
            </a:r>
          </a:p>
          <a:p>
            <a:pPr marL="628650" lvl="1" indent="-285750">
              <a:buFont typeface="Wingdings" panose="05000000000000000000" pitchFamily="2" charset="2"/>
              <a:buChar char="q"/>
            </a:pPr>
            <a:r>
              <a:rPr lang="en-US" dirty="0"/>
              <a:t>AWS WAF</a:t>
            </a:r>
          </a:p>
          <a:p>
            <a:pPr marL="628650" lvl="1" indent="-285750">
              <a:buFont typeface="Wingdings" panose="05000000000000000000" pitchFamily="2" charset="2"/>
              <a:buChar char="q"/>
            </a:pPr>
            <a:r>
              <a:rPr lang="en-US" dirty="0"/>
              <a:t>AWS Shield</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47782" y="2660074"/>
            <a:ext cx="8876146" cy="143116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B:</a:t>
            </a:r>
          </a:p>
          <a:p>
            <a:pPr marL="628650" lvl="1" indent="-285750">
              <a:buFont typeface="Arial" panose="020B0604020202020204" pitchFamily="34" charset="0"/>
              <a:buChar char="•"/>
            </a:pPr>
            <a:r>
              <a:rPr lang="en-US" sz="1200" dirty="0"/>
              <a:t>Amazon Inspector enables you to analyze the behavior of your AWS resources and helps you to identify potential security issues. Using Amazon Inspector, you can define a collection of AWS resources that you want to include in an assessment target. You can then create an assessment template and launch a security assessment run of this target.</a:t>
            </a:r>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For more information on AWS Inspector, please refer to the below URL:</a:t>
            </a:r>
            <a:br>
              <a:rPr lang="en-US" sz="1100" dirty="0"/>
            </a:br>
            <a:r>
              <a:rPr lang="en-US" dirty="0">
                <a:hlinkClick r:id="rId4"/>
              </a:rPr>
              <a:t>https://docs.aws.amazon.com/inspector/latest/userguide/inspector_introduction.html</a:t>
            </a:r>
            <a:endParaRPr lang="en-US" sz="1100" strike="sngStrike" dirty="0"/>
          </a:p>
        </p:txBody>
      </p:sp>
    </p:spTree>
    <p:extLst>
      <p:ext uri="{BB962C8B-B14F-4D97-AF65-F5344CB8AC3E}">
        <p14:creationId xmlns:p14="http://schemas.microsoft.com/office/powerpoint/2010/main" val="8986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8</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58504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There is a requirement to collect important metrics from AWS RDS and EC2 Instances. Which AWS service would be helpful to fulfill this requirement?</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Amazon CloudFront</a:t>
            </a:r>
          </a:p>
          <a:p>
            <a:pPr marL="628650" lvl="1" indent="-285750">
              <a:buFont typeface="Wingdings" panose="05000000000000000000" pitchFamily="2" charset="2"/>
              <a:buChar char="q"/>
            </a:pPr>
            <a:r>
              <a:rPr lang="en-US" dirty="0"/>
              <a:t>Amazon Cloud Search</a:t>
            </a:r>
          </a:p>
          <a:p>
            <a:pPr marL="628650" lvl="1" indent="-285750">
              <a:buFont typeface="Wingdings" panose="05000000000000000000" pitchFamily="2" charset="2"/>
              <a:buChar char="q"/>
            </a:pPr>
            <a:r>
              <a:rPr lang="en-US" dirty="0"/>
              <a:t>Amazon CloudWatch</a:t>
            </a:r>
          </a:p>
          <a:p>
            <a:pPr marL="628650" lvl="1" indent="-285750">
              <a:buFont typeface="Wingdings" panose="05000000000000000000" pitchFamily="2" charset="2"/>
              <a:buChar char="q"/>
            </a:pPr>
            <a:r>
              <a:rPr lang="en-US" dirty="0"/>
              <a:t>Amazon Config</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47782" y="2660074"/>
            <a:ext cx="8876146" cy="150041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a:t>
            </a:r>
          </a:p>
          <a:p>
            <a:pPr marL="628650" lvl="1" indent="-285750">
              <a:buFont typeface="Arial" panose="020B0604020202020204" pitchFamily="34" charset="0"/>
              <a:buChar char="•"/>
            </a:pPr>
            <a:r>
              <a:rPr lang="en-US" dirty="0"/>
              <a:t>Amazon CloudWatch is a monitoring service for AWS cloud resources and the applications you run on AWS. You can use Amazon CloudWatch to collect and track metrics, collect and monitor log files, set alarms, and automatically react to changes in your AWS resources</a:t>
            </a:r>
            <a:endParaRPr lang="en-US" sz="1200"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For more information on AWS </a:t>
            </a:r>
            <a:r>
              <a:rPr lang="en-US" dirty="0" err="1"/>
              <a:t>Cloudwatch</a:t>
            </a:r>
            <a:r>
              <a:rPr lang="en-US" dirty="0"/>
              <a:t>, please refer to the URL below:</a:t>
            </a:r>
            <a:br>
              <a:rPr lang="en-US" dirty="0"/>
            </a:br>
            <a:r>
              <a:rPr lang="en-US" dirty="0">
                <a:hlinkClick r:id="rId4"/>
              </a:rPr>
              <a:t>https://aws.amazon.com/cloudwatch/</a:t>
            </a:r>
            <a:endParaRPr lang="en-US" sz="1100" strike="sngStrike" dirty="0"/>
          </a:p>
        </p:txBody>
      </p:sp>
    </p:spTree>
    <p:extLst>
      <p:ext uri="{BB962C8B-B14F-4D97-AF65-F5344CB8AC3E}">
        <p14:creationId xmlns:p14="http://schemas.microsoft.com/office/powerpoint/2010/main" val="26283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9</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58504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Which of the following Amazon Web Services can be referred to as a serverless service?</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Lambda</a:t>
            </a:r>
          </a:p>
          <a:p>
            <a:pPr marL="628650" lvl="1" indent="-285750">
              <a:buFont typeface="Wingdings" panose="05000000000000000000" pitchFamily="2" charset="2"/>
              <a:buChar char="q"/>
            </a:pPr>
            <a:r>
              <a:rPr lang="en-US" dirty="0"/>
              <a:t>Elastic Load Balancing</a:t>
            </a:r>
          </a:p>
          <a:p>
            <a:pPr marL="628650" lvl="1" indent="-285750">
              <a:buFont typeface="Wingdings" panose="05000000000000000000" pitchFamily="2" charset="2"/>
              <a:buChar char="q"/>
            </a:pPr>
            <a:r>
              <a:rPr lang="en-US" dirty="0"/>
              <a:t>Amazon SNS</a:t>
            </a:r>
          </a:p>
          <a:p>
            <a:pPr marL="628650" lvl="1" indent="-285750">
              <a:buFont typeface="Wingdings" panose="05000000000000000000" pitchFamily="2" charset="2"/>
              <a:buChar char="q"/>
            </a:pPr>
            <a:r>
              <a:rPr lang="en-US" dirty="0"/>
              <a:t>Amazon DynamoDB</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47782" y="2660074"/>
            <a:ext cx="8876146" cy="212365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A, C and D:</a:t>
            </a:r>
          </a:p>
          <a:p>
            <a:pPr marL="628650" lvl="1" indent="-285750">
              <a:buFont typeface="Arial" panose="020B0604020202020204" pitchFamily="34" charset="0"/>
              <a:buChar char="•"/>
            </a:pPr>
            <a:r>
              <a:rPr lang="en-US" dirty="0"/>
              <a:t>The serverless concept refers to the ability to leverage compute processing functions without the infrastructure overhead. AWS Lambda is a serverless online code scripting platform within AWS that allows the user to write, edit and run code functions in various languages including JSON. These functions can be triggered to call or invoke other AWS applications in the user’s build. AWS Cloud9 is a serverless online integrated development environment (IDE) used to author, edit, run debug code of various languages - </a:t>
            </a:r>
            <a:r>
              <a:rPr lang="en-US" dirty="0">
                <a:hlinkClick r:id="rId4"/>
              </a:rPr>
              <a:t>https://aws.amazon.com/serverless/</a:t>
            </a:r>
            <a:endParaRPr lang="en-US" dirty="0"/>
          </a:p>
          <a:p>
            <a:pPr marL="628650" lvl="1" indent="-285750">
              <a:buFont typeface="Arial" panose="020B0604020202020204" pitchFamily="34" charset="0"/>
              <a:buChar char="•"/>
            </a:pPr>
            <a:r>
              <a:rPr lang="en-US" dirty="0"/>
              <a:t>Option D is correct. With DynamoDB, there are no servers to provision, patch, or manage and no software to install, maintain, or operate</a:t>
            </a:r>
            <a:endParaRPr lang="en-US" sz="1200"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B is incorrect because Elastic Load Balancing can be described as a fully-managed service but not serverless.</a:t>
            </a:r>
            <a:endParaRPr lang="en-US" sz="1100" strike="sngStrike" dirty="0"/>
          </a:p>
        </p:txBody>
      </p:sp>
    </p:spTree>
    <p:extLst>
      <p:ext uri="{BB962C8B-B14F-4D97-AF65-F5344CB8AC3E}">
        <p14:creationId xmlns:p14="http://schemas.microsoft.com/office/powerpoint/2010/main" val="95493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_PPT_template-02_13_19" id="{C9B9A2C6-BF28-F241-A818-49EC77AA6F40}" vid="{516013FF-F079-5946-B996-92AED50273F1}"/>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_PPT_template-02_13_19" id="{C9B9A2C6-BF28-F241-A818-49EC77AA6F40}" vid="{C0986C98-8313-6245-9FCD-C4F731E5062B}"/>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_PPT_template-02_13_19" id="{C9B9A2C6-BF28-F241-A818-49EC77AA6F40}" vid="{33E35B42-C727-2C47-A26D-98EA73264AC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5979</TotalTime>
  <Words>7366</Words>
  <Application>Microsoft Office PowerPoint</Application>
  <PresentationFormat>On-screen Show (16:9)</PresentationFormat>
  <Paragraphs>479</Paragraphs>
  <Slides>39</Slides>
  <Notes>32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39</vt:i4>
      </vt:variant>
    </vt:vector>
  </HeadingPairs>
  <TitlesOfParts>
    <vt:vector size="47" baseType="lpstr">
      <vt:lpstr>Arial</vt:lpstr>
      <vt:lpstr>Calibri</vt:lpstr>
      <vt:lpstr>Calibri Light</vt:lpstr>
      <vt:lpstr>Roboto</vt:lpstr>
      <vt:lpstr>Wingdings</vt:lpstr>
      <vt:lpstr>Covers</vt:lpstr>
      <vt:lpstr>General</vt:lpstr>
      <vt:lpstr>Breakers</vt:lpstr>
      <vt:lpstr>Amazon webservice Fundaes By OSTD Competency</vt:lpstr>
      <vt:lpstr>Agenda</vt:lpstr>
      <vt:lpstr>AWS EC2 - quick Knowledge test - SAMPLE</vt:lpstr>
      <vt:lpstr>  AWS CLOUD PRACTITIONER</vt:lpstr>
      <vt:lpstr>AWS Cloud Practitioner - quick Knowledge test</vt:lpstr>
      <vt:lpstr>AWS Cloud Practitioner - quick Knowledge test</vt:lpstr>
      <vt:lpstr>AWS Cloud Practitioner - quick Knowledge test</vt:lpstr>
      <vt:lpstr>AWS Cloud Practitioner - quick Knowledge test</vt:lpstr>
      <vt:lpstr>AWS Cloud Practitioner - quick Knowledge test</vt:lpstr>
      <vt:lpstr>AWS Cloud Practitioner - quick Knowledge test</vt:lpstr>
      <vt:lpstr>AWS Cloud Practitioner - quick Knowledge test</vt:lpstr>
      <vt:lpstr>AWS Cloud Practitioner - quick Knowledge test (Cont.)</vt:lpstr>
      <vt:lpstr>AWS Cloud Practitioner - quick Knowledge test</vt:lpstr>
      <vt:lpstr>AWS Cloud Practitioner - quick Knowledge test (Cont.)</vt:lpstr>
      <vt:lpstr>AWS Cloud Practitioner - quick Knowledge test</vt:lpstr>
      <vt:lpstr>  AWS DEVELOPER ASSOCIATE</vt:lpstr>
      <vt:lpstr>AWS Developer - quick Knowledge test</vt:lpstr>
      <vt:lpstr>AWS Developer - quick Knowledge test</vt:lpstr>
      <vt:lpstr>AWS Developer - quick Knowledge test</vt:lpstr>
      <vt:lpstr>AWS Developer - quick Knowledge test</vt:lpstr>
      <vt:lpstr>AWS Developer - quick Knowledge test</vt:lpstr>
      <vt:lpstr>  AWS SOLUTION ARCHITECT ASSOCIATE</vt:lpstr>
      <vt:lpstr>AWS Solution Arch. - quick Knowledge test</vt:lpstr>
      <vt:lpstr>AWS Solution Arch. - quick Knowledge test</vt:lpstr>
      <vt:lpstr>AWS Solution Arch. - quick Knowledge test</vt:lpstr>
      <vt:lpstr>AWS Solution Arch. - quick Knowledge test</vt:lpstr>
      <vt:lpstr>AWS Solution Arch. - quick Knowledge test</vt:lpstr>
      <vt:lpstr>  AWS SYSOPS ADMINISTRATOR</vt:lpstr>
      <vt:lpstr>AWS SYSOPS - quick Knowledge test</vt:lpstr>
      <vt:lpstr>AWS SYSOPS - quick Knowledge test</vt:lpstr>
      <vt:lpstr>AWS SYSOPS - quick Knowledge test</vt:lpstr>
      <vt:lpstr>AWS SYSOPS - quick Knowledge test</vt:lpstr>
      <vt:lpstr>AWS SYSOPS - quick Knowledge test</vt:lpstr>
      <vt:lpstr>AWS SYSOPS - quick Knowledge test</vt:lpstr>
      <vt:lpstr>AWS SYSOPS - quick Knowledge test</vt:lpstr>
      <vt:lpstr>AWS SYSOPS - quick Knowledge test</vt:lpstr>
      <vt:lpstr>AWS SYSOPS - quick Knowledge test</vt:lpstr>
      <vt:lpstr>AWS SYSOPS - quick Knowledge test</vt:lpstr>
      <vt:lpstr>Amazon Web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Competency</dc:title>
  <dc:creator>Ashok Polampalli</dc:creator>
  <cp:lastModifiedBy>Sathish Venkateswarlu</cp:lastModifiedBy>
  <cp:revision>120</cp:revision>
  <dcterms:created xsi:type="dcterms:W3CDTF">2019-06-12T18:54:00Z</dcterms:created>
  <dcterms:modified xsi:type="dcterms:W3CDTF">2021-07-23T15:14:12Z</dcterms:modified>
</cp:coreProperties>
</file>