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6" r:id="rId2"/>
    <p:sldMasterId id="2147483663" r:id="rId3"/>
  </p:sldMasterIdLst>
  <p:notesMasterIdLst>
    <p:notesMasterId r:id="rId26"/>
  </p:notesMasterIdLst>
  <p:handoutMasterIdLst>
    <p:handoutMasterId r:id="rId27"/>
  </p:handoutMasterIdLst>
  <p:sldIdLst>
    <p:sldId id="256" r:id="rId4"/>
    <p:sldId id="279" r:id="rId5"/>
    <p:sldId id="2186" r:id="rId6"/>
    <p:sldId id="2153" r:id="rId7"/>
    <p:sldId id="2166" r:id="rId8"/>
    <p:sldId id="2177" r:id="rId9"/>
    <p:sldId id="2178" r:id="rId10"/>
    <p:sldId id="2179" r:id="rId11"/>
    <p:sldId id="2180" r:id="rId12"/>
    <p:sldId id="2181" r:id="rId13"/>
    <p:sldId id="2182" r:id="rId14"/>
    <p:sldId id="2187" r:id="rId15"/>
    <p:sldId id="2184" r:id="rId16"/>
    <p:sldId id="2188" r:id="rId17"/>
    <p:sldId id="2185" r:id="rId18"/>
    <p:sldId id="2154" r:id="rId19"/>
    <p:sldId id="2168" r:id="rId20"/>
    <p:sldId id="2173" r:id="rId21"/>
    <p:sldId id="2175" r:id="rId22"/>
    <p:sldId id="2174" r:id="rId23"/>
    <p:sldId id="2176" r:id="rId24"/>
    <p:sldId id="2144" r:id="rId25"/>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73D021-EB36-4E1E-9D85-847729EFF40D}">
          <p14:sldIdLst>
            <p14:sldId id="256"/>
            <p14:sldId id="279"/>
            <p14:sldId id="2186"/>
          </p14:sldIdLst>
        </p14:section>
        <p14:section name="AWS CloudPrac" id="{4FBD6661-C64D-4837-8351-10FB93D3CEBB}">
          <p14:sldIdLst>
            <p14:sldId id="2153"/>
            <p14:sldId id="2166"/>
            <p14:sldId id="2177"/>
            <p14:sldId id="2178"/>
            <p14:sldId id="2179"/>
            <p14:sldId id="2180"/>
            <p14:sldId id="2181"/>
            <p14:sldId id="2182"/>
            <p14:sldId id="2187"/>
            <p14:sldId id="2184"/>
            <p14:sldId id="2188"/>
            <p14:sldId id="2185"/>
          </p14:sldIdLst>
        </p14:section>
        <p14:section name="AWS Dev" id="{B97AD98E-F134-481F-B6B6-6E252E275949}">
          <p14:sldIdLst>
            <p14:sldId id="2154"/>
            <p14:sldId id="2168"/>
            <p14:sldId id="2173"/>
            <p14:sldId id="2175"/>
            <p14:sldId id="2174"/>
            <p14:sldId id="2176"/>
          </p14:sldIdLst>
        </p14:section>
        <p14:section name="thank you" id="{47D332CB-40B5-448F-AC97-CF8467D02210}">
          <p14:sldIdLst>
            <p14:sldId id="214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ott Rayburn" initials="SR" lastIdx="33" clrIdx="0">
    <p:extLst>
      <p:ext uri="{19B8F6BF-5375-455C-9EA6-DF929625EA0E}">
        <p15:presenceInfo xmlns:p15="http://schemas.microsoft.com/office/powerpoint/2012/main" userId="S::Scott_Rayburn@epam.com::bb013dab-5f9a-4f18-8486-00194f51be3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5D47"/>
    <a:srgbClr val="FEFEFE"/>
    <a:srgbClr val="76CDD8"/>
    <a:srgbClr val="0BCDD8"/>
    <a:srgbClr val="133C41"/>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63" autoAdjust="0"/>
    <p:restoredTop sz="85059" autoAdjust="0"/>
  </p:normalViewPr>
  <p:slideViewPr>
    <p:cSldViewPr snapToGrid="0">
      <p:cViewPr varScale="1">
        <p:scale>
          <a:sx n="88" d="100"/>
          <a:sy n="88" d="100"/>
        </p:scale>
        <p:origin x="1494" y="102"/>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88" d="100"/>
          <a:sy n="88" d="100"/>
        </p:scale>
        <p:origin x="2964" y="66"/>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7/23/2021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7/23/2021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aws.amazon.com/ec2/dedicated-host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aws.amazon.com/ec2/dedicated-host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3</a:t>
            </a:fld>
            <a:endParaRPr lang="en-US"/>
          </a:p>
        </p:txBody>
      </p:sp>
    </p:spTree>
    <p:extLst>
      <p:ext uri="{BB962C8B-B14F-4D97-AF65-F5344CB8AC3E}">
        <p14:creationId xmlns:p14="http://schemas.microsoft.com/office/powerpoint/2010/main" val="242812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13</a:t>
            </a:fld>
            <a:endParaRPr lang="en-US"/>
          </a:p>
        </p:txBody>
      </p:sp>
    </p:spTree>
    <p:extLst>
      <p:ext uri="{BB962C8B-B14F-4D97-AF65-F5344CB8AC3E}">
        <p14:creationId xmlns:p14="http://schemas.microsoft.com/office/powerpoint/2010/main" val="1074479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14</a:t>
            </a:fld>
            <a:endParaRPr lang="en-US"/>
          </a:p>
        </p:txBody>
      </p:sp>
    </p:spTree>
    <p:extLst>
      <p:ext uri="{BB962C8B-B14F-4D97-AF65-F5344CB8AC3E}">
        <p14:creationId xmlns:p14="http://schemas.microsoft.com/office/powerpoint/2010/main" val="2861677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15</a:t>
            </a:fld>
            <a:endParaRPr lang="en-US"/>
          </a:p>
        </p:txBody>
      </p:sp>
    </p:spTree>
    <p:extLst>
      <p:ext uri="{BB962C8B-B14F-4D97-AF65-F5344CB8AC3E}">
        <p14:creationId xmlns:p14="http://schemas.microsoft.com/office/powerpoint/2010/main" val="2329668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17</a:t>
            </a:fld>
            <a:endParaRPr lang="en-US"/>
          </a:p>
        </p:txBody>
      </p:sp>
    </p:spTree>
    <p:extLst>
      <p:ext uri="{BB962C8B-B14F-4D97-AF65-F5344CB8AC3E}">
        <p14:creationId xmlns:p14="http://schemas.microsoft.com/office/powerpoint/2010/main" val="4106653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18</a:t>
            </a:fld>
            <a:endParaRPr lang="en-US"/>
          </a:p>
        </p:txBody>
      </p:sp>
    </p:spTree>
    <p:extLst>
      <p:ext uri="{BB962C8B-B14F-4D97-AF65-F5344CB8AC3E}">
        <p14:creationId xmlns:p14="http://schemas.microsoft.com/office/powerpoint/2010/main" val="3894887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19</a:t>
            </a:fld>
            <a:endParaRPr lang="en-US"/>
          </a:p>
        </p:txBody>
      </p:sp>
    </p:spTree>
    <p:extLst>
      <p:ext uri="{BB962C8B-B14F-4D97-AF65-F5344CB8AC3E}">
        <p14:creationId xmlns:p14="http://schemas.microsoft.com/office/powerpoint/2010/main" val="24577433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20</a:t>
            </a:fld>
            <a:endParaRPr lang="en-US"/>
          </a:p>
        </p:txBody>
      </p:sp>
    </p:spTree>
    <p:extLst>
      <p:ext uri="{BB962C8B-B14F-4D97-AF65-F5344CB8AC3E}">
        <p14:creationId xmlns:p14="http://schemas.microsoft.com/office/powerpoint/2010/main" val="3229069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21</a:t>
            </a:fld>
            <a:endParaRPr lang="en-US"/>
          </a:p>
        </p:txBody>
      </p:sp>
    </p:spTree>
    <p:extLst>
      <p:ext uri="{BB962C8B-B14F-4D97-AF65-F5344CB8AC3E}">
        <p14:creationId xmlns:p14="http://schemas.microsoft.com/office/powerpoint/2010/main" val="2026963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5</a:t>
            </a:fld>
            <a:endParaRPr lang="en-US"/>
          </a:p>
        </p:txBody>
      </p:sp>
    </p:spTree>
    <p:extLst>
      <p:ext uri="{BB962C8B-B14F-4D97-AF65-F5344CB8AC3E}">
        <p14:creationId xmlns:p14="http://schemas.microsoft.com/office/powerpoint/2010/main" val="2105708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6</a:t>
            </a:fld>
            <a:endParaRPr lang="en-US"/>
          </a:p>
        </p:txBody>
      </p:sp>
    </p:spTree>
    <p:extLst>
      <p:ext uri="{BB962C8B-B14F-4D97-AF65-F5344CB8AC3E}">
        <p14:creationId xmlns:p14="http://schemas.microsoft.com/office/powerpoint/2010/main" val="2314758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7</a:t>
            </a:fld>
            <a:endParaRPr lang="en-US"/>
          </a:p>
        </p:txBody>
      </p:sp>
    </p:spTree>
    <p:extLst>
      <p:ext uri="{BB962C8B-B14F-4D97-AF65-F5344CB8AC3E}">
        <p14:creationId xmlns:p14="http://schemas.microsoft.com/office/powerpoint/2010/main" val="1303784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8</a:t>
            </a:fld>
            <a:endParaRPr lang="en-US"/>
          </a:p>
        </p:txBody>
      </p:sp>
    </p:spTree>
    <p:extLst>
      <p:ext uri="{BB962C8B-B14F-4D97-AF65-F5344CB8AC3E}">
        <p14:creationId xmlns:p14="http://schemas.microsoft.com/office/powerpoint/2010/main" val="2760900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9</a:t>
            </a:fld>
            <a:endParaRPr lang="en-US"/>
          </a:p>
        </p:txBody>
      </p:sp>
    </p:spTree>
    <p:extLst>
      <p:ext uri="{BB962C8B-B14F-4D97-AF65-F5344CB8AC3E}">
        <p14:creationId xmlns:p14="http://schemas.microsoft.com/office/powerpoint/2010/main" val="2513109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10</a:t>
            </a:fld>
            <a:endParaRPr lang="en-US"/>
          </a:p>
        </p:txBody>
      </p:sp>
    </p:spTree>
    <p:extLst>
      <p:ext uri="{BB962C8B-B14F-4D97-AF65-F5344CB8AC3E}">
        <p14:creationId xmlns:p14="http://schemas.microsoft.com/office/powerpoint/2010/main" val="1437762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FFFFF"/>
                </a:solidFill>
                <a:effectLst/>
                <a:latin typeface="Roboto" panose="02000000000000000000" pitchFamily="2" charset="0"/>
              </a:rPr>
              <a:t>Option A is INCORRECT because despite instances run on a single-tenant hardware AWS does not give visibility to sockets and cores required for reusing server bound licenses. AWS highlights this in the comparison table at the following link:</a:t>
            </a:r>
            <a:br>
              <a:rPr lang="en-US" dirty="0"/>
            </a:br>
            <a:r>
              <a:rPr lang="en-US" b="0" i="0" u="none" strike="noStrike" dirty="0">
                <a:solidFill>
                  <a:srgbClr val="1E73BE"/>
                </a:solidFill>
                <a:effectLst/>
                <a:latin typeface="Roboto" panose="02000000000000000000" pitchFamily="2" charset="0"/>
                <a:hlinkClick r:id="rId3"/>
              </a:rPr>
              <a:t>https://aws.amazon.com/ec2/dedicated-hosts/</a:t>
            </a:r>
            <a:br>
              <a:rPr lang="en-US" dirty="0"/>
            </a:br>
            <a:r>
              <a:rPr lang="en-US" b="0" i="0" dirty="0">
                <a:solidFill>
                  <a:srgbClr val="FFFFFF"/>
                </a:solidFill>
                <a:effectLst/>
                <a:latin typeface="Roboto" panose="02000000000000000000" pitchFamily="2" charset="0"/>
              </a:rPr>
              <a:t>Option B is INCORRECT because Reserved Instances are only a purchasing option and there’s no way to control the hardware where these instances are running on.</a:t>
            </a:r>
            <a:br>
              <a:rPr lang="en-US" dirty="0"/>
            </a:br>
            <a:r>
              <a:rPr lang="en-US" b="0" i="0" dirty="0">
                <a:solidFill>
                  <a:srgbClr val="FFFFFF"/>
                </a:solidFill>
                <a:effectLst/>
                <a:latin typeface="Roboto" panose="02000000000000000000" pitchFamily="2" charset="0"/>
              </a:rPr>
              <a:t>Option D is INCORRECT because Spot Instances are only a purchasing option.</a:t>
            </a:r>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11</a:t>
            </a:fld>
            <a:endParaRPr lang="en-US"/>
          </a:p>
        </p:txBody>
      </p:sp>
    </p:spTree>
    <p:extLst>
      <p:ext uri="{BB962C8B-B14F-4D97-AF65-F5344CB8AC3E}">
        <p14:creationId xmlns:p14="http://schemas.microsoft.com/office/powerpoint/2010/main" val="1465409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FFFFF"/>
                </a:solidFill>
                <a:effectLst/>
                <a:latin typeface="Roboto" panose="02000000000000000000" pitchFamily="2" charset="0"/>
              </a:rPr>
              <a:t>Option A is INCORRECT because despite instances run on a single-tenant hardware AWS does not give visibility to sockets and cores required for reusing server bound licenses. AWS highlights this in the comparison table at the following link:</a:t>
            </a:r>
            <a:br>
              <a:rPr lang="en-US" dirty="0"/>
            </a:br>
            <a:r>
              <a:rPr lang="en-US" b="0" i="0" u="none" strike="noStrike" dirty="0">
                <a:solidFill>
                  <a:srgbClr val="1E73BE"/>
                </a:solidFill>
                <a:effectLst/>
                <a:latin typeface="Roboto" panose="02000000000000000000" pitchFamily="2" charset="0"/>
                <a:hlinkClick r:id="rId3"/>
              </a:rPr>
              <a:t>https://aws.amazon.com/ec2/dedicated-hosts/</a:t>
            </a:r>
            <a:br>
              <a:rPr lang="en-US" dirty="0"/>
            </a:br>
            <a:r>
              <a:rPr lang="en-US" b="0" i="0" dirty="0">
                <a:solidFill>
                  <a:srgbClr val="FFFFFF"/>
                </a:solidFill>
                <a:effectLst/>
                <a:latin typeface="Roboto" panose="02000000000000000000" pitchFamily="2" charset="0"/>
              </a:rPr>
              <a:t>Option B is INCORRECT because Reserved Instances are only a purchasing option and there’s no way to control the hardware where these instances are running on.</a:t>
            </a:r>
            <a:br>
              <a:rPr lang="en-US" dirty="0"/>
            </a:br>
            <a:r>
              <a:rPr lang="en-US" b="0" i="0" dirty="0">
                <a:solidFill>
                  <a:srgbClr val="FFFFFF"/>
                </a:solidFill>
                <a:effectLst/>
                <a:latin typeface="Roboto" panose="02000000000000000000" pitchFamily="2" charset="0"/>
              </a:rPr>
              <a:t>Option D is INCORRECT because Spot Instances are only a purchasing option.</a:t>
            </a:r>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12</a:t>
            </a:fld>
            <a:endParaRPr lang="en-US"/>
          </a:p>
        </p:txBody>
      </p:sp>
    </p:spTree>
    <p:extLst>
      <p:ext uri="{BB962C8B-B14F-4D97-AF65-F5344CB8AC3E}">
        <p14:creationId xmlns:p14="http://schemas.microsoft.com/office/powerpoint/2010/main" val="35492162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dirty="0"/>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33937" y="0"/>
            <a:ext cx="3810000" cy="5143500"/>
          </a:xfrm>
          <a:prstGeom prst="rect">
            <a:avLst/>
          </a:prstGeom>
        </p:spPr>
      </p:pic>
      <p:sp>
        <p:nvSpPr>
          <p:cNvPr id="6" name="Rectangle 5"/>
          <p:cNvSpPr/>
          <p:nvPr userDrawn="1"/>
        </p:nvSpPr>
        <p:spPr>
          <a:xfrm>
            <a:off x="5333937" y="0"/>
            <a:ext cx="3810000" cy="51435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2767227" y="2306574"/>
            <a:ext cx="5143500" cy="530352"/>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265397808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079500"/>
            <a:ext cx="3986212" cy="33972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4" name="Content Placeholder 5"/>
          <p:cNvSpPr>
            <a:spLocks noGrp="1"/>
          </p:cNvSpPr>
          <p:nvPr>
            <p:ph sz="quarter" idx="11" hasCustomPrompt="1"/>
          </p:nvPr>
        </p:nvSpPr>
        <p:spPr>
          <a:xfrm>
            <a:off x="4800600" y="1079500"/>
            <a:ext cx="3986213" cy="33972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cxnSp>
        <p:nvCxnSpPr>
          <p:cNvPr id="5" name="Straight Connector 4"/>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143077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357188" y="1422400"/>
            <a:ext cx="8429625"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sp>
        <p:nvSpPr>
          <p:cNvPr id="5" name="Text Placeholder 4"/>
          <p:cNvSpPr>
            <a:spLocks noGrp="1"/>
          </p:cNvSpPr>
          <p:nvPr>
            <p:ph type="body" sz="quarter" idx="11" hasCustomPrompt="1"/>
          </p:nvPr>
        </p:nvSpPr>
        <p:spPr>
          <a:xfrm>
            <a:off x="357188" y="1079500"/>
            <a:ext cx="8429625"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6" name="Straight Connector 5"/>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654646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4800597"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779411192"/>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079500"/>
            <a:ext cx="3986211"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5" name="Straight Connector 4"/>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400131049"/>
      </p:ext>
    </p:extLst>
  </p:cSld>
  <p:clrMapOvr>
    <a:masterClrMapping/>
  </p:clrMapOvr>
  <p:extLst>
    <p:ext uri="{DCECCB84-F9BA-43D5-87BE-67443E8EF086}">
      <p15:sldGuideLst xmlns:p15="http://schemas.microsoft.com/office/powerpoint/2012/main">
        <p15:guide id="1" pos="33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422400"/>
            <a:ext cx="3986212"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5" name="Text Placeholder 4"/>
          <p:cNvSpPr>
            <a:spLocks noGrp="1"/>
          </p:cNvSpPr>
          <p:nvPr>
            <p:ph type="body" sz="quarter" idx="12"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08217697"/>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357188" y="1092491"/>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0" name="Text Placeholder 19"/>
          <p:cNvSpPr>
            <a:spLocks noGrp="1"/>
          </p:cNvSpPr>
          <p:nvPr>
            <p:ph type="body" sz="quarter" idx="13" hasCustomPrompt="1"/>
          </p:nvPr>
        </p:nvSpPr>
        <p:spPr>
          <a:xfrm>
            <a:off x="710972" y="1092491"/>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one title here</a:t>
            </a:r>
          </a:p>
        </p:txBody>
      </p:sp>
      <p:sp>
        <p:nvSpPr>
          <p:cNvPr id="21" name="Text Placeholder 13"/>
          <p:cNvSpPr>
            <a:spLocks noGrp="1"/>
          </p:cNvSpPr>
          <p:nvPr>
            <p:ph type="body" sz="quarter" idx="14" hasCustomPrompt="1"/>
          </p:nvPr>
        </p:nvSpPr>
        <p:spPr>
          <a:xfrm>
            <a:off x="357188" y="4120134"/>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2" name="Text Placeholder 13"/>
          <p:cNvSpPr>
            <a:spLocks noGrp="1"/>
          </p:cNvSpPr>
          <p:nvPr>
            <p:ph type="body" sz="quarter" idx="15" hasCustomPrompt="1"/>
          </p:nvPr>
        </p:nvSpPr>
        <p:spPr>
          <a:xfrm>
            <a:off x="357188" y="1698020"/>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3" name="Text Placeholder 13"/>
          <p:cNvSpPr>
            <a:spLocks noGrp="1"/>
          </p:cNvSpPr>
          <p:nvPr>
            <p:ph type="body" sz="quarter" idx="16" hasCustomPrompt="1"/>
          </p:nvPr>
        </p:nvSpPr>
        <p:spPr>
          <a:xfrm>
            <a:off x="357188" y="2303549"/>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4" name="Text Placeholder 13"/>
          <p:cNvSpPr>
            <a:spLocks noGrp="1"/>
          </p:cNvSpPr>
          <p:nvPr>
            <p:ph type="body" sz="quarter" idx="17" hasCustomPrompt="1"/>
          </p:nvPr>
        </p:nvSpPr>
        <p:spPr>
          <a:xfrm>
            <a:off x="357188" y="2909078"/>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5" name="Text Placeholder 13"/>
          <p:cNvSpPr>
            <a:spLocks noGrp="1"/>
          </p:cNvSpPr>
          <p:nvPr>
            <p:ph type="body" sz="quarter" idx="18" hasCustomPrompt="1"/>
          </p:nvPr>
        </p:nvSpPr>
        <p:spPr>
          <a:xfrm>
            <a:off x="357188" y="3514607"/>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6" name="Text Placeholder 19"/>
          <p:cNvSpPr>
            <a:spLocks noGrp="1"/>
          </p:cNvSpPr>
          <p:nvPr>
            <p:ph type="body" sz="quarter" idx="19" hasCustomPrompt="1"/>
          </p:nvPr>
        </p:nvSpPr>
        <p:spPr>
          <a:xfrm>
            <a:off x="710972" y="1697608"/>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TWO title here</a:t>
            </a:r>
          </a:p>
        </p:txBody>
      </p:sp>
      <p:sp>
        <p:nvSpPr>
          <p:cNvPr id="27" name="Text Placeholder 19"/>
          <p:cNvSpPr>
            <a:spLocks noGrp="1"/>
          </p:cNvSpPr>
          <p:nvPr>
            <p:ph type="body" sz="quarter" idx="20" hasCustomPrompt="1"/>
          </p:nvPr>
        </p:nvSpPr>
        <p:spPr>
          <a:xfrm>
            <a:off x="710972" y="2302725"/>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THREE title here</a:t>
            </a:r>
          </a:p>
        </p:txBody>
      </p:sp>
      <p:sp>
        <p:nvSpPr>
          <p:cNvPr id="28" name="Text Placeholder 19"/>
          <p:cNvSpPr>
            <a:spLocks noGrp="1"/>
          </p:cNvSpPr>
          <p:nvPr>
            <p:ph type="body" sz="quarter" idx="21" hasCustomPrompt="1"/>
          </p:nvPr>
        </p:nvSpPr>
        <p:spPr>
          <a:xfrm>
            <a:off x="710972" y="2907842"/>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t>
            </a:r>
          </a:p>
        </p:txBody>
      </p:sp>
      <p:sp>
        <p:nvSpPr>
          <p:cNvPr id="29" name="Text Placeholder 19"/>
          <p:cNvSpPr>
            <a:spLocks noGrp="1"/>
          </p:cNvSpPr>
          <p:nvPr>
            <p:ph type="body" sz="quarter" idx="22" hasCustomPrompt="1"/>
          </p:nvPr>
        </p:nvSpPr>
        <p:spPr>
          <a:xfrm>
            <a:off x="710972" y="3512959"/>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And delete</a:t>
            </a:r>
          </a:p>
        </p:txBody>
      </p:sp>
      <p:sp>
        <p:nvSpPr>
          <p:cNvPr id="30" name="Text Placeholder 19"/>
          <p:cNvSpPr>
            <a:spLocks noGrp="1"/>
          </p:cNvSpPr>
          <p:nvPr>
            <p:ph type="body" sz="quarter" idx="23" hasCustomPrompt="1"/>
          </p:nvPr>
        </p:nvSpPr>
        <p:spPr>
          <a:xfrm>
            <a:off x="710972" y="4118077"/>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The extras</a:t>
            </a:r>
          </a:p>
        </p:txBody>
      </p:sp>
      <p:sp>
        <p:nvSpPr>
          <p:cNvPr id="3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4007082933"/>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673894" y="1780394"/>
            <a:ext cx="3986211" cy="2696355"/>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5" name="Text Placeholder 4"/>
          <p:cNvSpPr>
            <a:spLocks noGrp="1"/>
          </p:cNvSpPr>
          <p:nvPr>
            <p:ph type="body" sz="quarter" idx="12" hasCustomPrompt="1"/>
          </p:nvPr>
        </p:nvSpPr>
        <p:spPr>
          <a:xfrm>
            <a:off x="673893"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11"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
        <p:nvSpPr>
          <p:cNvPr id="12" name="Text Placeholder 4"/>
          <p:cNvSpPr>
            <a:spLocks noGrp="1"/>
          </p:cNvSpPr>
          <p:nvPr>
            <p:ph type="body" sz="quarter" idx="15" hasCustomPrompt="1"/>
          </p:nvPr>
        </p:nvSpPr>
        <p:spPr>
          <a:xfrm>
            <a:off x="673893" y="1437495"/>
            <a:ext cx="398621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3" name="Rectangle 12"/>
          <p:cNvSpPr/>
          <p:nvPr userDrawn="1"/>
        </p:nvSpPr>
        <p:spPr>
          <a:xfrm>
            <a:off x="5333999"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userDrawn="1"/>
        </p:nvSpPr>
        <p:spPr>
          <a:xfrm>
            <a:off x="6228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Picture Placeholder 11"/>
          <p:cNvSpPr>
            <a:spLocks noGrp="1"/>
          </p:cNvSpPr>
          <p:nvPr>
            <p:ph type="pic" sz="quarter" idx="14" hasCustomPrompt="1"/>
          </p:nvPr>
        </p:nvSpPr>
        <p:spPr>
          <a:xfrm>
            <a:off x="6406895" y="1581215"/>
            <a:ext cx="1664208" cy="1664208"/>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Tree>
    <p:extLst>
      <p:ext uri="{BB962C8B-B14F-4D97-AF65-F5344CB8AC3E}">
        <p14:creationId xmlns:p14="http://schemas.microsoft.com/office/powerpoint/2010/main" val="2158670304"/>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4480321" y="1780394"/>
            <a:ext cx="3993357" cy="2696355"/>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7" name="Text Placeholder 4"/>
          <p:cNvSpPr>
            <a:spLocks noGrp="1"/>
          </p:cNvSpPr>
          <p:nvPr>
            <p:ph type="body" sz="quarter" idx="13" hasCustomPrompt="1"/>
          </p:nvPr>
        </p:nvSpPr>
        <p:spPr>
          <a:xfrm>
            <a:off x="4480321" y="1079500"/>
            <a:ext cx="3986213"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Please put name here</a:t>
            </a:r>
          </a:p>
        </p:txBody>
      </p:sp>
      <p:sp>
        <p:nvSpPr>
          <p:cNvPr id="9" name="Rectangle 8"/>
          <p:cNvSpPr/>
          <p:nvPr userDrawn="1"/>
        </p:nvSpPr>
        <p:spPr>
          <a:xfrm>
            <a:off x="-1"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userDrawn="1"/>
        </p:nvSpPr>
        <p:spPr>
          <a:xfrm>
            <a:off x="894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4" hasCustomPrompt="1"/>
          </p:nvPr>
        </p:nvSpPr>
        <p:spPr>
          <a:xfrm>
            <a:off x="1072895" y="1581215"/>
            <a:ext cx="1664208" cy="1664208"/>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
        <p:nvSpPr>
          <p:cNvPr id="13" name="Text Placeholder 4"/>
          <p:cNvSpPr>
            <a:spLocks noGrp="1"/>
          </p:cNvSpPr>
          <p:nvPr>
            <p:ph type="body" sz="quarter" idx="15" hasCustomPrompt="1"/>
          </p:nvPr>
        </p:nvSpPr>
        <p:spPr>
          <a:xfrm>
            <a:off x="4480321" y="1437495"/>
            <a:ext cx="399354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742482412"/>
      </p:ext>
    </p:extLst>
  </p:cSld>
  <p:clrMapOvr>
    <a:masterClrMapping/>
  </p:clrMapOvr>
  <p:extLst>
    <p:ext uri="{DCECCB84-F9BA-43D5-87BE-67443E8EF086}">
      <p15:sldGuideLst xmlns:p15="http://schemas.microsoft.com/office/powerpoint/2012/main">
        <p15:guide id="1" pos="2400" userDrawn="1">
          <p15:clr>
            <a:srgbClr val="FBAE40"/>
          </p15:clr>
        </p15:guide>
        <p15:guide id="2" orient="horz" pos="152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2378541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4800599" y="1079500"/>
            <a:ext cx="3986214"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486403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a:xfrm>
            <a:off x="531466" y="3843769"/>
            <a:ext cx="1945326" cy="399456"/>
          </a:xfrm>
        </p:spPr>
        <p:txBody>
          <a:bodyPr tIns="0" anchor="ctr" anchorCtr="0"/>
          <a:lstStyle>
            <a:lvl1pPr>
              <a:defRPr cap="all" baseline="0">
                <a:solidFill>
                  <a:schemeClr val="bg1"/>
                </a:solidFill>
              </a:defRPr>
            </a:lvl1pPr>
          </a:lstStyle>
          <a:p>
            <a:r>
              <a:rPr lang="en-US" dirty="0"/>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sp>
        <p:nvSpPr>
          <p:cNvPr id="5" name="Picture Placeholder 4"/>
          <p:cNvSpPr>
            <a:spLocks noGrp="1"/>
          </p:cNvSpPr>
          <p:nvPr>
            <p:ph type="pic" sz="quarter" idx="12" hasCustomPrompt="1"/>
          </p:nvPr>
        </p:nvSpPr>
        <p:spPr>
          <a:xfrm>
            <a:off x="5334000" y="0"/>
            <a:ext cx="3810000" cy="5143500"/>
          </a:xfrm>
          <a:prstGeom prst="rect">
            <a:avLst/>
          </a:prstGeom>
          <a:noFill/>
          <a:ln>
            <a:noFill/>
          </a:ln>
        </p:spPr>
        <p:txBody>
          <a:bodyPr anchor="ctr"/>
          <a:lstStyle>
            <a:lvl1pPr algn="ctr">
              <a:defRPr baseline="0"/>
            </a:lvl1pPr>
          </a:lstStyle>
          <a:p>
            <a:r>
              <a:rPr lang="en-US" dirty="0"/>
              <a:t>Please add cover picture here</a:t>
            </a:r>
          </a:p>
          <a:p>
            <a:endParaRPr lang="en-US" dirty="0"/>
          </a:p>
          <a:p>
            <a:endParaRPr lang="en-US" dirty="0"/>
          </a:p>
        </p:txBody>
      </p:sp>
      <p:sp>
        <p:nvSpPr>
          <p:cNvPr id="11" name="Text Placeholder 10"/>
          <p:cNvSpPr>
            <a:spLocks noGrp="1"/>
          </p:cNvSpPr>
          <p:nvPr>
            <p:ph type="body" sz="quarter" idx="13" hasCustomPrompt="1"/>
          </p:nvPr>
        </p:nvSpPr>
        <p:spPr>
          <a:xfrm>
            <a:off x="5073801" y="0"/>
            <a:ext cx="530352" cy="5143500"/>
          </a:xfrm>
          <a:prstGeom prst="rect">
            <a:avLst/>
          </a:prstGeom>
          <a:blipFill>
            <a:blip r:embed="rId2"/>
            <a:stretch>
              <a:fillRect/>
            </a:stretch>
          </a:blipFill>
        </p:spPr>
        <p:txBody>
          <a:bodyPr/>
          <a:lstStyle/>
          <a:p>
            <a:pPr lvl="0"/>
            <a:r>
              <a:rPr lang="en-US" dirty="0"/>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
        <p:nvSpPr>
          <p:cNvPr id="9" name="TextBox 8">
            <a:extLst>
              <a:ext uri="{FF2B5EF4-FFF2-40B4-BE49-F238E27FC236}">
                <a16:creationId xmlns:a16="http://schemas.microsoft.com/office/drawing/2014/main" id="{2581AF72-7AD6-334A-BFA2-32789379DA3D}"/>
              </a:ext>
            </a:extLst>
          </p:cNvPr>
          <p:cNvSpPr txBox="1"/>
          <p:nvPr userDrawn="1"/>
        </p:nvSpPr>
        <p:spPr>
          <a:xfrm>
            <a:off x="42140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Tree>
    <p:extLst>
      <p:ext uri="{BB962C8B-B14F-4D97-AF65-F5344CB8AC3E}">
        <p14:creationId xmlns:p14="http://schemas.microsoft.com/office/powerpoint/2010/main" val="2992641235"/>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Content on Color Canvas">
    <p:bg>
      <p:bgPr>
        <a:solidFill>
          <a:schemeClr val="accent6"/>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127175"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5" name="Title Placeholder 3"/>
          <p:cNvSpPr>
            <a:spLocks noGrp="1"/>
          </p:cNvSpPr>
          <p:nvPr>
            <p:ph type="body" sz="quarter" idx="11" hasCustomPrompt="1"/>
          </p:nvPr>
        </p:nvSpPr>
        <p:spPr>
          <a:xfrm>
            <a:off x="5735751"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4" name="Title Placeholder 2"/>
          <p:cNvSpPr>
            <a:spLocks noGrp="1"/>
          </p:cNvSpPr>
          <p:nvPr>
            <p:ph type="body" sz="quarter" idx="10" hasCustomPrompt="1"/>
          </p:nvPr>
        </p:nvSpPr>
        <p:spPr>
          <a:xfrm>
            <a:off x="3431463"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6" name="Title Placeholder 1"/>
          <p:cNvSpPr>
            <a:spLocks noGrp="1"/>
          </p:cNvSpPr>
          <p:nvPr>
            <p:ph type="body" sz="quarter" idx="12" hasCustomPrompt="1"/>
          </p:nvPr>
        </p:nvSpPr>
        <p:spPr>
          <a:xfrm>
            <a:off x="1127175"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
        <p:nvSpPr>
          <p:cNvPr id="16" name="Content Placeholder 14"/>
          <p:cNvSpPr>
            <a:spLocks noGrp="1"/>
          </p:cNvSpPr>
          <p:nvPr>
            <p:ph sz="quarter" idx="17" hasCustomPrompt="1"/>
          </p:nvPr>
        </p:nvSpPr>
        <p:spPr>
          <a:xfrm>
            <a:off x="5735751"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17" name="Content Placeholder 14"/>
          <p:cNvSpPr>
            <a:spLocks noGrp="1"/>
          </p:cNvSpPr>
          <p:nvPr>
            <p:ph sz="quarter" idx="18" hasCustomPrompt="1"/>
          </p:nvPr>
        </p:nvSpPr>
        <p:spPr>
          <a:xfrm>
            <a:off x="3431463"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Tree>
    <p:extLst>
      <p:ext uri="{BB962C8B-B14F-4D97-AF65-F5344CB8AC3E}">
        <p14:creationId xmlns:p14="http://schemas.microsoft.com/office/powerpoint/2010/main" val="31773717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 EPAM Blue">
    <p:bg>
      <p:bgPr>
        <a:solidFill>
          <a:schemeClr val="accent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1780953" y="2098360"/>
            <a:ext cx="5582093" cy="587388"/>
          </a:xfrm>
          <a:prstGeom prst="rect">
            <a:avLst/>
          </a:prstGeom>
        </p:spPr>
        <p:txBody>
          <a:bodyPr anchor="ctr"/>
          <a:lstStyle>
            <a:lvl1pPr marL="0" indent="0" algn="ctr">
              <a:buNone/>
              <a:defRPr sz="1600">
                <a:solidFill>
                  <a:schemeClr val="bg1"/>
                </a:solidFill>
                <a:latin typeface="+mj-lt"/>
              </a:defRPr>
            </a:lvl1pPr>
            <a:lvl2pPr marL="457200" indent="0">
              <a:buNone/>
              <a:defRPr sz="1600">
                <a:latin typeface="+mj-lt"/>
              </a:defRPr>
            </a:lvl2pPr>
            <a:lvl3pPr marL="914400" indent="0">
              <a:buNone/>
              <a:defRPr sz="1600">
                <a:latin typeface="+mj-lt"/>
              </a:defRPr>
            </a:lvl3pPr>
            <a:lvl4pPr marL="1371600" indent="0">
              <a:buNone/>
              <a:defRPr sz="1600">
                <a:latin typeface="+mj-lt"/>
              </a:defRPr>
            </a:lvl4pPr>
            <a:lvl5pPr marL="1828800" indent="0">
              <a:buNone/>
              <a:defRPr sz="1600">
                <a:latin typeface="+mj-lt"/>
              </a:defRPr>
            </a:lvl5pPr>
          </a:lstStyle>
          <a:p>
            <a:pPr algn="ctr">
              <a:lnSpc>
                <a:spcPts val="2400"/>
              </a:lnSpc>
            </a:pPr>
            <a:r>
              <a:rPr lang="en-US" sz="1600" baseline="0" dirty="0">
                <a:solidFill>
                  <a:schemeClr val="bg1"/>
                </a:solidFill>
                <a:latin typeface="+mj-lt"/>
              </a:rPr>
              <a:t>Please add call out or quote here</a:t>
            </a:r>
            <a:br>
              <a:rPr lang="en-US" sz="1600" baseline="0" dirty="0">
                <a:solidFill>
                  <a:schemeClr val="bg1"/>
                </a:solidFill>
                <a:latin typeface="+mj-lt"/>
              </a:rPr>
            </a:br>
            <a:r>
              <a:rPr lang="en-US" sz="1600" baseline="0" dirty="0">
                <a:solidFill>
                  <a:schemeClr val="bg1"/>
                </a:solidFill>
                <a:latin typeface="+mj-lt"/>
              </a:rPr>
              <a:t>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consectetur</a:t>
            </a:r>
            <a:r>
              <a:rPr lang="en-US" sz="1600" baseline="0" dirty="0">
                <a:solidFill>
                  <a:schemeClr val="bg1"/>
                </a:solidFill>
                <a:latin typeface="+mj-lt"/>
              </a:rPr>
              <a:t> </a:t>
            </a:r>
            <a:r>
              <a:rPr lang="en-US" sz="1600" baseline="0" dirty="0" err="1">
                <a:solidFill>
                  <a:schemeClr val="bg1"/>
                </a:solidFill>
                <a:latin typeface="+mj-lt"/>
              </a:rPr>
              <a:t>adipiscing</a:t>
            </a:r>
            <a:r>
              <a:rPr lang="en-US" sz="1600" baseline="0" dirty="0">
                <a:solidFill>
                  <a:schemeClr val="bg1"/>
                </a:solidFill>
                <a:latin typeface="+mj-lt"/>
              </a:rPr>
              <a:t> </a:t>
            </a:r>
            <a:r>
              <a:rPr lang="en-US" sz="1600" baseline="0" dirty="0" err="1">
                <a:solidFill>
                  <a:schemeClr val="bg1"/>
                </a:solidFill>
                <a:latin typeface="+mj-lt"/>
              </a:rPr>
              <a:t>elit</a:t>
            </a:r>
            <a:r>
              <a:rPr lang="en-US" sz="1600" baseline="0" dirty="0">
                <a:solidFill>
                  <a:schemeClr val="bg1"/>
                </a:solidFill>
                <a:latin typeface="+mj-lt"/>
              </a:rPr>
              <a:t>. </a:t>
            </a:r>
            <a:r>
              <a:rPr lang="en-US" sz="1600" baseline="0" dirty="0" err="1">
                <a:solidFill>
                  <a:schemeClr val="bg1"/>
                </a:solidFill>
                <a:latin typeface="+mj-lt"/>
              </a:rPr>
              <a:t>Sed</a:t>
            </a:r>
            <a:r>
              <a:rPr lang="en-US" sz="1600" baseline="0" dirty="0">
                <a:solidFill>
                  <a:schemeClr val="bg1"/>
                </a:solidFill>
                <a:latin typeface="+mj-lt"/>
              </a:rPr>
              <a:t> </a:t>
            </a:r>
            <a:r>
              <a:rPr lang="en-US" sz="1600" baseline="0" dirty="0" err="1">
                <a:solidFill>
                  <a:schemeClr val="bg1"/>
                </a:solidFill>
                <a:latin typeface="+mj-lt"/>
              </a:rPr>
              <a:t>nec</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gravida, </a:t>
            </a:r>
            <a:r>
              <a:rPr lang="en-US" sz="1600" baseline="0" dirty="0" err="1">
                <a:solidFill>
                  <a:schemeClr val="bg1"/>
                </a:solidFill>
                <a:latin typeface="+mj-lt"/>
              </a:rPr>
              <a:t>dapibus</a:t>
            </a:r>
            <a:r>
              <a:rPr lang="en-US" sz="1600" baseline="0" dirty="0">
                <a:solidFill>
                  <a:schemeClr val="bg1"/>
                </a:solidFill>
                <a:latin typeface="+mj-lt"/>
              </a:rPr>
              <a:t> </a:t>
            </a:r>
            <a:r>
              <a:rPr lang="en-US" sz="1600" baseline="0" dirty="0" err="1">
                <a:solidFill>
                  <a:schemeClr val="bg1"/>
                </a:solidFill>
                <a:latin typeface="+mj-lt"/>
              </a:rPr>
              <a:t>turpis</a:t>
            </a:r>
            <a:r>
              <a:rPr lang="en-US" sz="1600" baseline="0" dirty="0">
                <a:solidFill>
                  <a:schemeClr val="bg1"/>
                </a:solidFill>
                <a:latin typeface="+mj-lt"/>
              </a:rPr>
              <a:t> </a:t>
            </a:r>
            <a:r>
              <a:rPr lang="en-US" sz="1600" baseline="0" dirty="0" err="1">
                <a:solidFill>
                  <a:schemeClr val="bg1"/>
                </a:solidFill>
                <a:latin typeface="+mj-lt"/>
              </a:rPr>
              <a:t>porttitor</a:t>
            </a:r>
            <a:r>
              <a:rPr lang="en-US" sz="1600" baseline="0" dirty="0">
                <a:solidFill>
                  <a:schemeClr val="bg1"/>
                </a:solidFill>
                <a:latin typeface="+mj-lt"/>
              </a:rPr>
              <a:t>, </a:t>
            </a:r>
            <a:r>
              <a:rPr lang="en-US" sz="1600" baseline="0" dirty="0" err="1">
                <a:solidFill>
                  <a:schemeClr val="bg1"/>
                </a:solidFill>
                <a:latin typeface="+mj-lt"/>
              </a:rPr>
              <a:t>tincidunt</a:t>
            </a:r>
            <a:r>
              <a:rPr lang="en-US" sz="1600" baseline="0" dirty="0">
                <a:solidFill>
                  <a:schemeClr val="bg1"/>
                </a:solidFill>
                <a:latin typeface="+mj-lt"/>
              </a:rPr>
              <a:t> </a:t>
            </a:r>
            <a:r>
              <a:rPr lang="en-US" sz="1600" baseline="0" dirty="0" err="1">
                <a:solidFill>
                  <a:schemeClr val="bg1"/>
                </a:solidFill>
                <a:latin typeface="+mj-lt"/>
              </a:rPr>
              <a:t>nibh</a:t>
            </a:r>
            <a:r>
              <a:rPr lang="en-US" sz="1600" baseline="0" dirty="0">
                <a:solidFill>
                  <a:schemeClr val="bg1"/>
                </a:solidFill>
                <a:latin typeface="+mj-lt"/>
              </a:rPr>
              <a:t>. </a:t>
            </a:r>
            <a:r>
              <a:rPr lang="en-US" sz="1600" baseline="0" dirty="0" err="1">
                <a:solidFill>
                  <a:schemeClr val="bg1"/>
                </a:solidFill>
                <a:latin typeface="+mj-lt"/>
              </a:rPr>
              <a:t>Orci</a:t>
            </a:r>
            <a:r>
              <a:rPr lang="en-US" sz="1600" baseline="0" dirty="0">
                <a:solidFill>
                  <a:schemeClr val="bg1"/>
                </a:solidFill>
                <a:latin typeface="+mj-lt"/>
              </a:rPr>
              <a:t> </a:t>
            </a:r>
            <a:r>
              <a:rPr lang="en-US" sz="1600" baseline="0" dirty="0" err="1">
                <a:solidFill>
                  <a:schemeClr val="bg1"/>
                </a:solidFill>
                <a:latin typeface="+mj-lt"/>
              </a:rPr>
              <a:t>varius</a:t>
            </a:r>
            <a:r>
              <a:rPr lang="en-US" sz="1600" baseline="0" dirty="0">
                <a:solidFill>
                  <a:schemeClr val="bg1"/>
                </a:solidFill>
                <a:latin typeface="+mj-lt"/>
              </a:rPr>
              <a:t> </a:t>
            </a:r>
            <a:r>
              <a:rPr lang="en-US" sz="1600" baseline="0" dirty="0" err="1">
                <a:solidFill>
                  <a:schemeClr val="bg1"/>
                </a:solidFill>
                <a:latin typeface="+mj-lt"/>
              </a:rPr>
              <a:t>natoque</a:t>
            </a:r>
            <a:r>
              <a:rPr lang="en-US" sz="1600" baseline="0" dirty="0">
                <a:solidFill>
                  <a:schemeClr val="bg1"/>
                </a:solidFill>
                <a:latin typeface="+mj-lt"/>
              </a:rPr>
              <a:t> </a:t>
            </a:r>
            <a:r>
              <a:rPr lang="en-US" sz="1600" baseline="0" dirty="0" err="1">
                <a:solidFill>
                  <a:schemeClr val="bg1"/>
                </a:solidFill>
                <a:latin typeface="+mj-lt"/>
              </a:rPr>
              <a:t>penatibus</a:t>
            </a:r>
            <a:r>
              <a:rPr lang="en-US" sz="1600" baseline="0" dirty="0">
                <a:solidFill>
                  <a:schemeClr val="bg1"/>
                </a:solidFill>
                <a:latin typeface="+mj-lt"/>
              </a:rPr>
              <a:t> et </a:t>
            </a:r>
            <a:r>
              <a:rPr lang="en-US" sz="1600" baseline="0" dirty="0" err="1">
                <a:solidFill>
                  <a:schemeClr val="bg1"/>
                </a:solidFill>
                <a:latin typeface="+mj-lt"/>
              </a:rPr>
              <a:t>magnis</a:t>
            </a:r>
            <a:r>
              <a:rPr lang="en-US" sz="1600" baseline="0" dirty="0">
                <a:solidFill>
                  <a:schemeClr val="bg1"/>
                </a:solidFill>
                <a:latin typeface="+mj-lt"/>
              </a:rPr>
              <a:t> dis parturient </a:t>
            </a:r>
            <a:r>
              <a:rPr lang="en-US" sz="1600" baseline="0" dirty="0" err="1">
                <a:solidFill>
                  <a:schemeClr val="bg1"/>
                </a:solidFill>
                <a:latin typeface="+mj-lt"/>
              </a:rPr>
              <a:t>montes</a:t>
            </a:r>
            <a:r>
              <a:rPr lang="en-US" sz="1600" baseline="0" dirty="0">
                <a:solidFill>
                  <a:schemeClr val="bg1"/>
                </a:solidFill>
                <a:latin typeface="+mj-lt"/>
              </a:rPr>
              <a:t>, </a:t>
            </a:r>
            <a:r>
              <a:rPr lang="en-US" sz="1600" baseline="0" dirty="0" err="1">
                <a:solidFill>
                  <a:schemeClr val="bg1"/>
                </a:solidFill>
                <a:latin typeface="+mj-lt"/>
              </a:rPr>
              <a:t>nascetur</a:t>
            </a:r>
            <a:r>
              <a:rPr lang="en-US" sz="1600" baseline="0" dirty="0">
                <a:solidFill>
                  <a:schemeClr val="bg1"/>
                </a:solidFill>
                <a:latin typeface="+mj-lt"/>
              </a:rPr>
              <a:t> </a:t>
            </a:r>
            <a:r>
              <a:rPr lang="en-US" sz="1600" baseline="0" dirty="0" err="1">
                <a:solidFill>
                  <a:schemeClr val="bg1"/>
                </a:solidFill>
                <a:latin typeface="+mj-lt"/>
              </a:rPr>
              <a:t>ridiculus</a:t>
            </a:r>
            <a:r>
              <a:rPr lang="en-US" sz="1600" baseline="0" dirty="0">
                <a:solidFill>
                  <a:schemeClr val="bg1"/>
                </a:solidFill>
                <a:latin typeface="+mj-lt"/>
              </a:rPr>
              <a:t> mus. Nam </a:t>
            </a:r>
            <a:r>
              <a:rPr lang="en-US" sz="1600" baseline="0" dirty="0" err="1">
                <a:solidFill>
                  <a:schemeClr val="bg1"/>
                </a:solidFill>
                <a:latin typeface="+mj-lt"/>
              </a:rPr>
              <a:t>eget</a:t>
            </a:r>
            <a:r>
              <a:rPr lang="en-US" sz="1600" baseline="0" dirty="0">
                <a:solidFill>
                  <a:schemeClr val="bg1"/>
                </a:solidFill>
                <a:latin typeface="+mj-lt"/>
              </a:rPr>
              <a:t> </a:t>
            </a:r>
            <a:r>
              <a:rPr lang="en-US" sz="1600" baseline="0" dirty="0" err="1">
                <a:solidFill>
                  <a:schemeClr val="bg1"/>
                </a:solidFill>
                <a:latin typeface="+mj-lt"/>
              </a:rPr>
              <a:t>enim</a:t>
            </a:r>
            <a:r>
              <a:rPr lang="en-US" sz="1600" baseline="0" dirty="0">
                <a:solidFill>
                  <a:schemeClr val="bg1"/>
                </a:solidFill>
                <a:latin typeface="+mj-lt"/>
              </a:rPr>
              <a:t> </a:t>
            </a:r>
            <a:r>
              <a:rPr lang="en-US" sz="1600" baseline="0" dirty="0" err="1">
                <a:solidFill>
                  <a:schemeClr val="bg1"/>
                </a:solidFill>
                <a:latin typeface="+mj-lt"/>
              </a:rPr>
              <a:t>mauris</a:t>
            </a:r>
            <a:r>
              <a:rPr lang="en-US" sz="1600" baseline="0" dirty="0">
                <a:solidFill>
                  <a:schemeClr val="bg1"/>
                </a:solidFill>
                <a:latin typeface="+mj-lt"/>
              </a:rPr>
              <a:t>. </a:t>
            </a:r>
            <a:r>
              <a:rPr lang="en-US" sz="1600" baseline="0" dirty="0" err="1">
                <a:solidFill>
                  <a:schemeClr val="bg1"/>
                </a:solidFill>
                <a:latin typeface="+mj-lt"/>
              </a:rPr>
              <a:t>Vivamus</a:t>
            </a:r>
            <a:r>
              <a:rPr lang="en-US" sz="1600" baseline="0" dirty="0">
                <a:solidFill>
                  <a:schemeClr val="bg1"/>
                </a:solidFill>
                <a:latin typeface="+mj-lt"/>
              </a:rPr>
              <a:t> 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congue</a:t>
            </a:r>
            <a:r>
              <a:rPr lang="en-US" sz="1600" baseline="0" dirty="0">
                <a:solidFill>
                  <a:schemeClr val="bg1"/>
                </a:solidFill>
                <a:latin typeface="+mj-lt"/>
              </a:rPr>
              <a:t> </a:t>
            </a:r>
            <a:r>
              <a:rPr lang="en-US" sz="1600" baseline="0" dirty="0" err="1">
                <a:solidFill>
                  <a:schemeClr val="bg1"/>
                </a:solidFill>
                <a:latin typeface="+mj-lt"/>
              </a:rPr>
              <a:t>nunc</a:t>
            </a:r>
            <a:r>
              <a:rPr lang="en-US" sz="1600" baseline="0" dirty="0">
                <a:solidFill>
                  <a:schemeClr val="bg1"/>
                </a:solidFill>
                <a:latin typeface="+mj-lt"/>
              </a:rPr>
              <a:t>. </a:t>
            </a:r>
            <a:r>
              <a:rPr lang="en-US" sz="1600" baseline="0" dirty="0" err="1">
                <a:solidFill>
                  <a:schemeClr val="bg1"/>
                </a:solidFill>
                <a:latin typeface="+mj-lt"/>
              </a:rPr>
              <a:t>Duis</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t>
            </a:r>
            <a:r>
              <a:rPr lang="en-US" sz="1600" baseline="0" dirty="0" err="1">
                <a:solidFill>
                  <a:schemeClr val="bg1"/>
                </a:solidFill>
                <a:latin typeface="+mj-lt"/>
              </a:rPr>
              <a:t>posuere</a:t>
            </a:r>
            <a:r>
              <a:rPr lang="en-US" sz="1600" baseline="0" dirty="0">
                <a:solidFill>
                  <a:schemeClr val="bg1"/>
                </a:solidFill>
                <a:latin typeface="+mj-lt"/>
              </a:rPr>
              <a:t> </a:t>
            </a:r>
            <a:r>
              <a:rPr lang="en-US" sz="1600" baseline="0" dirty="0" err="1">
                <a:solidFill>
                  <a:schemeClr val="bg1"/>
                </a:solidFill>
                <a:latin typeface="+mj-lt"/>
              </a:rPr>
              <a:t>rutrum</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ac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quis</a:t>
            </a:r>
            <a:r>
              <a:rPr lang="en-US" sz="1600" baseline="0" dirty="0">
                <a:solidFill>
                  <a:schemeClr val="bg1"/>
                </a:solidFill>
                <a:latin typeface="+mj-lt"/>
              </a:rPr>
              <a:t> </a:t>
            </a:r>
            <a:r>
              <a:rPr lang="en-US" sz="1600" baseline="0" dirty="0" err="1">
                <a:solidFill>
                  <a:schemeClr val="bg1"/>
                </a:solidFill>
                <a:latin typeface="+mj-lt"/>
              </a:rPr>
              <a:t>justo</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porta. </a:t>
            </a:r>
            <a:r>
              <a:rPr lang="en-US" sz="1600" baseline="0" dirty="0" err="1">
                <a:solidFill>
                  <a:schemeClr val="bg1"/>
                </a:solidFill>
                <a:latin typeface="+mj-lt"/>
              </a:rPr>
              <a:t>Phasellus</a:t>
            </a:r>
            <a:r>
              <a:rPr lang="en-US" sz="1600" baseline="0" dirty="0">
                <a:solidFill>
                  <a:schemeClr val="bg1"/>
                </a:solidFill>
                <a:latin typeface="+mj-lt"/>
              </a:rPr>
              <a:t> </a:t>
            </a:r>
            <a:r>
              <a:rPr lang="en-US" sz="1600" baseline="0" dirty="0" err="1">
                <a:solidFill>
                  <a:schemeClr val="bg1"/>
                </a:solidFill>
                <a:latin typeface="+mj-lt"/>
              </a:rPr>
              <a:t>bibendum</a:t>
            </a:r>
            <a:r>
              <a:rPr lang="en-US" sz="1600" baseline="0" dirty="0">
                <a:solidFill>
                  <a:schemeClr val="bg1"/>
                </a:solidFill>
                <a:latin typeface="+mj-lt"/>
              </a:rPr>
              <a:t> </a:t>
            </a:r>
            <a:r>
              <a:rPr lang="en-US" sz="1600" baseline="0" dirty="0" err="1">
                <a:solidFill>
                  <a:schemeClr val="bg1"/>
                </a:solidFill>
                <a:latin typeface="+mj-lt"/>
              </a:rPr>
              <a:t>vehicula</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id </a:t>
            </a:r>
            <a:r>
              <a:rPr lang="en-US" sz="1600" baseline="0" dirty="0" err="1">
                <a:solidFill>
                  <a:schemeClr val="bg1"/>
                </a:solidFill>
                <a:latin typeface="+mj-lt"/>
              </a:rPr>
              <a:t>ornare</a:t>
            </a:r>
            <a:r>
              <a:rPr lang="en-US" sz="1600" baseline="0" dirty="0">
                <a:solidFill>
                  <a:schemeClr val="bg1"/>
                </a:solidFill>
                <a:latin typeface="+mj-lt"/>
              </a:rPr>
              <a:t>. Nam </a:t>
            </a:r>
            <a:r>
              <a:rPr lang="en-US" sz="1600" baseline="0" dirty="0" err="1">
                <a:solidFill>
                  <a:schemeClr val="bg1"/>
                </a:solidFill>
                <a:latin typeface="+mj-lt"/>
              </a:rPr>
              <a:t>commodo</a:t>
            </a:r>
            <a:r>
              <a:rPr lang="en-US" sz="1600" baseline="0" dirty="0">
                <a:solidFill>
                  <a:schemeClr val="bg1"/>
                </a:solidFill>
                <a:latin typeface="+mj-lt"/>
              </a:rPr>
              <a:t> ac </a:t>
            </a:r>
            <a:r>
              <a:rPr lang="en-US" sz="1600" baseline="0" dirty="0" err="1">
                <a:solidFill>
                  <a:schemeClr val="bg1"/>
                </a:solidFill>
                <a:latin typeface="+mj-lt"/>
              </a:rPr>
              <a:t>purus</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porta. </a:t>
            </a:r>
            <a:r>
              <a:rPr lang="en-US" sz="1600" baseline="0" dirty="0" err="1">
                <a:solidFill>
                  <a:schemeClr val="bg1"/>
                </a:solidFill>
                <a:latin typeface="+mj-lt"/>
              </a:rPr>
              <a:t>Proin</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a:t>
            </a:r>
            <a:r>
              <a:rPr lang="en-US" sz="1600" baseline="0" dirty="0" err="1">
                <a:solidFill>
                  <a:schemeClr val="bg1"/>
                </a:solidFill>
                <a:latin typeface="+mj-lt"/>
              </a:rPr>
              <a:t>lectus</a:t>
            </a:r>
            <a:r>
              <a:rPr lang="en-US" sz="1600" baseline="0" dirty="0">
                <a:solidFill>
                  <a:schemeClr val="bg1"/>
                </a:solidFill>
                <a:latin typeface="+mj-lt"/>
              </a:rPr>
              <a:t> </a:t>
            </a:r>
            <a:r>
              <a:rPr lang="en-US" sz="1600" baseline="0" dirty="0" err="1">
                <a:solidFill>
                  <a:schemeClr val="bg1"/>
                </a:solidFill>
                <a:latin typeface="+mj-lt"/>
              </a:rPr>
              <a:t>leo</a:t>
            </a:r>
            <a:r>
              <a:rPr lang="en-US" sz="1600" baseline="0" dirty="0">
                <a:solidFill>
                  <a:schemeClr val="bg1"/>
                </a:solidFill>
                <a:latin typeface="+mj-lt"/>
              </a:rPr>
              <a:t>, in </a:t>
            </a:r>
            <a:r>
              <a:rPr lang="en-US" sz="1600" baseline="0" dirty="0" err="1">
                <a:solidFill>
                  <a:schemeClr val="bg1"/>
                </a:solidFill>
                <a:latin typeface="+mj-lt"/>
              </a:rPr>
              <a:t>lacinia</a:t>
            </a:r>
            <a:r>
              <a:rPr lang="en-US" sz="1600" baseline="0" dirty="0">
                <a:solidFill>
                  <a:schemeClr val="bg1"/>
                </a:solidFill>
                <a:latin typeface="+mj-lt"/>
              </a:rPr>
              <a:t>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convallis. </a:t>
            </a:r>
            <a:endParaRPr lang="en-US" sz="1600" b="1" spc="200" baseline="0" dirty="0">
              <a:solidFill>
                <a:schemeClr val="bg1"/>
              </a:solidFill>
              <a:latin typeface="+mj-lt"/>
              <a:ea typeface="Calibri" charset="0"/>
              <a:cs typeface="Calibri" charset="0"/>
            </a:endParaRPr>
          </a:p>
        </p:txBody>
      </p:sp>
      <p:pic>
        <p:nvPicPr>
          <p:cNvPr id="3" name="Picture 2"/>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1" y="-122440"/>
            <a:ext cx="1548202" cy="1187447"/>
          </a:xfrm>
          <a:prstGeom prst="rect">
            <a:avLst/>
          </a:prstGeom>
        </p:spPr>
      </p:pic>
      <p:pic>
        <p:nvPicPr>
          <p:cNvPr id="4" name="Picture 3"/>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7595798" y="3681859"/>
            <a:ext cx="1548202" cy="1187447"/>
          </a:xfrm>
          <a:prstGeom prst="rect">
            <a:avLst/>
          </a:prstGeom>
        </p:spPr>
      </p:pic>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251066786"/>
      </p:ext>
    </p:extLst>
  </p:cSld>
  <p:clrMapOvr>
    <a:masterClrMapping/>
  </p:clrMapOvr>
  <p:extLst>
    <p:ext uri="{DCECCB84-F9BA-43D5-87BE-67443E8EF086}">
      <p15:sldGuideLst xmlns:p15="http://schemas.microsoft.com/office/powerpoint/2012/main">
        <p15:guide id="1" orient="horz" pos="152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4514314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ase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cxnSp>
        <p:nvCxnSpPr>
          <p:cNvPr id="5" name="Straight Connector 4">
            <a:extLst>
              <a:ext uri="{FF2B5EF4-FFF2-40B4-BE49-F238E27FC236}">
                <a16:creationId xmlns:a16="http://schemas.microsoft.com/office/drawing/2014/main" id="{03040C60-A39E-8442-A520-BA092303AC98}"/>
              </a:ext>
            </a:extLst>
          </p:cNvPr>
          <p:cNvCxnSpPr/>
          <p:nvPr userDrawn="1"/>
        </p:nvCxnSpPr>
        <p:spPr>
          <a:xfrm flipV="1">
            <a:off x="5986464" y="703218"/>
            <a:ext cx="0" cy="4123421"/>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 name="Picture Placeholder 8">
            <a:extLst>
              <a:ext uri="{FF2B5EF4-FFF2-40B4-BE49-F238E27FC236}">
                <a16:creationId xmlns:a16="http://schemas.microsoft.com/office/drawing/2014/main" id="{21FF28FE-B84E-5D44-B6A6-4B55087B1239}"/>
              </a:ext>
            </a:extLst>
          </p:cNvPr>
          <p:cNvSpPr>
            <a:spLocks noGrp="1"/>
          </p:cNvSpPr>
          <p:nvPr>
            <p:ph type="pic" sz="quarter" idx="11" hasCustomPrompt="1"/>
          </p:nvPr>
        </p:nvSpPr>
        <p:spPr>
          <a:xfrm>
            <a:off x="0" y="711726"/>
            <a:ext cx="5986464" cy="4089993"/>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7" name="Shape 920">
            <a:extLst>
              <a:ext uri="{FF2B5EF4-FFF2-40B4-BE49-F238E27FC236}">
                <a16:creationId xmlns:a16="http://schemas.microsoft.com/office/drawing/2014/main" id="{D1A5E50C-7A92-6F49-870C-2507B203D755}"/>
              </a:ext>
            </a:extLst>
          </p:cNvPr>
          <p:cNvSpPr/>
          <p:nvPr userDrawn="1"/>
        </p:nvSpPr>
        <p:spPr>
          <a:xfrm>
            <a:off x="5986464" y="711726"/>
            <a:ext cx="3157536" cy="518593"/>
          </a:xfrm>
          <a:prstGeom prst="rect">
            <a:avLst/>
          </a:prstGeom>
          <a:solidFill>
            <a:schemeClr val="accent2"/>
          </a:solidFill>
          <a:ln w="12700">
            <a:miter lim="400000"/>
          </a:ln>
          <a:extLst>
            <a:ext uri="{C572A759-6A51-4108-AA02-DFA0A04FC94B}">
              <ma14:wrappingTextBoxFlag xmlns="" xmlns:ma14="http://schemas.microsoft.com/office/mac/drawingml/2011/main" val="1"/>
            </a:ext>
          </a:extLst>
        </p:spPr>
        <p:txBody>
          <a:bodyPr wrap="square" lIns="0" tIns="28575" rIns="0" bIns="28575" anchor="ctr">
            <a:noAutofit/>
          </a:bodyPr>
          <a:lstStyle/>
          <a:p>
            <a:pPr marR="23813" indent="23813" algn="ctr" defTabSz="309567">
              <a:lnSpc>
                <a:spcPct val="90000"/>
              </a:lnSpc>
              <a:defRPr sz="2800" cap="all">
                <a:solidFill>
                  <a:srgbClr val="FFFFFF"/>
                </a:solidFill>
                <a:latin typeface="Oswald DemiBold"/>
                <a:ea typeface="Oswald DemiBold"/>
                <a:cs typeface="Oswald DemiBold"/>
                <a:sym typeface="Oswald DemiBold"/>
              </a:defRPr>
            </a:pPr>
            <a:endParaRPr sz="1200" b="1" kern="0" cap="all" spc="100" dirty="0">
              <a:solidFill>
                <a:srgbClr val="FFFFFF"/>
              </a:solidFill>
              <a:latin typeface="Calibri" charset="0"/>
              <a:ea typeface="Calibri" charset="0"/>
              <a:cs typeface="Calibri" charset="0"/>
              <a:sym typeface="Oswald DemiBold"/>
            </a:endParaRPr>
          </a:p>
        </p:txBody>
      </p:sp>
      <p:sp>
        <p:nvSpPr>
          <p:cNvPr id="9" name="Title Placeholder 1">
            <a:extLst>
              <a:ext uri="{FF2B5EF4-FFF2-40B4-BE49-F238E27FC236}">
                <a16:creationId xmlns:a16="http://schemas.microsoft.com/office/drawing/2014/main" id="{D86B7237-6AD3-844E-9A6E-C3E0C1013AD4}"/>
              </a:ext>
            </a:extLst>
          </p:cNvPr>
          <p:cNvSpPr>
            <a:spLocks noGrp="1"/>
          </p:cNvSpPr>
          <p:nvPr>
            <p:ph type="body" sz="quarter" idx="12" hasCustomPrompt="1"/>
          </p:nvPr>
        </p:nvSpPr>
        <p:spPr>
          <a:xfrm>
            <a:off x="5986462" y="769496"/>
            <a:ext cx="3157537" cy="438912"/>
          </a:xfrm>
          <a:noFill/>
          <a:ln>
            <a:noFill/>
          </a:ln>
        </p:spPr>
        <p:txBody>
          <a:bodyPr wrap="none" lIns="91440" tIns="0" rIns="91440" bIns="0" anchor="ctr">
            <a:noAutofit/>
          </a:bodyPr>
          <a:lstStyle>
            <a:lvl1pPr marL="0" indent="0" algn="ctr">
              <a:buNone/>
              <a:defRPr sz="1200" b="1" i="0" cap="all" spc="200" baseline="0">
                <a:solidFill>
                  <a:schemeClr val="bg1"/>
                </a:solidFill>
              </a:defRPr>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0" name="Content Placeholder 5">
            <a:extLst>
              <a:ext uri="{FF2B5EF4-FFF2-40B4-BE49-F238E27FC236}">
                <a16:creationId xmlns:a16="http://schemas.microsoft.com/office/drawing/2014/main" id="{94328E10-B013-0A4C-A50C-6D1D6CFD70B7}"/>
              </a:ext>
            </a:extLst>
          </p:cNvPr>
          <p:cNvSpPr>
            <a:spLocks noGrp="1"/>
          </p:cNvSpPr>
          <p:nvPr>
            <p:ph sz="quarter" idx="10" hasCustomPrompt="1"/>
          </p:nvPr>
        </p:nvSpPr>
        <p:spPr>
          <a:xfrm>
            <a:off x="6193213" y="1772289"/>
            <a:ext cx="2656378" cy="3054350"/>
          </a:xfrm>
        </p:spPr>
        <p:txBody>
          <a:bodyPr/>
          <a:lstStyle>
            <a:lvl1pPr marL="0" marR="0" indent="0" algn="l" defTabSz="914400" rtl="0" eaLnBrk="1" fontAlgn="auto" latinLnBrk="0" hangingPunct="1">
              <a:lnSpc>
                <a:spcPts val="1480"/>
              </a:lnSpc>
              <a:spcBef>
                <a:spcPts val="264"/>
              </a:spcBef>
              <a:spcAft>
                <a:spcPts val="300"/>
              </a:spcAft>
              <a:buClrTx/>
              <a:buSzTx/>
              <a:buFont typeface="Arial" panose="020B0604020202020204" pitchFamily="34" charset="0"/>
              <a:buNone/>
              <a:tabLst/>
              <a:defRPr sz="900">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a:p>
            <a:pPr marL="171450" marR="0" lvl="0" indent="-171450" algn="l" defTabSz="914400" rtl="0" eaLnBrk="1" fontAlgn="auto" latinLnBrk="0" hangingPunct="1">
              <a:lnSpc>
                <a:spcPts val="1480"/>
              </a:lnSpc>
              <a:spcBef>
                <a:spcPts val="264"/>
              </a:spcBef>
              <a:spcAft>
                <a:spcPts val="300"/>
              </a:spcAft>
              <a:buClrTx/>
              <a:buSzTx/>
              <a:buFont typeface="Arial" panose="020B0604020202020204" pitchFamily="34" charset="0"/>
              <a:buChar char="•"/>
              <a:tabLst/>
              <a:defRPr/>
            </a:pP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p:txBody>
      </p:sp>
      <p:sp>
        <p:nvSpPr>
          <p:cNvPr id="11" name="Text Placeholder 4">
            <a:extLst>
              <a:ext uri="{FF2B5EF4-FFF2-40B4-BE49-F238E27FC236}">
                <a16:creationId xmlns:a16="http://schemas.microsoft.com/office/drawing/2014/main" id="{ABD56F5B-8455-0345-910E-53CDD8476F9B}"/>
              </a:ext>
            </a:extLst>
          </p:cNvPr>
          <p:cNvSpPr>
            <a:spLocks noGrp="1"/>
          </p:cNvSpPr>
          <p:nvPr>
            <p:ph type="body" sz="quarter" idx="13" hasCustomPrompt="1"/>
          </p:nvPr>
        </p:nvSpPr>
        <p:spPr>
          <a:xfrm>
            <a:off x="6193213" y="1429389"/>
            <a:ext cx="2656378"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Tree>
    <p:extLst>
      <p:ext uri="{BB962C8B-B14F-4D97-AF65-F5344CB8AC3E}">
        <p14:creationId xmlns:p14="http://schemas.microsoft.com/office/powerpoint/2010/main" val="15118937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316327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Breaker - EPAM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atin typeface="+mn-lt"/>
              </a:defRPr>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28633610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reaker - EPAM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atin typeface="+mn-lt"/>
              </a:defRPr>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18608758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reaker - Bright Blu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30461953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reaker - Lim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16252515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reaker - Coral">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2165456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E38DE0-131E-E04E-BD2E-B00FD5B34CB6}"/>
              </a:ext>
            </a:extLst>
          </p:cNvPr>
          <p:cNvSpPr txBox="1"/>
          <p:nvPr userDrawn="1"/>
        </p:nvSpPr>
        <p:spPr>
          <a:xfrm>
            <a:off x="1307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Tree>
    <p:extLst>
      <p:ext uri="{BB962C8B-B14F-4D97-AF65-F5344CB8AC3E}">
        <p14:creationId xmlns:p14="http://schemas.microsoft.com/office/powerpoint/2010/main" val="25078770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7"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57954480"/>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358773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504146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079500"/>
            <a:ext cx="3986212" cy="33972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4" name="Content Placeholder 5"/>
          <p:cNvSpPr>
            <a:spLocks noGrp="1"/>
          </p:cNvSpPr>
          <p:nvPr>
            <p:ph sz="quarter" idx="11" hasCustomPrompt="1"/>
          </p:nvPr>
        </p:nvSpPr>
        <p:spPr>
          <a:xfrm>
            <a:off x="4800600" y="1079500"/>
            <a:ext cx="3986213" cy="33972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cxnSp>
        <p:nvCxnSpPr>
          <p:cNvPr id="5" name="Straight Connector 4"/>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483178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357188" y="1422400"/>
            <a:ext cx="8429625"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sp>
        <p:nvSpPr>
          <p:cNvPr id="5" name="Text Placeholder 4"/>
          <p:cNvSpPr>
            <a:spLocks noGrp="1"/>
          </p:cNvSpPr>
          <p:nvPr>
            <p:ph type="body" sz="quarter" idx="11" hasCustomPrompt="1"/>
          </p:nvPr>
        </p:nvSpPr>
        <p:spPr>
          <a:xfrm>
            <a:off x="357188" y="1079500"/>
            <a:ext cx="8429625"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6" name="Straight Connector 5"/>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724387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ntent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678102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reaker - Coral">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9" y="1803230"/>
            <a:ext cx="5582093" cy="1220182"/>
          </a:xfrm>
          <a:ln w="6350">
            <a:solidFill>
              <a:schemeClr val="bg1"/>
            </a:solidFill>
          </a:ln>
        </p:spPr>
        <p:txBody>
          <a:bodyPr/>
          <a:lstStyle>
            <a:lvl1pPr algn="ctr">
              <a:lnSpc>
                <a:spcPct val="100000"/>
              </a:lnSpc>
              <a:spcBef>
                <a:spcPts val="380"/>
              </a:spcBef>
              <a:spcAft>
                <a:spcPts val="300"/>
              </a:spcAft>
              <a:defRPr sz="1599"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2004717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779284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19" Type="http://schemas.openxmlformats.org/officeDocument/2006/relationships/image" Target="../media/image5.emf"/><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slideLayout" Target="../slideLayouts/slideLayout28.xml"/><Relationship Id="rId7"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31466" y="1412416"/>
            <a:ext cx="4315968" cy="1421928"/>
          </a:xfrm>
          <a:prstGeom prst="rect">
            <a:avLst/>
          </a:prstGeom>
        </p:spPr>
        <p:txBody>
          <a:bodyPr vert="horz" lIns="0" tIns="0" rIns="0" bIns="0" rtlCol="0" anchor="t" anchorCtr="0">
            <a:noAutofit/>
          </a:bodyPr>
          <a:lstStyle/>
          <a:p>
            <a:r>
              <a:rPr lang="en-US" dirty="0"/>
              <a:t>Click to add title here</a:t>
            </a:r>
          </a:p>
        </p:txBody>
      </p:sp>
      <p:sp>
        <p:nvSpPr>
          <p:cNvPr id="4" name="Date Placeholder 3"/>
          <p:cNvSpPr>
            <a:spLocks noGrp="1"/>
          </p:cNvSpPr>
          <p:nvPr userDrawn="1">
            <p:ph type="dt" sz="half" idx="2"/>
          </p:nvPr>
        </p:nvSpPr>
        <p:spPr>
          <a:xfrm>
            <a:off x="625596" y="3843769"/>
            <a:ext cx="1945326" cy="399456"/>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dirty="0"/>
          </a:p>
        </p:txBody>
      </p:sp>
    </p:spTree>
    <p:extLst>
      <p:ext uri="{BB962C8B-B14F-4D97-AF65-F5344CB8AC3E}">
        <p14:creationId xmlns:p14="http://schemas.microsoft.com/office/powerpoint/2010/main" val="1487230191"/>
      </p:ext>
    </p:extLst>
  </p:cSld>
  <p:clrMap bg1="lt1" tx1="dk1" bg2="lt2" tx2="dk2" accent1="accent1" accent2="accent2" accent3="accent3" accent4="accent4" accent5="accent5" accent6="accent6" hlink="hlink" folHlink="folHlink"/>
  <p:sldLayoutIdLst>
    <p:sldLayoutId id="2147483662" r:id="rId1"/>
    <p:sldLayoutId id="2147483670" r:id="rId2"/>
    <p:sldLayoutId id="2147483696" r:id="rId3"/>
    <p:sldLayoutId id="2147483698" r:id="rId4"/>
    <p:sldLayoutId id="2147483699" r:id="rId5"/>
    <p:sldLayoutId id="2147483700" r:id="rId6"/>
    <p:sldLayoutId id="2147483701" r:id="rId7"/>
    <p:sldLayoutId id="2147483708" r:id="rId8"/>
  </p:sldLayoutIdLst>
  <p:hf hdr="0" ftr="0" dt="0"/>
  <p:txStyles>
    <p:titleStyle>
      <a:lvl1pPr algn="l" defTabSz="685800"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4826639"/>
            <a:ext cx="9144000" cy="316862"/>
          </a:xfrm>
          <a:prstGeom prst="rect">
            <a:avLst/>
          </a:prstGeom>
          <a:solidFill>
            <a:srgbClr val="133C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360364" y="1079500"/>
            <a:ext cx="8426449" cy="3397250"/>
          </a:xfrm>
          <a:prstGeom prst="rect">
            <a:avLst/>
          </a:prstGeom>
        </p:spPr>
        <p:txBody>
          <a:bodyPr vert="horz" lIns="0" tIns="0" rIns="0" bIns="0" rtlCol="0">
            <a:noAutofit/>
          </a:body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lvl="1"/>
            <a:r>
              <a:rPr lang="en-US" dirty="0"/>
              <a:t>Second</a:t>
            </a:r>
          </a:p>
          <a:p>
            <a:pPr lvl="2"/>
            <a:r>
              <a:rPr lang="en-US" dirty="0"/>
              <a:t>third</a:t>
            </a:r>
          </a:p>
          <a:p>
            <a:pPr lvl="3"/>
            <a:r>
              <a:rPr lang="en-US" dirty="0"/>
              <a:t>fourth</a:t>
            </a:r>
          </a:p>
        </p:txBody>
      </p:sp>
      <p:pic>
        <p:nvPicPr>
          <p:cNvPr id="8" name="Picture 7"/>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4" name="Title Placeholder 3"/>
          <p:cNvSpPr>
            <a:spLocks noGrp="1"/>
          </p:cNvSpPr>
          <p:nvPr>
            <p:ph type="title"/>
          </p:nvPr>
        </p:nvSpPr>
        <p:spPr>
          <a:xfrm>
            <a:off x="360364" y="228600"/>
            <a:ext cx="8426449" cy="301752"/>
          </a:xfrm>
          <a:prstGeom prst="rect">
            <a:avLst/>
          </a:prstGeom>
        </p:spPr>
        <p:txBody>
          <a:bodyPr vert="horz" wrap="none" lIns="0" tIns="45720" rIns="0" bIns="45720" rtlCol="0" anchor="ctr">
            <a:noAutofit/>
          </a:bodyPr>
          <a:lstStyle/>
          <a:p>
            <a:r>
              <a:rPr lang="en-US" dirty="0"/>
              <a:t>Please Add Slide Headline Here</a:t>
            </a:r>
          </a:p>
        </p:txBody>
      </p:sp>
      <p:sp>
        <p:nvSpPr>
          <p:cNvPr id="9"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
        <p:nvSpPr>
          <p:cNvPr id="10" name="TextBox 9">
            <a:extLst>
              <a:ext uri="{FF2B5EF4-FFF2-40B4-BE49-F238E27FC236}">
                <a16:creationId xmlns:a16="http://schemas.microsoft.com/office/drawing/2014/main" id="{E078E00D-81AB-8847-9E12-0981E03F6A7D}"/>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Tree>
    <p:extLst>
      <p:ext uri="{BB962C8B-B14F-4D97-AF65-F5344CB8AC3E}">
        <p14:creationId xmlns:p14="http://schemas.microsoft.com/office/powerpoint/2010/main" val="1577352991"/>
      </p:ext>
    </p:extLst>
  </p:cSld>
  <p:clrMap bg1="lt1" tx1="dk1" bg2="lt2" tx2="dk2" accent1="accent1" accent2="accent2" accent3="accent3" accent4="accent4" accent5="accent5" accent6="accent6" hlink="hlink" folHlink="folHlink"/>
  <p:sldLayoutIdLst>
    <p:sldLayoutId id="2147483680" r:id="rId1"/>
    <p:sldLayoutId id="2147483683" r:id="rId2"/>
    <p:sldLayoutId id="2147483681" r:id="rId3"/>
    <p:sldLayoutId id="2147483682" r:id="rId4"/>
    <p:sldLayoutId id="2147483685" r:id="rId5"/>
    <p:sldLayoutId id="2147483686" r:id="rId6"/>
    <p:sldLayoutId id="2147483687" r:id="rId7"/>
    <p:sldLayoutId id="2147483692" r:id="rId8"/>
    <p:sldLayoutId id="2147483688" r:id="rId9"/>
    <p:sldLayoutId id="2147483689" r:id="rId10"/>
    <p:sldLayoutId id="2147483684" r:id="rId11"/>
    <p:sldLayoutId id="2147483695" r:id="rId12"/>
    <p:sldLayoutId id="2147483694" r:id="rId13"/>
    <p:sldLayoutId id="2147483690" r:id="rId14"/>
    <p:sldLayoutId id="2147483697" r:id="rId15"/>
    <p:sldLayoutId id="2147483691" r:id="rId16"/>
    <p:sldLayoutId id="2147483707" r:id="rId17"/>
  </p:sldLayoutIdLst>
  <p:hf hdr="0" ftr="0" dt="0"/>
  <p:txStyles>
    <p:title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userDrawn="1">
          <p15:clr>
            <a:srgbClr val="F26B43"/>
          </p15:clr>
        </p15:guide>
        <p15:guide id="2" orient="horz" pos="338" userDrawn="1">
          <p15:clr>
            <a:srgbClr val="F26B43"/>
          </p15:clr>
        </p15:guide>
        <p15:guide id="3" orient="horz" pos="680" userDrawn="1">
          <p15:clr>
            <a:srgbClr val="F26B43"/>
          </p15:clr>
        </p15:guide>
        <p15:guide id="4" orient="horz" pos="2820" userDrawn="1">
          <p15:clr>
            <a:srgbClr val="F26B43"/>
          </p15:clr>
        </p15:guide>
        <p15:guide id="5" pos="226" userDrawn="1">
          <p15:clr>
            <a:srgbClr val="F26B43"/>
          </p15:clr>
        </p15:guide>
        <p15:guide id="6" pos="5535" userDrawn="1">
          <p15:clr>
            <a:srgbClr val="F26B43"/>
          </p15:clr>
        </p15:guide>
        <p15:guide id="7" orient="horz" pos="896" userDrawn="1">
          <p15:clr>
            <a:srgbClr val="F26B43"/>
          </p15:clr>
        </p15:guide>
        <p15:guide id="8" pos="2736" userDrawn="1">
          <p15:clr>
            <a:srgbClr val="F26B43"/>
          </p15:clr>
        </p15:guide>
        <p15:guide id="9" pos="3024" userDrawn="1">
          <p15:clr>
            <a:srgbClr val="F26B43"/>
          </p15:clr>
        </p15:guide>
        <p15:guide id="10" orient="horz" pos="3036" userDrawn="1">
          <p15:clr>
            <a:srgbClr val="F26B43"/>
          </p15:clr>
        </p15:guide>
        <p15:guide id="11" orient="horz" pos="3084" userDrawn="1">
          <p15:clr>
            <a:srgbClr val="F26B43"/>
          </p15:clr>
        </p15:guide>
        <p15:guide id="12" orient="horz" pos="31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80954" y="1803228"/>
            <a:ext cx="5582093" cy="1220182"/>
          </a:xfrm>
          <a:prstGeom prst="rect">
            <a:avLst/>
          </a:prstGeom>
        </p:spPr>
        <p:txBody>
          <a:bodyPr vert="horz" wrap="square" lIns="91440" tIns="45720" rIns="91440" bIns="45720" rtlCol="0" anchor="ctr">
            <a:noAutofit/>
          </a:bodyPr>
          <a:lstStyle/>
          <a:p>
            <a:pPr algn="ctr"/>
            <a:endParaRPr lang="en-US" sz="4400" b="1" spc="200" dirty="0">
              <a:solidFill>
                <a:schemeClr val="bg1"/>
              </a:solidFill>
              <a:latin typeface="Calibri" charset="0"/>
              <a:ea typeface="Calibri" charset="0"/>
              <a:cs typeface="Calibri" charset="0"/>
            </a:endParaRPr>
          </a:p>
        </p:txBody>
      </p:sp>
      <p:sp>
        <p:nvSpPr>
          <p:cNvPr id="7" name="Rectangle 6"/>
          <p:cNvSpPr/>
          <p:nvPr userDrawn="1"/>
        </p:nvSpPr>
        <p:spPr>
          <a:xfrm>
            <a:off x="0" y="4826639"/>
            <a:ext cx="9144000" cy="316862"/>
          </a:xfrm>
          <a:prstGeom prst="rect">
            <a:avLst/>
          </a:prstGeom>
          <a:solidFill>
            <a:schemeClr val="accent1">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5" name="TextBox 4">
            <a:extLst>
              <a:ext uri="{FF2B5EF4-FFF2-40B4-BE49-F238E27FC236}">
                <a16:creationId xmlns:a16="http://schemas.microsoft.com/office/drawing/2014/main" id="{8332217A-8F11-8743-849F-F8E866BEB919}"/>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Tree>
    <p:extLst>
      <p:ext uri="{BB962C8B-B14F-4D97-AF65-F5344CB8AC3E}">
        <p14:creationId xmlns:p14="http://schemas.microsoft.com/office/powerpoint/2010/main" val="54861757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702" r:id="rId5"/>
    <p:sldLayoutId id="2147483703" r:id="rId6"/>
  </p:sldLayoutIdLst>
  <p:hf hdr="0" ftr="0" dt="0"/>
  <p:txStyles>
    <p:titleStyle>
      <a:lvl1pPr algn="l" defTabSz="914400" rtl="0" eaLnBrk="1" latinLnBrk="0" hangingPunct="1">
        <a:lnSpc>
          <a:spcPct val="90000"/>
        </a:lnSpc>
        <a:spcBef>
          <a:spcPct val="0"/>
        </a:spcBef>
        <a:buNone/>
        <a:defRPr sz="4000" kern="1200" cap="all" baseline="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2.xml"/><Relationship Id="rId4" Type="http://schemas.openxmlformats.org/officeDocument/2006/relationships/hyperlink" Target="https://aws.amazon.com/cloudfront/"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hyperlink" Target="https://aws.amazon.com/ec2/dedicated-hosts/" TargetMode="External"/><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2.xml"/><Relationship Id="rId5" Type="http://schemas.openxmlformats.org/officeDocument/2006/relationships/image" Target="../media/image8.png"/><Relationship Id="rId4" Type="http://schemas.openxmlformats.org/officeDocument/2006/relationships/hyperlink" Target="https://docs.aws.amazon.com/IAM/latest/UserGuide/id_roles_create_for-user_externalid.html"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2.xml"/><Relationship Id="rId4" Type="http://schemas.openxmlformats.org/officeDocument/2006/relationships/hyperlink" Target="https://docs.aws.amazon.com/IAM/latest/UserGuide/id_credentials_access-keys.html"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2.xml"/><Relationship Id="rId4" Type="http://schemas.openxmlformats.org/officeDocument/2006/relationships/hyperlink" Target="https://docs.aws.amazon.com/athena/latest/ug/tables-location-format.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aws.amazon.com/IAM/latest/UserGuide/id_credentials_access-keys.html" TargetMode="External"/><Relationship Id="rId2" Type="http://schemas.openxmlformats.org/officeDocument/2006/relationships/notesSlide" Target="../notesSlides/notesSlide16.xml"/><Relationship Id="rId1" Type="http://schemas.openxmlformats.org/officeDocument/2006/relationships/slideLayout" Target="../slideLayouts/slideLayout2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2.xml"/><Relationship Id="rId4" Type="http://schemas.openxmlformats.org/officeDocument/2006/relationships/hyperlink" Target="https://docs.aws.amazon.com/xray/latest/devguide/xray-api-sampling.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2.xml"/><Relationship Id="rId4" Type="http://schemas.openxmlformats.org/officeDocument/2006/relationships/hyperlink" Target="https://aws.amazon.com/elasticbeanstalk/?p=til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2.xml"/><Relationship Id="rId4" Type="http://schemas.openxmlformats.org/officeDocument/2006/relationships/hyperlink" Target="https://docs.aws.amazon.com/inspector/latest/userguide/inspector_introduction.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2.xml"/><Relationship Id="rId4" Type="http://schemas.openxmlformats.org/officeDocument/2006/relationships/hyperlink" Target="https://aws.amazon.com/cloudwatch/"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2.xml"/><Relationship Id="rId4" Type="http://schemas.openxmlformats.org/officeDocument/2006/relationships/hyperlink" Target="https://aws.amazon.com/serverles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1466" y="1770556"/>
            <a:ext cx="4315968" cy="1421928"/>
          </a:xfrm>
        </p:spPr>
        <p:txBody>
          <a:bodyPr/>
          <a:lstStyle/>
          <a:p>
            <a:pPr algn="ctr"/>
            <a:r>
              <a:rPr lang="en-US" sz="4000" cap="small" spc="100" dirty="0"/>
              <a:t>Amazon webservice</a:t>
            </a:r>
            <a:br>
              <a:rPr lang="en-US" sz="4000" cap="small" spc="100" dirty="0"/>
            </a:br>
            <a:r>
              <a:rPr lang="en-US" sz="4000" cap="small" spc="100" dirty="0" err="1"/>
              <a:t>Fundaes</a:t>
            </a:r>
            <a:br>
              <a:rPr lang="en-US" sz="4000" cap="small" spc="100" dirty="0"/>
            </a:br>
            <a:r>
              <a:rPr lang="en-US" sz="1800" spc="80" dirty="0"/>
              <a:t>By OSTD Competency</a:t>
            </a:r>
            <a:endParaRPr lang="en-US" spc="80" dirty="0"/>
          </a:p>
        </p:txBody>
      </p:sp>
    </p:spTree>
    <p:extLst>
      <p:ext uri="{BB962C8B-B14F-4D97-AF65-F5344CB8AC3E}">
        <p14:creationId xmlns:p14="http://schemas.microsoft.com/office/powerpoint/2010/main" val="1733196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8FDD91-F088-3143-83B3-0E35B619DB2E}"/>
              </a:ext>
            </a:extLst>
          </p:cNvPr>
          <p:cNvSpPr>
            <a:spLocks noGrp="1"/>
          </p:cNvSpPr>
          <p:nvPr>
            <p:ph type="title"/>
          </p:nvPr>
        </p:nvSpPr>
        <p:spPr>
          <a:xfrm>
            <a:off x="520384" y="214639"/>
            <a:ext cx="8426449" cy="301752"/>
          </a:xfrm>
        </p:spPr>
        <p:txBody>
          <a:bodyPr/>
          <a:lstStyle/>
          <a:p>
            <a:r>
              <a:rPr lang="en-US" b="1" cap="small" dirty="0"/>
              <a:t>AWS Cloud Practitioner - quick Knowledge test</a:t>
            </a:r>
          </a:p>
        </p:txBody>
      </p:sp>
      <p:sp>
        <p:nvSpPr>
          <p:cNvPr id="5" name="Slide Number Placeholder 4">
            <a:extLst>
              <a:ext uri="{FF2B5EF4-FFF2-40B4-BE49-F238E27FC236}">
                <a16:creationId xmlns:a16="http://schemas.microsoft.com/office/drawing/2014/main" id="{01AAF95D-9C7D-104F-BD20-4D69BA7F855A}"/>
              </a:ext>
            </a:extLst>
          </p:cNvPr>
          <p:cNvSpPr>
            <a:spLocks noGrp="1"/>
          </p:cNvSpPr>
          <p:nvPr>
            <p:ph type="sldNum" sz="quarter" idx="4"/>
          </p:nvPr>
        </p:nvSpPr>
        <p:spPr/>
        <p:txBody>
          <a:bodyPr/>
          <a:lstStyle/>
          <a:p>
            <a:fld id="{3A707DD9-E92B-45E8-BE0A-E6B2EDF345EB}" type="slidenum">
              <a:rPr lang="en-US" smtClean="0"/>
              <a:pPr/>
              <a:t>10</a:t>
            </a:fld>
            <a:endParaRPr lang="en-US" dirty="0"/>
          </a:p>
        </p:txBody>
      </p:sp>
      <p:sp>
        <p:nvSpPr>
          <p:cNvPr id="4" name="Rectangle 3"/>
          <p:cNvSpPr/>
          <p:nvPr/>
        </p:nvSpPr>
        <p:spPr>
          <a:xfrm>
            <a:off x="438911" y="790837"/>
            <a:ext cx="6080552" cy="400110"/>
          </a:xfrm>
          <a:prstGeom prst="rect">
            <a:avLst/>
          </a:prstGeom>
          <a:noFill/>
        </p:spPr>
        <p:txBody>
          <a:bodyPr wrap="square" lIns="91440" tIns="45720" rIns="91440" bIns="45720">
            <a:spAutoFit/>
          </a:bodyPr>
          <a:lstStyle/>
          <a:p>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2958859" y="770791"/>
            <a:ext cx="5827953" cy="2000548"/>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dirty="0"/>
              <a:t>You are planning on deploying a video based application onto the AWS Cloud. These videos will be accessed by users across the world. Which of the below services can help stream the content in an efficient manner to the users across the globe?</a:t>
            </a:r>
          </a:p>
          <a:p>
            <a:pPr marL="285750" indent="-285750">
              <a:buFont typeface="Wingdings" panose="05000000000000000000" pitchFamily="2" charset="2"/>
              <a:buChar char="ü"/>
            </a:pPr>
            <a:endParaRPr lang="en-US" sz="1600" dirty="0">
              <a:ln w="0"/>
              <a:solidFill>
                <a:schemeClr val="accent1"/>
              </a:solidFill>
              <a:effectLst>
                <a:outerShdw blurRad="38100" dist="19050" dir="2700000" algn="tl" rotWithShape="0">
                  <a:schemeClr val="dk1">
                    <a:alpha val="40000"/>
                  </a:schemeClr>
                </a:outerShdw>
              </a:effectLst>
            </a:endParaRPr>
          </a:p>
          <a:p>
            <a:pPr marL="628650" lvl="1" indent="-285750">
              <a:buFont typeface="Wingdings" panose="05000000000000000000" pitchFamily="2" charset="2"/>
              <a:buChar char="q"/>
            </a:pPr>
            <a:r>
              <a:rPr lang="en-US" dirty="0"/>
              <a:t>Amazon SES</a:t>
            </a:r>
          </a:p>
          <a:p>
            <a:pPr marL="628650" lvl="1" indent="-285750">
              <a:buFont typeface="Wingdings" panose="05000000000000000000" pitchFamily="2" charset="2"/>
              <a:buChar char="q"/>
            </a:pPr>
            <a:r>
              <a:rPr lang="en-US" dirty="0"/>
              <a:t>Amazon </a:t>
            </a:r>
            <a:r>
              <a:rPr lang="en-US" dirty="0" err="1"/>
              <a:t>Cloudtrail</a:t>
            </a:r>
            <a:endParaRPr lang="en-US" dirty="0"/>
          </a:p>
          <a:p>
            <a:pPr marL="628650" lvl="1" indent="-285750">
              <a:buFont typeface="Wingdings" panose="05000000000000000000" pitchFamily="2" charset="2"/>
              <a:buChar char="q"/>
            </a:pPr>
            <a:r>
              <a:rPr lang="en-US" dirty="0"/>
              <a:t>Amazon CloudFront</a:t>
            </a:r>
          </a:p>
          <a:p>
            <a:pPr marL="628650" lvl="1" indent="-285750">
              <a:buFont typeface="Wingdings" panose="05000000000000000000" pitchFamily="2" charset="2"/>
              <a:buChar char="q"/>
            </a:pPr>
            <a:r>
              <a:rPr lang="en-US" dirty="0"/>
              <a:t>Amazon S3</a:t>
            </a:r>
          </a:p>
        </p:txBody>
      </p:sp>
      <p:pic>
        <p:nvPicPr>
          <p:cNvPr id="13" name="Picture 12">
            <a:extLst>
              <a:ext uri="{FF2B5EF4-FFF2-40B4-BE49-F238E27FC236}">
                <a16:creationId xmlns:a16="http://schemas.microsoft.com/office/drawing/2014/main" id="{0F895FD6-BF04-41A3-BDEA-FE6D111B4EC4}"/>
              </a:ext>
            </a:extLst>
          </p:cNvPr>
          <p:cNvPicPr>
            <a:picLocks noChangeAspect="1"/>
          </p:cNvPicPr>
          <p:nvPr/>
        </p:nvPicPr>
        <p:blipFill>
          <a:blip r:embed="rId3"/>
          <a:stretch>
            <a:fillRect/>
          </a:stretch>
        </p:blipFill>
        <p:spPr>
          <a:xfrm>
            <a:off x="432378" y="785091"/>
            <a:ext cx="1935354" cy="1929240"/>
          </a:xfrm>
          <a:prstGeom prst="rect">
            <a:avLst/>
          </a:prstGeom>
        </p:spPr>
      </p:pic>
      <p:sp>
        <p:nvSpPr>
          <p:cNvPr id="9" name="Rectangle 8">
            <a:extLst>
              <a:ext uri="{FF2B5EF4-FFF2-40B4-BE49-F238E27FC236}">
                <a16:creationId xmlns:a16="http://schemas.microsoft.com/office/drawing/2014/main" id="{E56FF549-3D07-48C8-B8C2-43E2D5D7A828}"/>
              </a:ext>
            </a:extLst>
          </p:cNvPr>
          <p:cNvSpPr/>
          <p:nvPr/>
        </p:nvSpPr>
        <p:spPr>
          <a:xfrm>
            <a:off x="184728" y="2835565"/>
            <a:ext cx="8876146" cy="1892826"/>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200" dirty="0">
                <a:ln w="0"/>
                <a:solidFill>
                  <a:schemeClr val="accent1"/>
                </a:solidFill>
                <a:effectLst>
                  <a:outerShdw blurRad="38100" dist="19050" dir="2700000" algn="tl" rotWithShape="0">
                    <a:schemeClr val="dk1">
                      <a:alpha val="40000"/>
                    </a:schemeClr>
                  </a:outerShdw>
                </a:effectLst>
              </a:rPr>
              <a:t>Answer –  C:</a:t>
            </a:r>
          </a:p>
          <a:p>
            <a:pPr marL="628650" lvl="1" indent="-285750">
              <a:buFont typeface="Arial" panose="020B0604020202020204" pitchFamily="34" charset="0"/>
              <a:buChar char="•"/>
            </a:pPr>
            <a:r>
              <a:rPr lang="en-US" dirty="0"/>
              <a:t>Amazon CloudFront is a web service that gives businesses and web application developers an easy and cost effective way to distribute content with low latency and high data transfer speeds. Like other AWS services, Amazon CloudFront is a self-service, pay-per-use offering, requiring no long term commitments or minimum fees. With CloudFront, your files are delivered to end-users using a global network of edge locations.</a:t>
            </a:r>
            <a:br>
              <a:rPr lang="en-US" dirty="0"/>
            </a:br>
            <a:endParaRPr lang="en-US" sz="1200" dirty="0"/>
          </a:p>
          <a:p>
            <a:pPr lvl="1"/>
            <a:r>
              <a:rPr lang="en-US" sz="1200" dirty="0">
                <a:ln w="0"/>
                <a:solidFill>
                  <a:schemeClr val="accent1"/>
                </a:solidFill>
                <a:effectLst>
                  <a:outerShdw blurRad="38100" dist="19050" dir="2700000" algn="tl" rotWithShape="0">
                    <a:schemeClr val="dk1">
                      <a:alpha val="40000"/>
                    </a:schemeClr>
                  </a:outerShdw>
                </a:effectLst>
              </a:rPr>
              <a:t>Reason : </a:t>
            </a:r>
          </a:p>
          <a:p>
            <a:pPr marL="628650" lvl="1" indent="-285750">
              <a:buFont typeface="Arial" panose="020B0604020202020204" pitchFamily="34" charset="0"/>
              <a:buChar char="•"/>
            </a:pPr>
            <a:r>
              <a:rPr lang="en-US" dirty="0"/>
              <a:t>For more information on CloudFront, please visit the Link:</a:t>
            </a:r>
            <a:br>
              <a:rPr lang="en-US" dirty="0"/>
            </a:br>
            <a:r>
              <a:rPr lang="en-US" dirty="0">
                <a:hlinkClick r:id="rId4"/>
              </a:rPr>
              <a:t>https://aws.amazon.com/cloudfront/ </a:t>
            </a:r>
            <a:endParaRPr lang="en-US" sz="1200" dirty="0"/>
          </a:p>
        </p:txBody>
      </p:sp>
    </p:spTree>
    <p:extLst>
      <p:ext uri="{BB962C8B-B14F-4D97-AF65-F5344CB8AC3E}">
        <p14:creationId xmlns:p14="http://schemas.microsoft.com/office/powerpoint/2010/main" val="156812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8FDD91-F088-3143-83B3-0E35B619DB2E}"/>
              </a:ext>
            </a:extLst>
          </p:cNvPr>
          <p:cNvSpPr>
            <a:spLocks noGrp="1"/>
          </p:cNvSpPr>
          <p:nvPr>
            <p:ph type="title"/>
          </p:nvPr>
        </p:nvSpPr>
        <p:spPr>
          <a:xfrm>
            <a:off x="520384" y="214639"/>
            <a:ext cx="8426449" cy="301752"/>
          </a:xfrm>
        </p:spPr>
        <p:txBody>
          <a:bodyPr/>
          <a:lstStyle/>
          <a:p>
            <a:r>
              <a:rPr lang="en-US" b="1" cap="small" dirty="0"/>
              <a:t>AWS Cloud Practitioner - quick Knowledge test</a:t>
            </a:r>
          </a:p>
        </p:txBody>
      </p:sp>
      <p:sp>
        <p:nvSpPr>
          <p:cNvPr id="5" name="Slide Number Placeholder 4">
            <a:extLst>
              <a:ext uri="{FF2B5EF4-FFF2-40B4-BE49-F238E27FC236}">
                <a16:creationId xmlns:a16="http://schemas.microsoft.com/office/drawing/2014/main" id="{01AAF95D-9C7D-104F-BD20-4D69BA7F855A}"/>
              </a:ext>
            </a:extLst>
          </p:cNvPr>
          <p:cNvSpPr>
            <a:spLocks noGrp="1"/>
          </p:cNvSpPr>
          <p:nvPr>
            <p:ph type="sldNum" sz="quarter" idx="4"/>
          </p:nvPr>
        </p:nvSpPr>
        <p:spPr/>
        <p:txBody>
          <a:bodyPr/>
          <a:lstStyle/>
          <a:p>
            <a:fld id="{3A707DD9-E92B-45E8-BE0A-E6B2EDF345EB}" type="slidenum">
              <a:rPr lang="en-US" smtClean="0"/>
              <a:pPr/>
              <a:t>11</a:t>
            </a:fld>
            <a:endParaRPr lang="en-US" dirty="0"/>
          </a:p>
        </p:txBody>
      </p:sp>
      <p:sp>
        <p:nvSpPr>
          <p:cNvPr id="4" name="Rectangle 3"/>
          <p:cNvSpPr/>
          <p:nvPr/>
        </p:nvSpPr>
        <p:spPr>
          <a:xfrm>
            <a:off x="438911" y="790837"/>
            <a:ext cx="6080552" cy="400110"/>
          </a:xfrm>
          <a:prstGeom prst="rect">
            <a:avLst/>
          </a:prstGeom>
          <a:noFill/>
        </p:spPr>
        <p:txBody>
          <a:bodyPr wrap="square" lIns="91440" tIns="45720" rIns="91440" bIns="45720">
            <a:spAutoFit/>
          </a:bodyPr>
          <a:lstStyle/>
          <a:p>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2958859" y="770791"/>
            <a:ext cx="5827953" cy="2000548"/>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dirty="0"/>
              <a:t>Your company is moving a large application to AWS using a set of EC2 instances. A key requirement is reusing existing server-bound software licensing. Which of the following options is the best for satisfying the requirement?</a:t>
            </a:r>
          </a:p>
          <a:p>
            <a:pPr marL="285750" indent="-285750">
              <a:buFont typeface="Wingdings" panose="05000000000000000000" pitchFamily="2" charset="2"/>
              <a:buChar char="ü"/>
            </a:pPr>
            <a:endParaRPr lang="en-US" sz="1600" dirty="0">
              <a:ln w="0"/>
              <a:solidFill>
                <a:schemeClr val="accent1"/>
              </a:solidFill>
              <a:effectLst>
                <a:outerShdw blurRad="38100" dist="19050" dir="2700000" algn="tl" rotWithShape="0">
                  <a:schemeClr val="dk1">
                    <a:alpha val="40000"/>
                  </a:schemeClr>
                </a:outerShdw>
              </a:effectLst>
            </a:endParaRPr>
          </a:p>
          <a:p>
            <a:pPr marL="628650" lvl="1" indent="-285750">
              <a:buFont typeface="Wingdings" panose="05000000000000000000" pitchFamily="2" charset="2"/>
              <a:buChar char="q"/>
            </a:pPr>
            <a:r>
              <a:rPr lang="en-US" dirty="0"/>
              <a:t>EC2 Dedicated Instances</a:t>
            </a:r>
          </a:p>
          <a:p>
            <a:pPr marL="628650" lvl="1" indent="-285750">
              <a:buFont typeface="Wingdings" panose="05000000000000000000" pitchFamily="2" charset="2"/>
              <a:buChar char="q"/>
            </a:pPr>
            <a:r>
              <a:rPr lang="en-US" dirty="0"/>
              <a:t>EC2 Reserved Instances</a:t>
            </a:r>
          </a:p>
          <a:p>
            <a:pPr marL="628650" lvl="1" indent="-285750">
              <a:buFont typeface="Wingdings" panose="05000000000000000000" pitchFamily="2" charset="2"/>
              <a:buChar char="q"/>
            </a:pPr>
            <a:r>
              <a:rPr lang="en-US" dirty="0"/>
              <a:t>EC2 Dedicated Hosts</a:t>
            </a:r>
          </a:p>
          <a:p>
            <a:pPr marL="628650" lvl="1" indent="-285750">
              <a:buFont typeface="Wingdings" panose="05000000000000000000" pitchFamily="2" charset="2"/>
              <a:buChar char="q"/>
            </a:pPr>
            <a:r>
              <a:rPr lang="en-US" dirty="0"/>
              <a:t>EC2 Spot Instances </a:t>
            </a:r>
          </a:p>
        </p:txBody>
      </p:sp>
      <p:pic>
        <p:nvPicPr>
          <p:cNvPr id="13" name="Picture 12">
            <a:extLst>
              <a:ext uri="{FF2B5EF4-FFF2-40B4-BE49-F238E27FC236}">
                <a16:creationId xmlns:a16="http://schemas.microsoft.com/office/drawing/2014/main" id="{0F895FD6-BF04-41A3-BDEA-FE6D111B4EC4}"/>
              </a:ext>
            </a:extLst>
          </p:cNvPr>
          <p:cNvPicPr>
            <a:picLocks noChangeAspect="1"/>
          </p:cNvPicPr>
          <p:nvPr/>
        </p:nvPicPr>
        <p:blipFill>
          <a:blip r:embed="rId3"/>
          <a:stretch>
            <a:fillRect/>
          </a:stretch>
        </p:blipFill>
        <p:spPr>
          <a:xfrm>
            <a:off x="432378" y="785091"/>
            <a:ext cx="1935354" cy="1929240"/>
          </a:xfrm>
          <a:prstGeom prst="rect">
            <a:avLst/>
          </a:prstGeom>
        </p:spPr>
      </p:pic>
      <p:sp>
        <p:nvSpPr>
          <p:cNvPr id="9" name="Rectangle 8">
            <a:extLst>
              <a:ext uri="{FF2B5EF4-FFF2-40B4-BE49-F238E27FC236}">
                <a16:creationId xmlns:a16="http://schemas.microsoft.com/office/drawing/2014/main" id="{E56FF549-3D07-48C8-B8C2-43E2D5D7A828}"/>
              </a:ext>
            </a:extLst>
          </p:cNvPr>
          <p:cNvSpPr/>
          <p:nvPr/>
        </p:nvSpPr>
        <p:spPr>
          <a:xfrm>
            <a:off x="184728" y="2835565"/>
            <a:ext cx="8876146" cy="1915909"/>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200" dirty="0">
                <a:ln w="0"/>
                <a:solidFill>
                  <a:schemeClr val="accent1"/>
                </a:solidFill>
                <a:effectLst>
                  <a:outerShdw blurRad="38100" dist="19050" dir="2700000" algn="tl" rotWithShape="0">
                    <a:schemeClr val="dk1">
                      <a:alpha val="40000"/>
                    </a:schemeClr>
                  </a:outerShdw>
                </a:effectLst>
              </a:rPr>
              <a:t>Answer –  C: - </a:t>
            </a:r>
            <a:r>
              <a:rPr lang="en-US" sz="1200" dirty="0"/>
              <a:t>Dedicated Hosts </a:t>
            </a:r>
            <a:endParaRPr lang="en-US" sz="1200" dirty="0">
              <a:ln w="0"/>
              <a:solidFill>
                <a:schemeClr val="accent1"/>
              </a:solidFill>
              <a:effectLst>
                <a:outerShdw blurRad="38100" dist="19050" dir="2700000" algn="tl" rotWithShape="0">
                  <a:schemeClr val="dk1">
                    <a:alpha val="40000"/>
                  </a:schemeClr>
                </a:outerShdw>
              </a:effectLst>
            </a:endParaRPr>
          </a:p>
          <a:p>
            <a:pPr marL="628650" lvl="1" indent="-285750">
              <a:buFont typeface="Arial" panose="020B0604020202020204" pitchFamily="34" charset="0"/>
              <a:buChar char="•"/>
            </a:pPr>
            <a:r>
              <a:rPr lang="en-US" dirty="0"/>
              <a:t>Option C is CORRECT because instances run on a dedicated hardware where AWS gives visibility of physical characteristics. AWS documentation mentions this with the following sentence: “…Dedicated Host gives you additional visibility and control over how instances are placed on a physical server, and you can consistently deploy your instances to the same physical server over time. As a result, Dedicated Hosts enable you to use your existing server-bound software licenses and address corporate compliance and regulatory requirements.”</a:t>
            </a:r>
            <a:br>
              <a:rPr lang="en-US" dirty="0"/>
            </a:br>
            <a:endParaRPr lang="en-US" dirty="0"/>
          </a:p>
          <a:p>
            <a:pPr lvl="1"/>
            <a:r>
              <a:rPr lang="en-US" sz="1200" dirty="0">
                <a:ln w="0"/>
                <a:solidFill>
                  <a:schemeClr val="accent1"/>
                </a:solidFill>
                <a:effectLst>
                  <a:outerShdw blurRad="38100" dist="19050" dir="2700000" algn="tl" rotWithShape="0">
                    <a:schemeClr val="dk1">
                      <a:alpha val="40000"/>
                    </a:schemeClr>
                  </a:outerShdw>
                </a:effectLst>
              </a:rPr>
              <a:t>Reason : </a:t>
            </a:r>
          </a:p>
          <a:p>
            <a:pPr marL="628650" lvl="1" indent="-285750">
              <a:buFont typeface="Arial" panose="020B0604020202020204" pitchFamily="34" charset="0"/>
              <a:buChar char="•"/>
            </a:pPr>
            <a:r>
              <a:rPr lang="en-US" dirty="0"/>
              <a:t>Refer NEXT SLIDES.</a:t>
            </a:r>
          </a:p>
        </p:txBody>
      </p:sp>
    </p:spTree>
    <p:extLst>
      <p:ext uri="{BB962C8B-B14F-4D97-AF65-F5344CB8AC3E}">
        <p14:creationId xmlns:p14="http://schemas.microsoft.com/office/powerpoint/2010/main" val="303205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8FDD91-F088-3143-83B3-0E35B619DB2E}"/>
              </a:ext>
            </a:extLst>
          </p:cNvPr>
          <p:cNvSpPr>
            <a:spLocks noGrp="1"/>
          </p:cNvSpPr>
          <p:nvPr>
            <p:ph type="title"/>
          </p:nvPr>
        </p:nvSpPr>
        <p:spPr>
          <a:xfrm>
            <a:off x="520384" y="214639"/>
            <a:ext cx="8426449" cy="301752"/>
          </a:xfrm>
        </p:spPr>
        <p:txBody>
          <a:bodyPr/>
          <a:lstStyle/>
          <a:p>
            <a:r>
              <a:rPr lang="en-US" b="1" cap="small" dirty="0"/>
              <a:t>AWS Cloud Practitioner - quick Knowledge test (Cont.)</a:t>
            </a:r>
          </a:p>
        </p:txBody>
      </p:sp>
      <p:sp>
        <p:nvSpPr>
          <p:cNvPr id="5" name="Slide Number Placeholder 4">
            <a:extLst>
              <a:ext uri="{FF2B5EF4-FFF2-40B4-BE49-F238E27FC236}">
                <a16:creationId xmlns:a16="http://schemas.microsoft.com/office/drawing/2014/main" id="{01AAF95D-9C7D-104F-BD20-4D69BA7F855A}"/>
              </a:ext>
            </a:extLst>
          </p:cNvPr>
          <p:cNvSpPr>
            <a:spLocks noGrp="1"/>
          </p:cNvSpPr>
          <p:nvPr>
            <p:ph type="sldNum" sz="quarter" idx="4"/>
          </p:nvPr>
        </p:nvSpPr>
        <p:spPr/>
        <p:txBody>
          <a:bodyPr/>
          <a:lstStyle/>
          <a:p>
            <a:fld id="{3A707DD9-E92B-45E8-BE0A-E6B2EDF345EB}" type="slidenum">
              <a:rPr lang="en-US" smtClean="0"/>
              <a:pPr/>
              <a:t>12</a:t>
            </a:fld>
            <a:endParaRPr lang="en-US" dirty="0"/>
          </a:p>
        </p:txBody>
      </p:sp>
      <p:sp>
        <p:nvSpPr>
          <p:cNvPr id="4" name="Rectangle 3"/>
          <p:cNvSpPr/>
          <p:nvPr/>
        </p:nvSpPr>
        <p:spPr>
          <a:xfrm>
            <a:off x="438911" y="790837"/>
            <a:ext cx="6080552" cy="400110"/>
          </a:xfrm>
          <a:prstGeom prst="rect">
            <a:avLst/>
          </a:prstGeom>
          <a:noFill/>
        </p:spPr>
        <p:txBody>
          <a:bodyPr wrap="square" lIns="91440" tIns="45720" rIns="91440" bIns="45720">
            <a:spAutoFit/>
          </a:bodyPr>
          <a:lstStyle/>
          <a:p>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9" name="Rectangle 8">
            <a:extLst>
              <a:ext uri="{FF2B5EF4-FFF2-40B4-BE49-F238E27FC236}">
                <a16:creationId xmlns:a16="http://schemas.microsoft.com/office/drawing/2014/main" id="{E56FF549-3D07-48C8-B8C2-43E2D5D7A828}"/>
              </a:ext>
            </a:extLst>
          </p:cNvPr>
          <p:cNvSpPr/>
          <p:nvPr/>
        </p:nvSpPr>
        <p:spPr>
          <a:xfrm>
            <a:off x="267854" y="1246251"/>
            <a:ext cx="8876146" cy="3347070"/>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200" dirty="0">
                <a:ln w="0"/>
                <a:solidFill>
                  <a:schemeClr val="accent1"/>
                </a:solidFill>
                <a:effectLst>
                  <a:outerShdw blurRad="38100" dist="19050" dir="2700000" algn="tl" rotWithShape="0">
                    <a:schemeClr val="dk1">
                      <a:alpha val="40000"/>
                    </a:schemeClr>
                  </a:outerShdw>
                </a:effectLst>
              </a:rPr>
              <a:t>Answer –  C: - </a:t>
            </a:r>
            <a:r>
              <a:rPr lang="en-US" sz="1200" dirty="0"/>
              <a:t>Dedicated Hosts </a:t>
            </a:r>
            <a:r>
              <a:rPr lang="en-US" sz="1200" dirty="0">
                <a:ln w="0"/>
                <a:solidFill>
                  <a:schemeClr val="accent1"/>
                </a:solidFill>
                <a:effectLst>
                  <a:outerShdw blurRad="38100" dist="19050" dir="2700000" algn="tl" rotWithShape="0">
                    <a:schemeClr val="dk1">
                      <a:alpha val="40000"/>
                    </a:schemeClr>
                  </a:outerShdw>
                </a:effectLst>
              </a:rPr>
              <a:t>.</a:t>
            </a:r>
          </a:p>
          <a:p>
            <a:pPr marL="628650" lvl="1" indent="-285750">
              <a:buFont typeface="Arial" panose="020B0604020202020204" pitchFamily="34" charset="0"/>
              <a:buChar char="•"/>
            </a:pPr>
            <a:r>
              <a:rPr lang="en-US" dirty="0"/>
              <a:t>Option C is CORRECT because instances run on a dedicated hardware where AWS gives visibility of physical characteristics. AWS documentation mentions this with the following sentence: “…Dedicated Host gives you additional visibility and control over how instances are placed on a physical server, and you can consistently deploy your instances to the same physical server over time. As a result, Dedicated Hosts enable you to use your existing server-bound software licenses and address corporate compliance and regulatory requirements.”</a:t>
            </a:r>
            <a:br>
              <a:rPr lang="en-US" dirty="0"/>
            </a:br>
            <a:endParaRPr lang="en-US" sz="1200" dirty="0"/>
          </a:p>
          <a:p>
            <a:pPr lvl="1"/>
            <a:r>
              <a:rPr lang="en-US" sz="1200" dirty="0">
                <a:ln w="0"/>
                <a:solidFill>
                  <a:schemeClr val="accent1"/>
                </a:solidFill>
                <a:effectLst>
                  <a:outerShdw blurRad="38100" dist="19050" dir="2700000" algn="tl" rotWithShape="0">
                    <a:schemeClr val="dk1">
                      <a:alpha val="40000"/>
                    </a:schemeClr>
                  </a:outerShdw>
                </a:effectLst>
              </a:rPr>
              <a:t>Reason : </a:t>
            </a:r>
          </a:p>
          <a:p>
            <a:pPr marL="628650" lvl="1" indent="-285750">
              <a:buFont typeface="Arial" panose="020B0604020202020204" pitchFamily="34" charset="0"/>
              <a:buChar char="•"/>
            </a:pPr>
            <a:r>
              <a:rPr lang="en-US" dirty="0"/>
              <a:t>Option A is INCORRECT because despite instances run on a single-tenant hardware AWS does not give visibility to sockets and cores required for reusing server bound licenses. AWS highlights this in the comparison table at the following link:</a:t>
            </a:r>
            <a:br>
              <a:rPr lang="en-US" dirty="0"/>
            </a:br>
            <a:r>
              <a:rPr lang="en-US" dirty="0">
                <a:hlinkClick r:id="rId3"/>
              </a:rPr>
              <a:t>https://aws.amazon.com/ec2/dedicated-hosts/</a:t>
            </a:r>
            <a:br>
              <a:rPr lang="en-US" dirty="0"/>
            </a:br>
            <a:r>
              <a:rPr lang="en-US" dirty="0"/>
              <a:t>Option B is INCORRECT because Reserved Instances are only a purchasing option and there’s no way to control the hardware where these instances are running on.</a:t>
            </a:r>
            <a:endParaRPr lang="en-US" dirty="0">
              <a:solidFill>
                <a:srgbClr val="FFFFFF"/>
              </a:solidFill>
              <a:latin typeface="Roboto" panose="02000000000000000000" pitchFamily="2" charset="0"/>
            </a:endParaRPr>
          </a:p>
          <a:p>
            <a:pPr marL="628650" lvl="1" indent="-285750">
              <a:buFont typeface="Arial" panose="020B0604020202020204" pitchFamily="34" charset="0"/>
              <a:buChar char="•"/>
            </a:pPr>
            <a:r>
              <a:rPr lang="en-US" dirty="0"/>
              <a:t>Option D is INCORRECT because Spot Instances are only a purchasing </a:t>
            </a:r>
            <a:r>
              <a:rPr lang="en-US" dirty="0" err="1"/>
              <a:t>option.</a:t>
            </a:r>
            <a:r>
              <a:rPr lang="en-US" dirty="0" err="1">
                <a:solidFill>
                  <a:srgbClr val="FFFFFF"/>
                </a:solidFill>
                <a:latin typeface="Roboto" panose="02000000000000000000" pitchFamily="2" charset="0"/>
              </a:rPr>
              <a:t>Instances</a:t>
            </a:r>
            <a:r>
              <a:rPr lang="en-US" dirty="0">
                <a:solidFill>
                  <a:srgbClr val="FFFFFF"/>
                </a:solidFill>
                <a:latin typeface="Roboto" panose="02000000000000000000" pitchFamily="2" charset="0"/>
              </a:rPr>
              <a:t> are only a purchasing option.</a:t>
            </a:r>
            <a:endParaRPr lang="en-US" dirty="0"/>
          </a:p>
        </p:txBody>
      </p:sp>
    </p:spTree>
    <p:extLst>
      <p:ext uri="{BB962C8B-B14F-4D97-AF65-F5344CB8AC3E}">
        <p14:creationId xmlns:p14="http://schemas.microsoft.com/office/powerpoint/2010/main" val="3536008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8FDD91-F088-3143-83B3-0E35B619DB2E}"/>
              </a:ext>
            </a:extLst>
          </p:cNvPr>
          <p:cNvSpPr>
            <a:spLocks noGrp="1"/>
          </p:cNvSpPr>
          <p:nvPr>
            <p:ph type="title"/>
          </p:nvPr>
        </p:nvSpPr>
        <p:spPr>
          <a:xfrm>
            <a:off x="520384" y="214639"/>
            <a:ext cx="8426449" cy="301752"/>
          </a:xfrm>
        </p:spPr>
        <p:txBody>
          <a:bodyPr/>
          <a:lstStyle/>
          <a:p>
            <a:r>
              <a:rPr lang="en-US" b="1" cap="small" dirty="0"/>
              <a:t>AWS Cloud Practitioner - quick Knowledge test</a:t>
            </a:r>
          </a:p>
        </p:txBody>
      </p:sp>
      <p:sp>
        <p:nvSpPr>
          <p:cNvPr id="5" name="Slide Number Placeholder 4">
            <a:extLst>
              <a:ext uri="{FF2B5EF4-FFF2-40B4-BE49-F238E27FC236}">
                <a16:creationId xmlns:a16="http://schemas.microsoft.com/office/drawing/2014/main" id="{01AAF95D-9C7D-104F-BD20-4D69BA7F855A}"/>
              </a:ext>
            </a:extLst>
          </p:cNvPr>
          <p:cNvSpPr>
            <a:spLocks noGrp="1"/>
          </p:cNvSpPr>
          <p:nvPr>
            <p:ph type="sldNum" sz="quarter" idx="4"/>
          </p:nvPr>
        </p:nvSpPr>
        <p:spPr/>
        <p:txBody>
          <a:bodyPr/>
          <a:lstStyle/>
          <a:p>
            <a:fld id="{3A707DD9-E92B-45E8-BE0A-E6B2EDF345EB}" type="slidenum">
              <a:rPr lang="en-US" smtClean="0"/>
              <a:pPr/>
              <a:t>13</a:t>
            </a:fld>
            <a:endParaRPr lang="en-US" dirty="0"/>
          </a:p>
        </p:txBody>
      </p:sp>
      <p:sp>
        <p:nvSpPr>
          <p:cNvPr id="4" name="Rectangle 3"/>
          <p:cNvSpPr/>
          <p:nvPr/>
        </p:nvSpPr>
        <p:spPr>
          <a:xfrm>
            <a:off x="438911" y="790837"/>
            <a:ext cx="6080552" cy="400110"/>
          </a:xfrm>
          <a:prstGeom prst="rect">
            <a:avLst/>
          </a:prstGeom>
          <a:noFill/>
        </p:spPr>
        <p:txBody>
          <a:bodyPr wrap="square" lIns="91440" tIns="45720" rIns="91440" bIns="45720">
            <a:spAutoFit/>
          </a:bodyPr>
          <a:lstStyle/>
          <a:p>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2958859" y="770791"/>
            <a:ext cx="5827953" cy="1792798"/>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dirty="0"/>
              <a:t>Using Content Delivery Network (CDN) an administrator would like to serve varying types of content based on the viewer’s browser cookies. Which is the most appropriate serverless technique that can be used to achieve this?</a:t>
            </a:r>
          </a:p>
          <a:p>
            <a:pPr marL="285750" indent="-285750">
              <a:buFont typeface="Wingdings" panose="05000000000000000000" pitchFamily="2" charset="2"/>
              <a:buChar char="ü"/>
            </a:pPr>
            <a:endParaRPr lang="en-US" sz="1600" dirty="0">
              <a:ln w="0"/>
              <a:solidFill>
                <a:schemeClr val="accent1"/>
              </a:solidFill>
              <a:effectLst>
                <a:outerShdw blurRad="38100" dist="19050" dir="2700000" algn="tl" rotWithShape="0">
                  <a:schemeClr val="dk1">
                    <a:alpha val="40000"/>
                  </a:schemeClr>
                </a:outerShdw>
              </a:effectLst>
            </a:endParaRPr>
          </a:p>
          <a:p>
            <a:pPr marL="628650" lvl="1" indent="-285750">
              <a:buFont typeface="Wingdings" panose="05000000000000000000" pitchFamily="2" charset="2"/>
              <a:buChar char="q"/>
            </a:pPr>
            <a:r>
              <a:rPr lang="en-US" dirty="0"/>
              <a:t>AWS </a:t>
            </a:r>
            <a:r>
              <a:rPr lang="en-US" dirty="0" err="1"/>
              <a:t>CodeCommit</a:t>
            </a:r>
            <a:endParaRPr lang="en-US" dirty="0"/>
          </a:p>
          <a:p>
            <a:pPr marL="628650" lvl="1" indent="-285750">
              <a:buFont typeface="Wingdings" panose="05000000000000000000" pitchFamily="2" charset="2"/>
              <a:buChar char="q"/>
            </a:pPr>
            <a:r>
              <a:rPr lang="en-US" dirty="0"/>
              <a:t>AWS </a:t>
            </a:r>
            <a:r>
              <a:rPr lang="en-US" dirty="0" err="1"/>
              <a:t>Lambda@Edge</a:t>
            </a:r>
            <a:r>
              <a:rPr lang="en-US" dirty="0"/>
              <a:t> </a:t>
            </a:r>
          </a:p>
          <a:p>
            <a:pPr marL="628650" lvl="1" indent="-285750">
              <a:buFont typeface="Wingdings" panose="05000000000000000000" pitchFamily="2" charset="2"/>
              <a:buChar char="q"/>
            </a:pPr>
            <a:r>
              <a:rPr lang="en-US" dirty="0"/>
              <a:t>AWS </a:t>
            </a:r>
            <a:r>
              <a:rPr lang="en-US" dirty="0" err="1"/>
              <a:t>CodeStar</a:t>
            </a:r>
            <a:r>
              <a:rPr lang="en-US" dirty="0"/>
              <a:t> </a:t>
            </a:r>
          </a:p>
          <a:p>
            <a:pPr marL="628650" lvl="1" indent="-285750">
              <a:buFont typeface="Wingdings" panose="05000000000000000000" pitchFamily="2" charset="2"/>
              <a:buChar char="q"/>
            </a:pPr>
            <a:r>
              <a:rPr lang="en-US" dirty="0"/>
              <a:t>Amazon Cloud9</a:t>
            </a:r>
          </a:p>
        </p:txBody>
      </p:sp>
      <p:pic>
        <p:nvPicPr>
          <p:cNvPr id="13" name="Picture 12">
            <a:extLst>
              <a:ext uri="{FF2B5EF4-FFF2-40B4-BE49-F238E27FC236}">
                <a16:creationId xmlns:a16="http://schemas.microsoft.com/office/drawing/2014/main" id="{0F895FD6-BF04-41A3-BDEA-FE6D111B4EC4}"/>
              </a:ext>
            </a:extLst>
          </p:cNvPr>
          <p:cNvPicPr>
            <a:picLocks noChangeAspect="1"/>
          </p:cNvPicPr>
          <p:nvPr/>
        </p:nvPicPr>
        <p:blipFill>
          <a:blip r:embed="rId3"/>
          <a:stretch>
            <a:fillRect/>
          </a:stretch>
        </p:blipFill>
        <p:spPr>
          <a:xfrm>
            <a:off x="432378" y="785091"/>
            <a:ext cx="1935354" cy="1929240"/>
          </a:xfrm>
          <a:prstGeom prst="rect">
            <a:avLst/>
          </a:prstGeom>
        </p:spPr>
      </p:pic>
      <p:sp>
        <p:nvSpPr>
          <p:cNvPr id="9" name="Rectangle 8">
            <a:extLst>
              <a:ext uri="{FF2B5EF4-FFF2-40B4-BE49-F238E27FC236}">
                <a16:creationId xmlns:a16="http://schemas.microsoft.com/office/drawing/2014/main" id="{E56FF549-3D07-48C8-B8C2-43E2D5D7A828}"/>
              </a:ext>
            </a:extLst>
          </p:cNvPr>
          <p:cNvSpPr/>
          <p:nvPr/>
        </p:nvSpPr>
        <p:spPr>
          <a:xfrm>
            <a:off x="184728" y="2835565"/>
            <a:ext cx="8876146" cy="1685077"/>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200" dirty="0">
                <a:ln w="0"/>
                <a:solidFill>
                  <a:schemeClr val="accent1"/>
                </a:solidFill>
                <a:effectLst>
                  <a:outerShdw blurRad="38100" dist="19050" dir="2700000" algn="tl" rotWithShape="0">
                    <a:schemeClr val="dk1">
                      <a:alpha val="40000"/>
                    </a:schemeClr>
                  </a:outerShdw>
                </a:effectLst>
              </a:rPr>
              <a:t>Answer –  B:</a:t>
            </a:r>
          </a:p>
          <a:p>
            <a:pPr marL="628650" lvl="1" indent="-285750">
              <a:buFont typeface="Arial" panose="020B0604020202020204" pitchFamily="34" charset="0"/>
              <a:buChar char="•"/>
            </a:pPr>
            <a:r>
              <a:rPr lang="en-US" dirty="0"/>
              <a:t>Option B is CORRECT because AWS </a:t>
            </a:r>
            <a:r>
              <a:rPr lang="en-US" dirty="0" err="1"/>
              <a:t>Lambda@Edge</a:t>
            </a:r>
            <a:r>
              <a:rPr lang="en-US" dirty="0"/>
              <a:t> is a serverless service that makes it possible to run event-triggered functions on Edge Locations within the AWS Content Delivery Network. Using AWS CloudFront, an administrator can introduce decision-making and compute processing closer to the viewer’s location, thereby improving on their browsing experience.</a:t>
            </a:r>
            <a:br>
              <a:rPr lang="en-US" dirty="0"/>
            </a:br>
            <a:endParaRPr lang="en-US" sz="1200" dirty="0"/>
          </a:p>
          <a:p>
            <a:pPr lvl="1"/>
            <a:r>
              <a:rPr lang="en-US" sz="1200" dirty="0">
                <a:ln w="0"/>
                <a:solidFill>
                  <a:schemeClr val="accent1"/>
                </a:solidFill>
                <a:effectLst>
                  <a:outerShdw blurRad="38100" dist="19050" dir="2700000" algn="tl" rotWithShape="0">
                    <a:schemeClr val="dk1">
                      <a:alpha val="40000"/>
                    </a:schemeClr>
                  </a:outerShdw>
                </a:effectLst>
              </a:rPr>
              <a:t>Reason : </a:t>
            </a:r>
          </a:p>
          <a:p>
            <a:pPr marL="628650" lvl="1" indent="-285750">
              <a:buFont typeface="Arial" panose="020B0604020202020204" pitchFamily="34" charset="0"/>
              <a:buChar char="•"/>
            </a:pPr>
            <a:r>
              <a:rPr lang="en-US" dirty="0"/>
              <a:t>Refer NEXT SLIDES</a:t>
            </a:r>
          </a:p>
        </p:txBody>
      </p:sp>
    </p:spTree>
    <p:extLst>
      <p:ext uri="{BB962C8B-B14F-4D97-AF65-F5344CB8AC3E}">
        <p14:creationId xmlns:p14="http://schemas.microsoft.com/office/powerpoint/2010/main" val="1472215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 calcmode="lin" valueType="num">
                                      <p:cBhvr additive="base">
                                        <p:cTn id="7"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anim calcmode="lin" valueType="num">
                                      <p:cBhvr additive="base">
                                        <p:cTn id="13"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 calcmode="lin" valueType="num">
                                      <p:cBhvr additive="base">
                                        <p:cTn id="2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8FDD91-F088-3143-83B3-0E35B619DB2E}"/>
              </a:ext>
            </a:extLst>
          </p:cNvPr>
          <p:cNvSpPr>
            <a:spLocks noGrp="1"/>
          </p:cNvSpPr>
          <p:nvPr>
            <p:ph type="title"/>
          </p:nvPr>
        </p:nvSpPr>
        <p:spPr>
          <a:xfrm>
            <a:off x="520384" y="214639"/>
            <a:ext cx="8426449" cy="301752"/>
          </a:xfrm>
        </p:spPr>
        <p:txBody>
          <a:bodyPr/>
          <a:lstStyle/>
          <a:p>
            <a:r>
              <a:rPr lang="en-US" b="1" cap="small" dirty="0"/>
              <a:t>AWS Cloud Practitioner - quick Knowledge test (Cont.)</a:t>
            </a:r>
          </a:p>
        </p:txBody>
      </p:sp>
      <p:sp>
        <p:nvSpPr>
          <p:cNvPr id="5" name="Slide Number Placeholder 4">
            <a:extLst>
              <a:ext uri="{FF2B5EF4-FFF2-40B4-BE49-F238E27FC236}">
                <a16:creationId xmlns:a16="http://schemas.microsoft.com/office/drawing/2014/main" id="{01AAF95D-9C7D-104F-BD20-4D69BA7F855A}"/>
              </a:ext>
            </a:extLst>
          </p:cNvPr>
          <p:cNvSpPr>
            <a:spLocks noGrp="1"/>
          </p:cNvSpPr>
          <p:nvPr>
            <p:ph type="sldNum" sz="quarter" idx="4"/>
          </p:nvPr>
        </p:nvSpPr>
        <p:spPr/>
        <p:txBody>
          <a:bodyPr/>
          <a:lstStyle/>
          <a:p>
            <a:fld id="{3A707DD9-E92B-45E8-BE0A-E6B2EDF345EB}" type="slidenum">
              <a:rPr lang="en-US" smtClean="0"/>
              <a:pPr/>
              <a:t>14</a:t>
            </a:fld>
            <a:endParaRPr lang="en-US" dirty="0"/>
          </a:p>
        </p:txBody>
      </p:sp>
      <p:sp>
        <p:nvSpPr>
          <p:cNvPr id="4" name="Rectangle 3"/>
          <p:cNvSpPr/>
          <p:nvPr/>
        </p:nvSpPr>
        <p:spPr>
          <a:xfrm>
            <a:off x="438911" y="790837"/>
            <a:ext cx="6080552" cy="400110"/>
          </a:xfrm>
          <a:prstGeom prst="rect">
            <a:avLst/>
          </a:prstGeom>
          <a:noFill/>
        </p:spPr>
        <p:txBody>
          <a:bodyPr wrap="square" lIns="91440" tIns="45720" rIns="91440" bIns="45720">
            <a:spAutoFit/>
          </a:bodyPr>
          <a:lstStyle/>
          <a:p>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9" name="Rectangle 8">
            <a:extLst>
              <a:ext uri="{FF2B5EF4-FFF2-40B4-BE49-F238E27FC236}">
                <a16:creationId xmlns:a16="http://schemas.microsoft.com/office/drawing/2014/main" id="{E56FF549-3D07-48C8-B8C2-43E2D5D7A828}"/>
              </a:ext>
            </a:extLst>
          </p:cNvPr>
          <p:cNvSpPr/>
          <p:nvPr/>
        </p:nvSpPr>
        <p:spPr>
          <a:xfrm>
            <a:off x="267854" y="876136"/>
            <a:ext cx="8876146" cy="3139321"/>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200" dirty="0">
                <a:ln w="0"/>
                <a:solidFill>
                  <a:schemeClr val="accent1"/>
                </a:solidFill>
                <a:effectLst>
                  <a:outerShdw blurRad="38100" dist="19050" dir="2700000" algn="tl" rotWithShape="0">
                    <a:schemeClr val="dk1">
                      <a:alpha val="40000"/>
                    </a:schemeClr>
                  </a:outerShdw>
                </a:effectLst>
              </a:rPr>
              <a:t>Answer –  B:</a:t>
            </a:r>
          </a:p>
          <a:p>
            <a:pPr marL="628650" lvl="1" indent="-285750">
              <a:buFont typeface="Arial" panose="020B0604020202020204" pitchFamily="34" charset="0"/>
              <a:buChar char="•"/>
            </a:pPr>
            <a:r>
              <a:rPr lang="en-US" dirty="0"/>
              <a:t>Option B is CORRECT because AWS </a:t>
            </a:r>
            <a:r>
              <a:rPr lang="en-US" dirty="0" err="1"/>
              <a:t>Lambda@Edge</a:t>
            </a:r>
            <a:r>
              <a:rPr lang="en-US" dirty="0"/>
              <a:t> is a serverless service that makes it possible to run event-triggered functions on Edge Locations within the AWS Content Delivery Network. Using AWS CloudFront, an administrator can introduce decision-making and compute processing closer to the viewer’s location, thereby improving on their browsing experience.</a:t>
            </a:r>
            <a:br>
              <a:rPr lang="en-US" dirty="0"/>
            </a:br>
            <a:endParaRPr lang="en-US" sz="1200" dirty="0"/>
          </a:p>
          <a:p>
            <a:pPr lvl="1"/>
            <a:r>
              <a:rPr lang="en-US" sz="1200" dirty="0">
                <a:ln w="0"/>
                <a:solidFill>
                  <a:schemeClr val="accent1"/>
                </a:solidFill>
                <a:effectLst>
                  <a:outerShdw blurRad="38100" dist="19050" dir="2700000" algn="tl" rotWithShape="0">
                    <a:schemeClr val="dk1">
                      <a:alpha val="40000"/>
                    </a:schemeClr>
                  </a:outerShdw>
                </a:effectLst>
              </a:rPr>
              <a:t>Reason : </a:t>
            </a:r>
          </a:p>
          <a:p>
            <a:pPr marL="628650" lvl="1" indent="-285750">
              <a:buFont typeface="Arial" panose="020B0604020202020204" pitchFamily="34" charset="0"/>
              <a:buChar char="•"/>
            </a:pPr>
            <a:r>
              <a:rPr lang="en-US" dirty="0"/>
              <a:t>Option A. is INCORRECT because AWS </a:t>
            </a:r>
            <a:r>
              <a:rPr lang="en-US" dirty="0" err="1"/>
              <a:t>CodeCommit</a:t>
            </a:r>
            <a:r>
              <a:rPr lang="en-US" dirty="0"/>
              <a:t> is inappropriate in addressing the scenario, it is a service that allows for the management of software development versions as well as software development assets such. These include binary files, documents and source code.</a:t>
            </a:r>
          </a:p>
          <a:p>
            <a:pPr marL="628650" lvl="1" indent="-285750">
              <a:buFont typeface="Arial" panose="020B0604020202020204" pitchFamily="34" charset="0"/>
              <a:buChar char="•"/>
            </a:pPr>
            <a:r>
              <a:rPr lang="en-US" dirty="0"/>
              <a:t>Option C. is INCORRECT because AWS </a:t>
            </a:r>
            <a:r>
              <a:rPr lang="en-US" dirty="0" err="1"/>
              <a:t>CodeStar</a:t>
            </a:r>
            <a:r>
              <a:rPr lang="en-US" dirty="0"/>
              <a:t> is a service used to manage software development projects. It is not the appropriate Option for the scenario. </a:t>
            </a:r>
            <a:r>
              <a:rPr lang="en-US" dirty="0" err="1"/>
              <a:t>CodeStar</a:t>
            </a:r>
            <a:r>
              <a:rPr lang="en-US" dirty="0"/>
              <a:t> project makes it possible to develop, build and deploy applications</a:t>
            </a:r>
          </a:p>
          <a:p>
            <a:pPr marL="628650" lvl="1" indent="-285750">
              <a:buFont typeface="Arial" panose="020B0604020202020204" pitchFamily="34" charset="0"/>
              <a:buChar char="•"/>
            </a:pPr>
            <a:r>
              <a:rPr lang="en-US" dirty="0"/>
              <a:t>Option D. is INCORRECT because it is not the best solution though it can be used in the scenario to write, run and deploy code. It is an integrated development environment (IDE) that can accommodate various runtimes.</a:t>
            </a:r>
          </a:p>
        </p:txBody>
      </p:sp>
    </p:spTree>
    <p:extLst>
      <p:ext uri="{BB962C8B-B14F-4D97-AF65-F5344CB8AC3E}">
        <p14:creationId xmlns:p14="http://schemas.microsoft.com/office/powerpoint/2010/main" val="3121584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8FDD91-F088-3143-83B3-0E35B619DB2E}"/>
              </a:ext>
            </a:extLst>
          </p:cNvPr>
          <p:cNvSpPr>
            <a:spLocks noGrp="1"/>
          </p:cNvSpPr>
          <p:nvPr>
            <p:ph type="title"/>
          </p:nvPr>
        </p:nvSpPr>
        <p:spPr>
          <a:xfrm>
            <a:off x="520384" y="214639"/>
            <a:ext cx="8426449" cy="301752"/>
          </a:xfrm>
        </p:spPr>
        <p:txBody>
          <a:bodyPr/>
          <a:lstStyle/>
          <a:p>
            <a:r>
              <a:rPr lang="en-US" b="1" cap="small" dirty="0"/>
              <a:t>AWS Cloud Practitioner - quick Knowledge test</a:t>
            </a:r>
          </a:p>
        </p:txBody>
      </p:sp>
      <p:sp>
        <p:nvSpPr>
          <p:cNvPr id="5" name="Slide Number Placeholder 4">
            <a:extLst>
              <a:ext uri="{FF2B5EF4-FFF2-40B4-BE49-F238E27FC236}">
                <a16:creationId xmlns:a16="http://schemas.microsoft.com/office/drawing/2014/main" id="{01AAF95D-9C7D-104F-BD20-4D69BA7F855A}"/>
              </a:ext>
            </a:extLst>
          </p:cNvPr>
          <p:cNvSpPr>
            <a:spLocks noGrp="1"/>
          </p:cNvSpPr>
          <p:nvPr>
            <p:ph type="sldNum" sz="quarter" idx="4"/>
          </p:nvPr>
        </p:nvSpPr>
        <p:spPr/>
        <p:txBody>
          <a:bodyPr/>
          <a:lstStyle/>
          <a:p>
            <a:fld id="{3A707DD9-E92B-45E8-BE0A-E6B2EDF345EB}" type="slidenum">
              <a:rPr lang="en-US" smtClean="0"/>
              <a:pPr/>
              <a:t>15</a:t>
            </a:fld>
            <a:endParaRPr lang="en-US" dirty="0"/>
          </a:p>
        </p:txBody>
      </p:sp>
      <p:sp>
        <p:nvSpPr>
          <p:cNvPr id="4" name="Rectangle 3"/>
          <p:cNvSpPr/>
          <p:nvPr/>
        </p:nvSpPr>
        <p:spPr>
          <a:xfrm>
            <a:off x="438911" y="790837"/>
            <a:ext cx="6080552" cy="400110"/>
          </a:xfrm>
          <a:prstGeom prst="rect">
            <a:avLst/>
          </a:prstGeom>
          <a:noFill/>
        </p:spPr>
        <p:txBody>
          <a:bodyPr wrap="square" lIns="91440" tIns="45720" rIns="91440" bIns="45720">
            <a:spAutoFit/>
          </a:bodyPr>
          <a:lstStyle/>
          <a:p>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2958859" y="770791"/>
            <a:ext cx="5827953" cy="1461939"/>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100" dirty="0"/>
              <a:t>Why is Amazon DynamoDB service best-suited for implementation in mobile, Internet of Things (IoT) and gaming applications?</a:t>
            </a:r>
          </a:p>
          <a:p>
            <a:pPr marL="285750" indent="-285750">
              <a:buFont typeface="Wingdings" panose="05000000000000000000" pitchFamily="2" charset="2"/>
              <a:buChar char="ü"/>
            </a:pPr>
            <a:endParaRPr lang="en-US" sz="1200" dirty="0">
              <a:ln w="0"/>
              <a:solidFill>
                <a:schemeClr val="accent1"/>
              </a:solidFill>
              <a:effectLst>
                <a:outerShdw blurRad="38100" dist="19050" dir="2700000" algn="tl" rotWithShape="0">
                  <a:schemeClr val="dk1">
                    <a:alpha val="40000"/>
                  </a:schemeClr>
                </a:outerShdw>
              </a:effectLst>
            </a:endParaRPr>
          </a:p>
          <a:p>
            <a:pPr marL="628650" lvl="1" indent="-285750">
              <a:buFont typeface="Wingdings" panose="05000000000000000000" pitchFamily="2" charset="2"/>
              <a:buChar char="q"/>
            </a:pPr>
            <a:r>
              <a:rPr lang="en-US" sz="1100" dirty="0"/>
              <a:t>DynamoDB is a fully-managed database instance with no infrastructure overheads</a:t>
            </a:r>
          </a:p>
          <a:p>
            <a:pPr marL="628650" lvl="1" indent="-285750">
              <a:buFont typeface="Wingdings" panose="05000000000000000000" pitchFamily="2" charset="2"/>
              <a:buChar char="q"/>
            </a:pPr>
            <a:r>
              <a:rPr lang="en-US" sz="1100" dirty="0"/>
              <a:t>DynamoDB has a flexible data model and single-digit millisecond latency  </a:t>
            </a:r>
          </a:p>
          <a:p>
            <a:pPr marL="628650" lvl="1" indent="-285750">
              <a:buFont typeface="Wingdings" panose="05000000000000000000" pitchFamily="2" charset="2"/>
              <a:buChar char="q"/>
            </a:pPr>
            <a:r>
              <a:rPr lang="en-US" sz="1100" dirty="0"/>
              <a:t>Whilst in operation, DynamoDB instances are spread across at least three geographically distinct centers, AWS Regions </a:t>
            </a:r>
          </a:p>
          <a:p>
            <a:pPr marL="628650" lvl="1" indent="-285750">
              <a:buFont typeface="Wingdings" panose="05000000000000000000" pitchFamily="2" charset="2"/>
              <a:buChar char="q"/>
            </a:pPr>
            <a:r>
              <a:rPr lang="en-US" sz="1100" dirty="0"/>
              <a:t>DynamoDB supports eventual and strongly consistent reads</a:t>
            </a:r>
          </a:p>
        </p:txBody>
      </p:sp>
      <p:pic>
        <p:nvPicPr>
          <p:cNvPr id="13" name="Picture 12">
            <a:extLst>
              <a:ext uri="{FF2B5EF4-FFF2-40B4-BE49-F238E27FC236}">
                <a16:creationId xmlns:a16="http://schemas.microsoft.com/office/drawing/2014/main" id="{0F895FD6-BF04-41A3-BDEA-FE6D111B4EC4}"/>
              </a:ext>
            </a:extLst>
          </p:cNvPr>
          <p:cNvPicPr>
            <a:picLocks noChangeAspect="1"/>
          </p:cNvPicPr>
          <p:nvPr/>
        </p:nvPicPr>
        <p:blipFill>
          <a:blip r:embed="rId3"/>
          <a:stretch>
            <a:fillRect/>
          </a:stretch>
        </p:blipFill>
        <p:spPr>
          <a:xfrm>
            <a:off x="432378" y="785091"/>
            <a:ext cx="1935354" cy="1929240"/>
          </a:xfrm>
          <a:prstGeom prst="rect">
            <a:avLst/>
          </a:prstGeom>
        </p:spPr>
      </p:pic>
      <p:sp>
        <p:nvSpPr>
          <p:cNvPr id="9" name="Rectangle 8">
            <a:extLst>
              <a:ext uri="{FF2B5EF4-FFF2-40B4-BE49-F238E27FC236}">
                <a16:creationId xmlns:a16="http://schemas.microsoft.com/office/drawing/2014/main" id="{E56FF549-3D07-48C8-B8C2-43E2D5D7A828}"/>
              </a:ext>
            </a:extLst>
          </p:cNvPr>
          <p:cNvSpPr/>
          <p:nvPr/>
        </p:nvSpPr>
        <p:spPr>
          <a:xfrm>
            <a:off x="156153" y="2626015"/>
            <a:ext cx="8876146" cy="2123658"/>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100" dirty="0">
                <a:ln w="0"/>
                <a:solidFill>
                  <a:schemeClr val="accent1"/>
                </a:solidFill>
                <a:effectLst>
                  <a:outerShdw blurRad="38100" dist="19050" dir="2700000" algn="tl" rotWithShape="0">
                    <a:schemeClr val="dk1">
                      <a:alpha val="40000"/>
                    </a:schemeClr>
                  </a:outerShdw>
                </a:effectLst>
              </a:rPr>
              <a:t>Answer –  B:</a:t>
            </a:r>
          </a:p>
          <a:p>
            <a:pPr marL="628650" lvl="1" indent="-285750">
              <a:buFont typeface="Arial" panose="020B0604020202020204" pitchFamily="34" charset="0"/>
              <a:buChar char="•"/>
            </a:pPr>
            <a:r>
              <a:rPr lang="en-US" sz="1200" dirty="0"/>
              <a:t>The use cases mentioned in the scenario have unstructured data in common, therefore, the most appropriate attribute of Amazon DynamoDB is its flexible data model and single-digit millisecond latency.</a:t>
            </a:r>
            <a:br>
              <a:rPr lang="en-US" sz="1200" dirty="0"/>
            </a:br>
            <a:endParaRPr lang="en-US" sz="1100" dirty="0"/>
          </a:p>
          <a:p>
            <a:pPr lvl="1"/>
            <a:r>
              <a:rPr lang="en-US" sz="1100" dirty="0">
                <a:ln w="0"/>
                <a:solidFill>
                  <a:schemeClr val="accent1"/>
                </a:solidFill>
                <a:effectLst>
                  <a:outerShdw blurRad="38100" dist="19050" dir="2700000" algn="tl" rotWithShape="0">
                    <a:schemeClr val="dk1">
                      <a:alpha val="40000"/>
                    </a:schemeClr>
                  </a:outerShdw>
                </a:effectLst>
              </a:rPr>
              <a:t>Reason : </a:t>
            </a:r>
          </a:p>
          <a:p>
            <a:pPr marL="628650" lvl="1" indent="-285750">
              <a:buFont typeface="Arial" panose="020B0604020202020204" pitchFamily="34" charset="0"/>
              <a:buChar char="•"/>
            </a:pPr>
            <a:r>
              <a:rPr lang="en-US" sz="1200" dirty="0"/>
              <a:t>Option A. is INCORRECT because being fully-managed and having no infrastructure overheads does not distinguish DynamoDB as the best-suited solution for the given use cases.</a:t>
            </a:r>
          </a:p>
          <a:p>
            <a:pPr marL="628650" lvl="1" indent="-285750">
              <a:buFont typeface="Arial" panose="020B0604020202020204" pitchFamily="34" charset="0"/>
              <a:buChar char="•"/>
            </a:pPr>
            <a:r>
              <a:rPr lang="en-US" sz="1200" dirty="0"/>
              <a:t>Option C. is INCORRECT because the aspect of fault-tolerance, disaster recovery and high availability is also present in Amazon Relational Databases (RDS), this feature does not distinguish the service in accordance with the described use cases.</a:t>
            </a:r>
          </a:p>
          <a:p>
            <a:pPr marL="628650" lvl="1" indent="-285750">
              <a:buFont typeface="Arial" panose="020B0604020202020204" pitchFamily="34" charset="0"/>
              <a:buChar char="•"/>
            </a:pPr>
            <a:r>
              <a:rPr lang="en-US" sz="1200" dirty="0"/>
              <a:t>Option D. is INCORRECT because this attribute of DynamoDB does not fully justify its exclusive choice over other instances when considered for implementation in the use cases mentioned in the question.</a:t>
            </a:r>
          </a:p>
        </p:txBody>
      </p:sp>
    </p:spTree>
    <p:extLst>
      <p:ext uri="{BB962C8B-B14F-4D97-AF65-F5344CB8AC3E}">
        <p14:creationId xmlns:p14="http://schemas.microsoft.com/office/powerpoint/2010/main" val="75222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 calcmode="lin" valueType="num">
                                      <p:cBhvr additive="base">
                                        <p:cTn id="7"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anim calcmode="lin" valueType="num">
                                      <p:cBhvr additive="base">
                                        <p:cTn id="13"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 calcmode="lin" valueType="num">
                                      <p:cBhvr additive="base">
                                        <p:cTn id="2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6D2DAD-583A-4E2F-8EF4-C0313DB47AFC}"/>
              </a:ext>
            </a:extLst>
          </p:cNvPr>
          <p:cNvSpPr>
            <a:spLocks noGrp="1"/>
          </p:cNvSpPr>
          <p:nvPr>
            <p:ph type="title"/>
          </p:nvPr>
        </p:nvSpPr>
        <p:spPr>
          <a:xfrm>
            <a:off x="1790195" y="1673921"/>
            <a:ext cx="5582093" cy="1220182"/>
          </a:xfrm>
        </p:spPr>
        <p:txBody>
          <a:bodyPr/>
          <a:lstStyle/>
          <a:p>
            <a:br>
              <a:rPr lang="en-US" dirty="0"/>
            </a:br>
            <a:br>
              <a:rPr lang="en-US" dirty="0"/>
            </a:br>
            <a:r>
              <a:rPr lang="en-US" sz="1600" dirty="0">
                <a:ln w="0"/>
                <a:effectLst>
                  <a:outerShdw blurRad="38100" dist="19050" dir="2700000" algn="tl" rotWithShape="0">
                    <a:schemeClr val="dk1">
                      <a:alpha val="40000"/>
                    </a:schemeClr>
                  </a:outerShdw>
                </a:effectLst>
              </a:rPr>
              <a:t>AWS DEVELOPER ASSOCIATE</a:t>
            </a:r>
            <a:endParaRPr lang="en-US" dirty="0"/>
          </a:p>
        </p:txBody>
      </p:sp>
      <p:sp>
        <p:nvSpPr>
          <p:cNvPr id="3" name="Slide Number Placeholder 2">
            <a:extLst>
              <a:ext uri="{FF2B5EF4-FFF2-40B4-BE49-F238E27FC236}">
                <a16:creationId xmlns:a16="http://schemas.microsoft.com/office/drawing/2014/main" id="{E2D1F957-4C1F-4003-AF79-A6B41C64C193}"/>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16</a:t>
            </a:fld>
            <a:endParaRPr lang="en-US" dirty="0"/>
          </a:p>
        </p:txBody>
      </p:sp>
    </p:spTree>
    <p:extLst>
      <p:ext uri="{BB962C8B-B14F-4D97-AF65-F5344CB8AC3E}">
        <p14:creationId xmlns:p14="http://schemas.microsoft.com/office/powerpoint/2010/main" val="115647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8FDD91-F088-3143-83B3-0E35B619DB2E}"/>
              </a:ext>
            </a:extLst>
          </p:cNvPr>
          <p:cNvSpPr>
            <a:spLocks noGrp="1"/>
          </p:cNvSpPr>
          <p:nvPr>
            <p:ph type="title"/>
          </p:nvPr>
        </p:nvSpPr>
        <p:spPr>
          <a:xfrm>
            <a:off x="520384" y="214639"/>
            <a:ext cx="8426449" cy="301752"/>
          </a:xfrm>
        </p:spPr>
        <p:txBody>
          <a:bodyPr/>
          <a:lstStyle/>
          <a:p>
            <a:r>
              <a:rPr lang="en-US" b="1" cap="small" dirty="0"/>
              <a:t>AWS Developer - quick Knowledge test</a:t>
            </a:r>
          </a:p>
        </p:txBody>
      </p:sp>
      <p:sp>
        <p:nvSpPr>
          <p:cNvPr id="5" name="Slide Number Placeholder 4">
            <a:extLst>
              <a:ext uri="{FF2B5EF4-FFF2-40B4-BE49-F238E27FC236}">
                <a16:creationId xmlns:a16="http://schemas.microsoft.com/office/drawing/2014/main" id="{01AAF95D-9C7D-104F-BD20-4D69BA7F855A}"/>
              </a:ext>
            </a:extLst>
          </p:cNvPr>
          <p:cNvSpPr>
            <a:spLocks noGrp="1"/>
          </p:cNvSpPr>
          <p:nvPr>
            <p:ph type="sldNum" sz="quarter" idx="4"/>
          </p:nvPr>
        </p:nvSpPr>
        <p:spPr/>
        <p:txBody>
          <a:bodyPr/>
          <a:lstStyle/>
          <a:p>
            <a:fld id="{3A707DD9-E92B-45E8-BE0A-E6B2EDF345EB}" type="slidenum">
              <a:rPr lang="en-US" smtClean="0"/>
              <a:pPr/>
              <a:t>17</a:t>
            </a:fld>
            <a:endParaRPr lang="en-US" dirty="0"/>
          </a:p>
        </p:txBody>
      </p:sp>
      <p:sp>
        <p:nvSpPr>
          <p:cNvPr id="4" name="Rectangle 3"/>
          <p:cNvSpPr/>
          <p:nvPr/>
        </p:nvSpPr>
        <p:spPr>
          <a:xfrm>
            <a:off x="438911" y="790837"/>
            <a:ext cx="6080552" cy="400110"/>
          </a:xfrm>
          <a:prstGeom prst="rect">
            <a:avLst/>
          </a:prstGeom>
          <a:noFill/>
        </p:spPr>
        <p:txBody>
          <a:bodyPr wrap="square" lIns="91440" tIns="45720" rIns="91440" bIns="45720">
            <a:spAutoFit/>
          </a:bodyPr>
          <a:lstStyle/>
          <a:p>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2958859" y="770791"/>
            <a:ext cx="5827953" cy="1831271"/>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200" dirty="0"/>
              <a:t>Your company currently has an S3 bucket hosted in an AWS Account. It holds information that needs be accessed by a partner account. Which is the MOST secure way to allow the partner account to access the S3 bucket in your account. Choose 3 answers from the options given below.</a:t>
            </a:r>
          </a:p>
          <a:p>
            <a:pPr marL="285750" indent="-285750">
              <a:buFont typeface="Wingdings" panose="05000000000000000000" pitchFamily="2" charset="2"/>
              <a:buChar char="ü"/>
            </a:pPr>
            <a:endParaRPr lang="en-US" sz="1400" dirty="0">
              <a:ln w="0"/>
              <a:solidFill>
                <a:schemeClr val="accent1"/>
              </a:solidFill>
              <a:effectLst>
                <a:outerShdw blurRad="38100" dist="19050" dir="2700000" algn="tl" rotWithShape="0">
                  <a:schemeClr val="dk1">
                    <a:alpha val="40000"/>
                  </a:schemeClr>
                </a:outerShdw>
              </a:effectLst>
            </a:endParaRPr>
          </a:p>
          <a:p>
            <a:pPr marL="628650" lvl="1" indent="-285750">
              <a:buFont typeface="Wingdings" panose="05000000000000000000" pitchFamily="2" charset="2"/>
              <a:buChar char="q"/>
            </a:pPr>
            <a:r>
              <a:rPr lang="en-US" sz="1200" dirty="0"/>
              <a:t>Ensure an IAM role is created which can be assumed by the partner account</a:t>
            </a:r>
          </a:p>
          <a:p>
            <a:pPr marL="628650" lvl="1" indent="-285750">
              <a:buFont typeface="Wingdings" panose="05000000000000000000" pitchFamily="2" charset="2"/>
              <a:buChar char="q"/>
            </a:pPr>
            <a:r>
              <a:rPr lang="en-US" sz="1200" dirty="0"/>
              <a:t>Ensure an IAM user is created which can be assumed by the partner account</a:t>
            </a:r>
          </a:p>
          <a:p>
            <a:pPr marL="628650" lvl="1" indent="-285750">
              <a:buFont typeface="Wingdings" panose="05000000000000000000" pitchFamily="2" charset="2"/>
              <a:buChar char="q"/>
            </a:pPr>
            <a:r>
              <a:rPr lang="en-US" sz="1200" dirty="0"/>
              <a:t>Ensure the partner uses an external id when making the request</a:t>
            </a:r>
          </a:p>
          <a:p>
            <a:pPr marL="628650" lvl="1" indent="-285750">
              <a:buFont typeface="Wingdings" panose="05000000000000000000" pitchFamily="2" charset="2"/>
              <a:buChar char="q"/>
            </a:pPr>
            <a:r>
              <a:rPr lang="en-US" sz="1200" dirty="0"/>
              <a:t>Provide the ARN for the role to the partner account</a:t>
            </a:r>
          </a:p>
        </p:txBody>
      </p:sp>
      <p:pic>
        <p:nvPicPr>
          <p:cNvPr id="13" name="Picture 12">
            <a:extLst>
              <a:ext uri="{FF2B5EF4-FFF2-40B4-BE49-F238E27FC236}">
                <a16:creationId xmlns:a16="http://schemas.microsoft.com/office/drawing/2014/main" id="{0F895FD6-BF04-41A3-BDEA-FE6D111B4EC4}"/>
              </a:ext>
            </a:extLst>
          </p:cNvPr>
          <p:cNvPicPr>
            <a:picLocks noChangeAspect="1"/>
          </p:cNvPicPr>
          <p:nvPr/>
        </p:nvPicPr>
        <p:blipFill>
          <a:blip r:embed="rId3"/>
          <a:stretch>
            <a:fillRect/>
          </a:stretch>
        </p:blipFill>
        <p:spPr>
          <a:xfrm>
            <a:off x="131128" y="911212"/>
            <a:ext cx="2726131" cy="2717519"/>
          </a:xfrm>
          <a:prstGeom prst="rect">
            <a:avLst/>
          </a:prstGeom>
        </p:spPr>
      </p:pic>
      <p:sp>
        <p:nvSpPr>
          <p:cNvPr id="9" name="Rectangle 8">
            <a:extLst>
              <a:ext uri="{FF2B5EF4-FFF2-40B4-BE49-F238E27FC236}">
                <a16:creationId xmlns:a16="http://schemas.microsoft.com/office/drawing/2014/main" id="{E56FF549-3D07-48C8-B8C2-43E2D5D7A828}"/>
              </a:ext>
            </a:extLst>
          </p:cNvPr>
          <p:cNvSpPr/>
          <p:nvPr/>
        </p:nvSpPr>
        <p:spPr>
          <a:xfrm>
            <a:off x="147783" y="3454401"/>
            <a:ext cx="8876146" cy="1261884"/>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400" dirty="0">
                <a:ln w="0"/>
                <a:solidFill>
                  <a:schemeClr val="accent1"/>
                </a:solidFill>
                <a:effectLst>
                  <a:outerShdw blurRad="38100" dist="19050" dir="2700000" algn="tl" rotWithShape="0">
                    <a:schemeClr val="dk1">
                      <a:alpha val="40000"/>
                    </a:schemeClr>
                  </a:outerShdw>
                </a:effectLst>
              </a:rPr>
              <a:t>Answer – B and C:</a:t>
            </a:r>
          </a:p>
          <a:p>
            <a:pPr marL="628650" lvl="1" indent="-285750">
              <a:buFont typeface="Arial" panose="020B0604020202020204" pitchFamily="34" charset="0"/>
              <a:buChar char="•"/>
            </a:pPr>
            <a:r>
              <a:rPr lang="en-US" sz="1200" dirty="0"/>
              <a:t>REFER the above image.</a:t>
            </a:r>
          </a:p>
          <a:p>
            <a:pPr lvl="1"/>
            <a:r>
              <a:rPr lang="en-US" sz="1400" dirty="0">
                <a:ln w="0"/>
                <a:solidFill>
                  <a:schemeClr val="accent1"/>
                </a:solidFill>
                <a:effectLst>
                  <a:outerShdw blurRad="38100" dist="19050" dir="2700000" algn="tl" rotWithShape="0">
                    <a:schemeClr val="dk1">
                      <a:alpha val="40000"/>
                    </a:schemeClr>
                  </a:outerShdw>
                </a:effectLst>
              </a:rPr>
              <a:t>Reason : </a:t>
            </a:r>
          </a:p>
          <a:p>
            <a:pPr marL="628650" lvl="1" indent="-285750">
              <a:buFont typeface="Arial" panose="020B0604020202020204" pitchFamily="34" charset="0"/>
              <a:buChar char="•"/>
            </a:pPr>
            <a:r>
              <a:rPr lang="en-US" sz="1200" dirty="0"/>
              <a:t>Option B is invalid because Roles are assumed and not IAM users</a:t>
            </a:r>
            <a:br>
              <a:rPr lang="en-US" sz="1200" dirty="0"/>
            </a:br>
            <a:r>
              <a:rPr lang="en-US" sz="1200" dirty="0"/>
              <a:t>For more information on creating roles for external ID’s please visit the following URL</a:t>
            </a:r>
            <a:br>
              <a:rPr lang="en-US" sz="1200" dirty="0"/>
            </a:br>
            <a:r>
              <a:rPr lang="en-US" sz="1200" dirty="0">
                <a:hlinkClick r:id="rId4"/>
              </a:rPr>
              <a:t>https://docs.aws.amazon.com/IAM/latest/UserGuide/id_roles_create_for-user_externalid.html</a:t>
            </a:r>
            <a:endParaRPr lang="en-US" sz="1200" strike="sngStrike" dirty="0"/>
          </a:p>
        </p:txBody>
      </p:sp>
      <p:pic>
        <p:nvPicPr>
          <p:cNvPr id="3" name="Picture 2">
            <a:extLst>
              <a:ext uri="{FF2B5EF4-FFF2-40B4-BE49-F238E27FC236}">
                <a16:creationId xmlns:a16="http://schemas.microsoft.com/office/drawing/2014/main" id="{BDF6BD7E-D654-4928-9484-935929453E9B}"/>
              </a:ext>
            </a:extLst>
          </p:cNvPr>
          <p:cNvPicPr>
            <a:picLocks noChangeAspect="1"/>
          </p:cNvPicPr>
          <p:nvPr/>
        </p:nvPicPr>
        <p:blipFill>
          <a:blip r:embed="rId5"/>
          <a:stretch>
            <a:fillRect/>
          </a:stretch>
        </p:blipFill>
        <p:spPr>
          <a:xfrm>
            <a:off x="447758" y="2789383"/>
            <a:ext cx="8359546" cy="2016701"/>
          </a:xfrm>
          <a:prstGeom prst="rect">
            <a:avLst/>
          </a:prstGeom>
          <a:ln w="9525">
            <a:solidFill>
              <a:schemeClr val="tx1"/>
            </a:solidFill>
          </a:ln>
        </p:spPr>
      </p:pic>
    </p:spTree>
    <p:extLst>
      <p:ext uri="{BB962C8B-B14F-4D97-AF65-F5344CB8AC3E}">
        <p14:creationId xmlns:p14="http://schemas.microsoft.com/office/powerpoint/2010/main" val="656216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8FDD91-F088-3143-83B3-0E35B619DB2E}"/>
              </a:ext>
            </a:extLst>
          </p:cNvPr>
          <p:cNvSpPr>
            <a:spLocks noGrp="1"/>
          </p:cNvSpPr>
          <p:nvPr>
            <p:ph type="title"/>
          </p:nvPr>
        </p:nvSpPr>
        <p:spPr>
          <a:xfrm>
            <a:off x="520384" y="214639"/>
            <a:ext cx="8426449" cy="301752"/>
          </a:xfrm>
        </p:spPr>
        <p:txBody>
          <a:bodyPr/>
          <a:lstStyle/>
          <a:p>
            <a:r>
              <a:rPr lang="en-US" b="1" cap="small" dirty="0"/>
              <a:t>AWS Developer - quick Knowledge test</a:t>
            </a:r>
          </a:p>
        </p:txBody>
      </p:sp>
      <p:sp>
        <p:nvSpPr>
          <p:cNvPr id="5" name="Slide Number Placeholder 4">
            <a:extLst>
              <a:ext uri="{FF2B5EF4-FFF2-40B4-BE49-F238E27FC236}">
                <a16:creationId xmlns:a16="http://schemas.microsoft.com/office/drawing/2014/main" id="{01AAF95D-9C7D-104F-BD20-4D69BA7F855A}"/>
              </a:ext>
            </a:extLst>
          </p:cNvPr>
          <p:cNvSpPr>
            <a:spLocks noGrp="1"/>
          </p:cNvSpPr>
          <p:nvPr>
            <p:ph type="sldNum" sz="quarter" idx="4"/>
          </p:nvPr>
        </p:nvSpPr>
        <p:spPr/>
        <p:txBody>
          <a:bodyPr/>
          <a:lstStyle/>
          <a:p>
            <a:fld id="{3A707DD9-E92B-45E8-BE0A-E6B2EDF345EB}" type="slidenum">
              <a:rPr lang="en-US" smtClean="0"/>
              <a:pPr/>
              <a:t>18</a:t>
            </a:fld>
            <a:endParaRPr lang="en-US" dirty="0"/>
          </a:p>
        </p:txBody>
      </p:sp>
      <p:sp>
        <p:nvSpPr>
          <p:cNvPr id="4" name="Rectangle 3"/>
          <p:cNvSpPr/>
          <p:nvPr/>
        </p:nvSpPr>
        <p:spPr>
          <a:xfrm>
            <a:off x="438911" y="790837"/>
            <a:ext cx="6080552" cy="400110"/>
          </a:xfrm>
          <a:prstGeom prst="rect">
            <a:avLst/>
          </a:prstGeom>
          <a:noFill/>
        </p:spPr>
        <p:txBody>
          <a:bodyPr wrap="square" lIns="91440" tIns="45720" rIns="91440" bIns="45720">
            <a:spAutoFit/>
          </a:bodyPr>
          <a:lstStyle/>
          <a:p>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2958859" y="770791"/>
            <a:ext cx="5827953" cy="2000548"/>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dirty="0"/>
              <a:t>You are starting to develop an application using AWS services. You are testing the services out by querying them using REST API. Which of the following would be needed to make successful calls to AWS services using REST API’s?</a:t>
            </a:r>
          </a:p>
          <a:p>
            <a:pPr marL="285750" indent="-285750">
              <a:buFont typeface="Wingdings" panose="05000000000000000000" pitchFamily="2" charset="2"/>
              <a:buChar char="ü"/>
            </a:pPr>
            <a:endParaRPr lang="en-US" sz="1600" dirty="0">
              <a:ln w="0"/>
              <a:solidFill>
                <a:schemeClr val="accent1"/>
              </a:solidFill>
              <a:effectLst>
                <a:outerShdw blurRad="38100" dist="19050" dir="2700000" algn="tl" rotWithShape="0">
                  <a:schemeClr val="dk1">
                    <a:alpha val="40000"/>
                  </a:schemeClr>
                </a:outerShdw>
              </a:effectLst>
            </a:endParaRPr>
          </a:p>
          <a:p>
            <a:pPr marL="628650" lvl="1" indent="-285750">
              <a:buFont typeface="Wingdings" panose="05000000000000000000" pitchFamily="2" charset="2"/>
              <a:buChar char="q"/>
            </a:pPr>
            <a:r>
              <a:rPr lang="en-US" dirty="0"/>
              <a:t>User name and password</a:t>
            </a:r>
          </a:p>
          <a:p>
            <a:pPr marL="628650" lvl="1" indent="-285750">
              <a:buFont typeface="Wingdings" panose="05000000000000000000" pitchFamily="2" charset="2"/>
              <a:buChar char="q"/>
            </a:pPr>
            <a:r>
              <a:rPr lang="en-US" dirty="0"/>
              <a:t>SSL certificates</a:t>
            </a:r>
          </a:p>
          <a:p>
            <a:pPr marL="628650" lvl="1" indent="-285750">
              <a:buFont typeface="Wingdings" panose="05000000000000000000" pitchFamily="2" charset="2"/>
              <a:buChar char="q"/>
            </a:pPr>
            <a:r>
              <a:rPr lang="en-US" dirty="0"/>
              <a:t>Access Keys</a:t>
            </a:r>
          </a:p>
          <a:p>
            <a:pPr marL="628650" lvl="1" indent="-285750">
              <a:buFont typeface="Wingdings" panose="05000000000000000000" pitchFamily="2" charset="2"/>
              <a:buChar char="q"/>
            </a:pPr>
            <a:r>
              <a:rPr lang="en-US" dirty="0"/>
              <a:t>X.509 certificates</a:t>
            </a:r>
          </a:p>
        </p:txBody>
      </p:sp>
      <p:pic>
        <p:nvPicPr>
          <p:cNvPr id="13" name="Picture 12">
            <a:extLst>
              <a:ext uri="{FF2B5EF4-FFF2-40B4-BE49-F238E27FC236}">
                <a16:creationId xmlns:a16="http://schemas.microsoft.com/office/drawing/2014/main" id="{0F895FD6-BF04-41A3-BDEA-FE6D111B4EC4}"/>
              </a:ext>
            </a:extLst>
          </p:cNvPr>
          <p:cNvPicPr>
            <a:picLocks noChangeAspect="1"/>
          </p:cNvPicPr>
          <p:nvPr/>
        </p:nvPicPr>
        <p:blipFill>
          <a:blip r:embed="rId3"/>
          <a:stretch>
            <a:fillRect/>
          </a:stretch>
        </p:blipFill>
        <p:spPr>
          <a:xfrm>
            <a:off x="131128" y="911212"/>
            <a:ext cx="2726131" cy="2717519"/>
          </a:xfrm>
          <a:prstGeom prst="rect">
            <a:avLst/>
          </a:prstGeom>
        </p:spPr>
      </p:pic>
      <p:sp>
        <p:nvSpPr>
          <p:cNvPr id="9" name="Rectangle 8">
            <a:extLst>
              <a:ext uri="{FF2B5EF4-FFF2-40B4-BE49-F238E27FC236}">
                <a16:creationId xmlns:a16="http://schemas.microsoft.com/office/drawing/2014/main" id="{E56FF549-3D07-48C8-B8C2-43E2D5D7A828}"/>
              </a:ext>
            </a:extLst>
          </p:cNvPr>
          <p:cNvSpPr/>
          <p:nvPr/>
        </p:nvSpPr>
        <p:spPr>
          <a:xfrm>
            <a:off x="184728" y="3038765"/>
            <a:ext cx="8876146" cy="1831271"/>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600" dirty="0">
                <a:ln w="0"/>
                <a:solidFill>
                  <a:schemeClr val="accent1"/>
                </a:solidFill>
                <a:effectLst>
                  <a:outerShdw blurRad="38100" dist="19050" dir="2700000" algn="tl" rotWithShape="0">
                    <a:schemeClr val="dk1">
                      <a:alpha val="40000"/>
                    </a:schemeClr>
                  </a:outerShdw>
                </a:effectLst>
              </a:rPr>
              <a:t>Answer – C:</a:t>
            </a:r>
          </a:p>
          <a:p>
            <a:pPr marL="628650" lvl="1" indent="-285750">
              <a:buFont typeface="Arial" panose="020B0604020202020204" pitchFamily="34" charset="0"/>
              <a:buChar char="•"/>
            </a:pPr>
            <a:r>
              <a:rPr lang="en-US" dirty="0"/>
              <a:t>Access keys consist of an access key ID (for example, AKIAIOSFODNN7EXAMPLE) and a secret access key (for example, </a:t>
            </a:r>
            <a:r>
              <a:rPr lang="en-US" dirty="0" err="1"/>
              <a:t>wJalrXUtnFEMI</a:t>
            </a:r>
            <a:r>
              <a:rPr lang="en-US" dirty="0"/>
              <a:t>/K7MDENG/</a:t>
            </a:r>
            <a:r>
              <a:rPr lang="en-US" dirty="0" err="1"/>
              <a:t>bPxRfiCYEXAMPLEKEY</a:t>
            </a:r>
            <a:r>
              <a:rPr lang="en-US" dirty="0"/>
              <a:t>). You use access keys to sign programmatic requests that you make to AWS if you use the AWS SDKs, REST, or Query API operations. </a:t>
            </a:r>
          </a:p>
          <a:p>
            <a:pPr lvl="1"/>
            <a:r>
              <a:rPr lang="en-US" sz="1600" dirty="0">
                <a:ln w="0"/>
                <a:solidFill>
                  <a:schemeClr val="accent1"/>
                </a:solidFill>
                <a:effectLst>
                  <a:outerShdw blurRad="38100" dist="19050" dir="2700000" algn="tl" rotWithShape="0">
                    <a:schemeClr val="dk1">
                      <a:alpha val="40000"/>
                    </a:schemeClr>
                  </a:outerShdw>
                </a:effectLst>
              </a:rPr>
              <a:t>Reason : </a:t>
            </a:r>
          </a:p>
          <a:p>
            <a:pPr marL="628650" lvl="1" indent="-285750">
              <a:buFont typeface="Arial" panose="020B0604020202020204" pitchFamily="34" charset="0"/>
              <a:buChar char="•"/>
            </a:pPr>
            <a:r>
              <a:rPr lang="en-US" dirty="0"/>
              <a:t>Because of what is mentioned in the AWS Documentation , all other options are invalid</a:t>
            </a:r>
            <a:br>
              <a:rPr lang="en-US" dirty="0"/>
            </a:br>
            <a:r>
              <a:rPr lang="en-US" dirty="0"/>
              <a:t>For more information on Access Keys, please refer to the below URL</a:t>
            </a:r>
            <a:br>
              <a:rPr lang="en-US" dirty="0"/>
            </a:br>
            <a:r>
              <a:rPr lang="en-US" dirty="0">
                <a:hlinkClick r:id="rId4"/>
              </a:rPr>
              <a:t>https://docs.aws.amazon.com/IAM/latest/UserGuide/id_credentials_access-keys.html</a:t>
            </a:r>
            <a:endParaRPr lang="en-US" strike="sngStrike" dirty="0"/>
          </a:p>
        </p:txBody>
      </p:sp>
    </p:spTree>
    <p:extLst>
      <p:ext uri="{BB962C8B-B14F-4D97-AF65-F5344CB8AC3E}">
        <p14:creationId xmlns:p14="http://schemas.microsoft.com/office/powerpoint/2010/main" val="1676039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8FDD91-F088-3143-83B3-0E35B619DB2E}"/>
              </a:ext>
            </a:extLst>
          </p:cNvPr>
          <p:cNvSpPr>
            <a:spLocks noGrp="1"/>
          </p:cNvSpPr>
          <p:nvPr>
            <p:ph type="title"/>
          </p:nvPr>
        </p:nvSpPr>
        <p:spPr>
          <a:xfrm>
            <a:off x="520384" y="214639"/>
            <a:ext cx="8426449" cy="301752"/>
          </a:xfrm>
        </p:spPr>
        <p:txBody>
          <a:bodyPr/>
          <a:lstStyle/>
          <a:p>
            <a:r>
              <a:rPr lang="en-US" b="1" cap="small" dirty="0"/>
              <a:t>AWS Developer - quick Knowledge test</a:t>
            </a:r>
          </a:p>
        </p:txBody>
      </p:sp>
      <p:sp>
        <p:nvSpPr>
          <p:cNvPr id="5" name="Slide Number Placeholder 4">
            <a:extLst>
              <a:ext uri="{FF2B5EF4-FFF2-40B4-BE49-F238E27FC236}">
                <a16:creationId xmlns:a16="http://schemas.microsoft.com/office/drawing/2014/main" id="{01AAF95D-9C7D-104F-BD20-4D69BA7F855A}"/>
              </a:ext>
            </a:extLst>
          </p:cNvPr>
          <p:cNvSpPr>
            <a:spLocks noGrp="1"/>
          </p:cNvSpPr>
          <p:nvPr>
            <p:ph type="sldNum" sz="quarter" idx="4"/>
          </p:nvPr>
        </p:nvSpPr>
        <p:spPr/>
        <p:txBody>
          <a:bodyPr/>
          <a:lstStyle/>
          <a:p>
            <a:fld id="{3A707DD9-E92B-45E8-BE0A-E6B2EDF345EB}" type="slidenum">
              <a:rPr lang="en-US" smtClean="0"/>
              <a:pPr/>
              <a:t>19</a:t>
            </a:fld>
            <a:endParaRPr lang="en-US" dirty="0"/>
          </a:p>
        </p:txBody>
      </p:sp>
      <p:sp>
        <p:nvSpPr>
          <p:cNvPr id="4" name="Rectangle 3"/>
          <p:cNvSpPr/>
          <p:nvPr/>
        </p:nvSpPr>
        <p:spPr>
          <a:xfrm>
            <a:off x="438911" y="790837"/>
            <a:ext cx="6080552" cy="400110"/>
          </a:xfrm>
          <a:prstGeom prst="rect">
            <a:avLst/>
          </a:prstGeom>
          <a:noFill/>
        </p:spPr>
        <p:txBody>
          <a:bodyPr wrap="square" lIns="91440" tIns="45720" rIns="91440" bIns="45720">
            <a:spAutoFit/>
          </a:bodyPr>
          <a:lstStyle/>
          <a:p>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2613890" y="770791"/>
            <a:ext cx="6530109" cy="2208297"/>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dirty="0"/>
              <a:t>A large IT company is using AWS </a:t>
            </a:r>
            <a:r>
              <a:rPr lang="en-US" dirty="0" err="1"/>
              <a:t>Organisation</a:t>
            </a:r>
            <a:r>
              <a:rPr lang="en-US" dirty="0"/>
              <a:t> for managing different accounts across various regions. All AWS Cost &amp; Usage reports across all accounts are saved in S3 bucket in CSV format. As an administrator, you have been asked to use Amazon Athena to query these reports. Which of the following can be used to specify S3 bucket path for Amazon Athena?</a:t>
            </a:r>
          </a:p>
          <a:p>
            <a:pPr marL="285750" indent="-285750">
              <a:buFont typeface="Wingdings" panose="05000000000000000000" pitchFamily="2" charset="2"/>
              <a:buChar char="ü"/>
            </a:pPr>
            <a:endParaRPr lang="en-US" sz="1600" dirty="0">
              <a:ln w="0"/>
              <a:solidFill>
                <a:schemeClr val="accent1"/>
              </a:solidFill>
              <a:effectLst>
                <a:outerShdw blurRad="38100" dist="19050" dir="2700000" algn="tl" rotWithShape="0">
                  <a:schemeClr val="dk1">
                    <a:alpha val="40000"/>
                  </a:schemeClr>
                </a:outerShdw>
              </a:effectLst>
            </a:endParaRPr>
          </a:p>
          <a:p>
            <a:pPr marL="628650" lvl="1" indent="-285750">
              <a:buFont typeface="Wingdings" panose="05000000000000000000" pitchFamily="2" charset="2"/>
              <a:buChar char="q"/>
            </a:pPr>
            <a:r>
              <a:rPr lang="pt-BR" dirty="0"/>
              <a:t>s3.amazon.com/bucketname/prefix/</a:t>
            </a:r>
            <a:endParaRPr lang="en-US" dirty="0"/>
          </a:p>
          <a:p>
            <a:pPr marL="628650" lvl="1" indent="-285750">
              <a:buFont typeface="Wingdings" panose="05000000000000000000" pitchFamily="2" charset="2"/>
              <a:buChar char="q"/>
            </a:pPr>
            <a:r>
              <a:rPr lang="en-US" dirty="0"/>
              <a:t>s3://bucketname/prefix/*</a:t>
            </a:r>
          </a:p>
          <a:p>
            <a:pPr marL="628650" lvl="1" indent="-285750">
              <a:buFont typeface="Wingdings" panose="05000000000000000000" pitchFamily="2" charset="2"/>
              <a:buChar char="q"/>
            </a:pPr>
            <a:r>
              <a:rPr lang="en-US" dirty="0"/>
              <a:t>s3://bucketname/prefix/</a:t>
            </a:r>
          </a:p>
          <a:p>
            <a:pPr marL="628650" lvl="1" indent="-285750">
              <a:buFont typeface="Wingdings" panose="05000000000000000000" pitchFamily="2" charset="2"/>
              <a:buChar char="q"/>
            </a:pPr>
            <a:r>
              <a:rPr lang="en-US" dirty="0"/>
              <a:t>arn:aws:s3</a:t>
            </a:r>
          </a:p>
        </p:txBody>
      </p:sp>
      <p:pic>
        <p:nvPicPr>
          <p:cNvPr id="13" name="Picture 12">
            <a:extLst>
              <a:ext uri="{FF2B5EF4-FFF2-40B4-BE49-F238E27FC236}">
                <a16:creationId xmlns:a16="http://schemas.microsoft.com/office/drawing/2014/main" id="{0F895FD6-BF04-41A3-BDEA-FE6D111B4EC4}"/>
              </a:ext>
            </a:extLst>
          </p:cNvPr>
          <p:cNvPicPr>
            <a:picLocks noChangeAspect="1"/>
          </p:cNvPicPr>
          <p:nvPr/>
        </p:nvPicPr>
        <p:blipFill>
          <a:blip r:embed="rId3"/>
          <a:stretch>
            <a:fillRect/>
          </a:stretch>
        </p:blipFill>
        <p:spPr>
          <a:xfrm>
            <a:off x="66473" y="1151357"/>
            <a:ext cx="2726131" cy="2717519"/>
          </a:xfrm>
          <a:prstGeom prst="rect">
            <a:avLst/>
          </a:prstGeom>
        </p:spPr>
      </p:pic>
      <p:sp>
        <p:nvSpPr>
          <p:cNvPr id="10" name="Rectangle 9">
            <a:extLst>
              <a:ext uri="{FF2B5EF4-FFF2-40B4-BE49-F238E27FC236}">
                <a16:creationId xmlns:a16="http://schemas.microsoft.com/office/drawing/2014/main" id="{B5E37086-0434-489C-B516-655CB891386E}"/>
              </a:ext>
            </a:extLst>
          </p:cNvPr>
          <p:cNvSpPr/>
          <p:nvPr/>
        </p:nvSpPr>
        <p:spPr>
          <a:xfrm>
            <a:off x="267854" y="2974110"/>
            <a:ext cx="8876146" cy="1854354"/>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200" dirty="0">
                <a:ln w="0"/>
                <a:solidFill>
                  <a:schemeClr val="accent1"/>
                </a:solidFill>
                <a:effectLst>
                  <a:outerShdw blurRad="38100" dist="19050" dir="2700000" algn="tl" rotWithShape="0">
                    <a:schemeClr val="dk1">
                      <a:alpha val="40000"/>
                    </a:schemeClr>
                  </a:outerShdw>
                </a:effectLst>
              </a:rPr>
              <a:t>Answer – C:</a:t>
            </a:r>
          </a:p>
          <a:p>
            <a:pPr marL="628650" lvl="1" indent="-285750">
              <a:buFont typeface="Arial" panose="020B0604020202020204" pitchFamily="34" charset="0"/>
              <a:buChar char="•"/>
            </a:pPr>
            <a:r>
              <a:rPr lang="en-US" sz="1100" dirty="0"/>
              <a:t>While creating a Table in Amazon Athena , you can specify path of data to be read using LOCATION property. This path is specified as “s3://</a:t>
            </a:r>
            <a:r>
              <a:rPr lang="en-US" sz="1100" dirty="0" err="1"/>
              <a:t>bucketname</a:t>
            </a:r>
            <a:r>
              <a:rPr lang="en-US" sz="1100" dirty="0"/>
              <a:t>/prefix/” . Amazon Athena reads all data stored in this path. </a:t>
            </a:r>
          </a:p>
          <a:p>
            <a:pPr lvl="1"/>
            <a:r>
              <a:rPr lang="en-US" sz="1200" dirty="0">
                <a:ln w="0"/>
                <a:solidFill>
                  <a:schemeClr val="accent1"/>
                </a:solidFill>
                <a:effectLst>
                  <a:outerShdw blurRad="38100" dist="19050" dir="2700000" algn="tl" rotWithShape="0">
                    <a:schemeClr val="dk1">
                      <a:alpha val="40000"/>
                    </a:schemeClr>
                  </a:outerShdw>
                </a:effectLst>
              </a:rPr>
              <a:t>Reason : </a:t>
            </a:r>
          </a:p>
          <a:p>
            <a:pPr marL="628650" lvl="1" indent="-285750">
              <a:buFont typeface="Arial" panose="020B0604020202020204" pitchFamily="34" charset="0"/>
              <a:buChar char="•"/>
            </a:pPr>
            <a:r>
              <a:rPr lang="en-US" sz="1100" dirty="0"/>
              <a:t>Option A is incorrect as While specifying location for data in S3 bucket, full HTTP path is not required.</a:t>
            </a:r>
          </a:p>
          <a:p>
            <a:pPr marL="628650" lvl="1" indent="-285750">
              <a:buFont typeface="Arial" panose="020B0604020202020204" pitchFamily="34" charset="0"/>
              <a:buChar char="•"/>
            </a:pPr>
            <a:r>
              <a:rPr lang="en-US" sz="1100" dirty="0"/>
              <a:t>Option B is incorrect as Amazon Athena reads all data from S3 bucket specified &amp; specifying a wildcard * is not required to be added in LOCATION property.</a:t>
            </a:r>
          </a:p>
          <a:p>
            <a:pPr marL="628650" lvl="1" indent="-285750">
              <a:buFont typeface="Arial" panose="020B0604020202020204" pitchFamily="34" charset="0"/>
              <a:buChar char="•"/>
            </a:pPr>
            <a:r>
              <a:rPr lang="en-US" sz="1100" dirty="0"/>
              <a:t>Option D is incorrect as While specifying location for data in S3 bucket, ARN is not required.</a:t>
            </a:r>
          </a:p>
          <a:p>
            <a:pPr lvl="1"/>
            <a:r>
              <a:rPr lang="en-US" sz="1100" dirty="0"/>
              <a:t>For more information on specifying Table location for Amazon Athena, refer to the following URL,</a:t>
            </a:r>
            <a:br>
              <a:rPr lang="en-US" dirty="0"/>
            </a:br>
            <a:r>
              <a:rPr lang="en-US" dirty="0">
                <a:hlinkClick r:id="rId4"/>
              </a:rPr>
              <a:t>https://docs.aws.amazon.com/athena/latest/ug/tables-location-format.html</a:t>
            </a:r>
            <a:endParaRPr lang="en-US" strike="sngStrike" dirty="0"/>
          </a:p>
        </p:txBody>
      </p:sp>
    </p:spTree>
    <p:extLst>
      <p:ext uri="{BB962C8B-B14F-4D97-AF65-F5344CB8AC3E}">
        <p14:creationId xmlns:p14="http://schemas.microsoft.com/office/powerpoint/2010/main" val="1363910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364" y="350520"/>
            <a:ext cx="8426449" cy="301752"/>
          </a:xfrm>
        </p:spPr>
        <p:txBody>
          <a:bodyPr/>
          <a:lstStyle/>
          <a:p>
            <a:r>
              <a:rPr lang="en-US" sz="2800" b="1" cap="small" spc="150" dirty="0"/>
              <a:t>Agenda</a:t>
            </a:r>
          </a:p>
        </p:txBody>
      </p:sp>
      <p:sp>
        <p:nvSpPr>
          <p:cNvPr id="4" name="TextBox 3">
            <a:extLst>
              <a:ext uri="{FF2B5EF4-FFF2-40B4-BE49-F238E27FC236}">
                <a16:creationId xmlns:a16="http://schemas.microsoft.com/office/drawing/2014/main" id="{A5550BAA-4A93-7C4F-9F93-F6DAD9B885B8}"/>
              </a:ext>
            </a:extLst>
          </p:cNvPr>
          <p:cNvSpPr txBox="1"/>
          <p:nvPr/>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
        <p:nvSpPr>
          <p:cNvPr id="3" name="Rectangle 2"/>
          <p:cNvSpPr/>
          <p:nvPr/>
        </p:nvSpPr>
        <p:spPr>
          <a:xfrm>
            <a:off x="438911" y="790837"/>
            <a:ext cx="5759465" cy="2246769"/>
          </a:xfrm>
          <a:prstGeom prst="rect">
            <a:avLst/>
          </a:prstGeom>
          <a:noFill/>
        </p:spPr>
        <p:txBody>
          <a:bodyPr wrap="square" lIns="91440" tIns="45720" rIns="91440" bIns="45720">
            <a:spAutoFit/>
          </a:bodyPr>
          <a:lstStyle/>
          <a:p>
            <a:pPr marL="342900" indent="-342900">
              <a:lnSpc>
                <a:spcPct val="150000"/>
              </a:lnSpc>
              <a:buFont typeface="Wingdings" panose="05000000000000000000" pitchFamily="2" charset="2"/>
              <a:buChar char="ü"/>
            </a:pPr>
            <a:r>
              <a:rPr lang="en-US" sz="2000" dirty="0">
                <a:ln w="0"/>
                <a:effectLst>
                  <a:outerShdw blurRad="38100" dist="19050" dir="2700000" algn="tl" rotWithShape="0">
                    <a:schemeClr val="dk1">
                      <a:alpha val="40000"/>
                    </a:schemeClr>
                  </a:outerShdw>
                </a:effectLst>
              </a:rPr>
              <a:t>AWS CLOUD PRACTITIONER</a:t>
            </a:r>
          </a:p>
          <a:p>
            <a:pPr marL="342900" indent="-342900">
              <a:lnSpc>
                <a:spcPct val="150000"/>
              </a:lnSpc>
              <a:buFont typeface="Wingdings" panose="05000000000000000000" pitchFamily="2" charset="2"/>
              <a:buChar char="ü"/>
            </a:pPr>
            <a:r>
              <a:rPr lang="en-US" sz="2000" dirty="0">
                <a:ln w="0"/>
                <a:solidFill>
                  <a:schemeClr val="accent1"/>
                </a:solidFill>
                <a:effectLst>
                  <a:outerShdw blurRad="38100" dist="19050" dir="2700000" algn="tl" rotWithShape="0">
                    <a:schemeClr val="dk1">
                      <a:alpha val="40000"/>
                    </a:schemeClr>
                  </a:outerShdw>
                </a:effectLst>
              </a:rPr>
              <a:t>AWS DEVELOPER ASSOCIATE</a:t>
            </a:r>
          </a:p>
          <a:p>
            <a:pPr marL="342900" indent="-342900">
              <a:lnSpc>
                <a:spcPct val="150000"/>
              </a:lnSpc>
              <a:buFont typeface="Wingdings" panose="05000000000000000000" pitchFamily="2" charset="2"/>
              <a:buChar char="ü"/>
            </a:pPr>
            <a:r>
              <a:rPr lang="en-US" sz="2000" dirty="0">
                <a:ln w="0"/>
                <a:solidFill>
                  <a:schemeClr val="accent1"/>
                </a:solidFill>
                <a:effectLst>
                  <a:outerShdw blurRad="38100" dist="19050" dir="2700000" algn="tl" rotWithShape="0">
                    <a:schemeClr val="dk1">
                      <a:alpha val="40000"/>
                    </a:schemeClr>
                  </a:outerShdw>
                </a:effectLst>
              </a:rPr>
              <a:t>AWS SOLUTION ARCHITECT ASSOCIATE</a:t>
            </a:r>
          </a:p>
          <a:p>
            <a:pPr marL="342900" indent="-342900">
              <a:lnSpc>
                <a:spcPct val="150000"/>
              </a:lnSpc>
              <a:buFont typeface="Wingdings" panose="05000000000000000000" pitchFamily="2" charset="2"/>
              <a:buChar char="ü"/>
            </a:pPr>
            <a:r>
              <a:rPr lang="en-US" sz="2000" dirty="0">
                <a:ln w="0"/>
                <a:solidFill>
                  <a:schemeClr val="accent1"/>
                </a:solidFill>
                <a:effectLst>
                  <a:outerShdw blurRad="38100" dist="19050" dir="2700000" algn="tl" rotWithShape="0">
                    <a:schemeClr val="dk1">
                      <a:alpha val="40000"/>
                    </a:schemeClr>
                  </a:outerShdw>
                </a:effectLst>
              </a:rPr>
              <a:t>AWS SYSOPS ADMINISTRATOR</a:t>
            </a:r>
          </a:p>
          <a:p>
            <a:r>
              <a:rPr lang="en-US" sz="2000" dirty="0">
                <a:ln w="0"/>
                <a:solidFill>
                  <a:schemeClr val="accent1"/>
                </a:solidFill>
                <a:effectLst>
                  <a:outerShdw blurRad="38100" dist="25400" dir="5400000" algn="ctr" rotWithShape="0">
                    <a:srgbClr val="6E747A">
                      <a:alpha val="43000"/>
                    </a:srgbClr>
                  </a:outerShdw>
                </a:effectLst>
              </a:rPr>
              <a:t> </a:t>
            </a:r>
            <a:endParaRPr lang="en-US" sz="20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302325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8FDD91-F088-3143-83B3-0E35B619DB2E}"/>
              </a:ext>
            </a:extLst>
          </p:cNvPr>
          <p:cNvSpPr>
            <a:spLocks noGrp="1"/>
          </p:cNvSpPr>
          <p:nvPr>
            <p:ph type="title"/>
          </p:nvPr>
        </p:nvSpPr>
        <p:spPr>
          <a:xfrm>
            <a:off x="520384" y="214639"/>
            <a:ext cx="8426449" cy="301752"/>
          </a:xfrm>
        </p:spPr>
        <p:txBody>
          <a:bodyPr/>
          <a:lstStyle/>
          <a:p>
            <a:r>
              <a:rPr lang="en-US" b="1" cap="small" dirty="0"/>
              <a:t>AWS Developer - quick Knowledge test</a:t>
            </a:r>
          </a:p>
        </p:txBody>
      </p:sp>
      <p:sp>
        <p:nvSpPr>
          <p:cNvPr id="5" name="Slide Number Placeholder 4">
            <a:extLst>
              <a:ext uri="{FF2B5EF4-FFF2-40B4-BE49-F238E27FC236}">
                <a16:creationId xmlns:a16="http://schemas.microsoft.com/office/drawing/2014/main" id="{01AAF95D-9C7D-104F-BD20-4D69BA7F855A}"/>
              </a:ext>
            </a:extLst>
          </p:cNvPr>
          <p:cNvSpPr>
            <a:spLocks noGrp="1"/>
          </p:cNvSpPr>
          <p:nvPr>
            <p:ph type="sldNum" sz="quarter" idx="4"/>
          </p:nvPr>
        </p:nvSpPr>
        <p:spPr/>
        <p:txBody>
          <a:bodyPr/>
          <a:lstStyle/>
          <a:p>
            <a:fld id="{3A707DD9-E92B-45E8-BE0A-E6B2EDF345EB}" type="slidenum">
              <a:rPr lang="en-US" smtClean="0"/>
              <a:pPr/>
              <a:t>20</a:t>
            </a:fld>
            <a:endParaRPr lang="en-US" dirty="0"/>
          </a:p>
        </p:txBody>
      </p:sp>
      <p:sp>
        <p:nvSpPr>
          <p:cNvPr id="4" name="Rectangle 3"/>
          <p:cNvSpPr/>
          <p:nvPr/>
        </p:nvSpPr>
        <p:spPr>
          <a:xfrm>
            <a:off x="438911" y="790837"/>
            <a:ext cx="6080552" cy="400110"/>
          </a:xfrm>
          <a:prstGeom prst="rect">
            <a:avLst/>
          </a:prstGeom>
          <a:noFill/>
        </p:spPr>
        <p:txBody>
          <a:bodyPr wrap="square" lIns="91440" tIns="45720" rIns="91440" bIns="45720">
            <a:spAutoFit/>
          </a:bodyPr>
          <a:lstStyle/>
          <a:p>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352427" y="752318"/>
            <a:ext cx="5438774" cy="4170372"/>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100" dirty="0"/>
              <a:t>Your team member has defined the following bucket policy on one of the buckets</a:t>
            </a:r>
            <a:br>
              <a:rPr lang="en-US" sz="1100" dirty="0"/>
            </a:br>
            <a:r>
              <a:rPr lang="en-US" sz="1100" dirty="0"/>
              <a:t>{</a:t>
            </a:r>
            <a:br>
              <a:rPr lang="en-US" sz="1100" dirty="0"/>
            </a:br>
            <a:r>
              <a:rPr lang="en-US" sz="1100" dirty="0"/>
              <a:t>“Version”: “2012-10-17”,</a:t>
            </a:r>
            <a:br>
              <a:rPr lang="en-US" sz="1100" dirty="0"/>
            </a:br>
            <a:r>
              <a:rPr lang="en-US" sz="1100" dirty="0"/>
              <a:t>“Id”: “Sample123”,</a:t>
            </a:r>
            <a:br>
              <a:rPr lang="en-US" sz="1100" dirty="0"/>
            </a:br>
            <a:r>
              <a:rPr lang="en-US" sz="1100" dirty="0"/>
              <a:t>“Statement”: [</a:t>
            </a:r>
            <a:br>
              <a:rPr lang="en-US" sz="1100" dirty="0"/>
            </a:br>
            <a:r>
              <a:rPr lang="en-US" sz="1100" dirty="0"/>
              <a:t>{</a:t>
            </a:r>
            <a:br>
              <a:rPr lang="en-US" sz="1100" dirty="0"/>
            </a:br>
            <a:r>
              <a:rPr lang="en-US" sz="1100" dirty="0"/>
              <a:t>“Sid”: “”,</a:t>
            </a:r>
            <a:br>
              <a:rPr lang="en-US" sz="1100" dirty="0"/>
            </a:br>
            <a:r>
              <a:rPr lang="en-US" sz="1100" dirty="0"/>
              <a:t>“Effect”: “Deny”,</a:t>
            </a:r>
            <a:br>
              <a:rPr lang="en-US" sz="1100" dirty="0"/>
            </a:br>
            <a:r>
              <a:rPr lang="en-US" sz="1100" dirty="0"/>
              <a:t>“Principal”: “*”,</a:t>
            </a:r>
            <a:br>
              <a:rPr lang="en-US" sz="1100" dirty="0"/>
            </a:br>
            <a:r>
              <a:rPr lang="en-US" sz="1100" dirty="0"/>
              <a:t>“Action”: “s3:*”,</a:t>
            </a:r>
            <a:br>
              <a:rPr lang="en-US" sz="1100" dirty="0"/>
            </a:br>
            <a:r>
              <a:rPr lang="en-US" sz="1100" dirty="0"/>
              <a:t>“Resource”: “arn:aws:s3:::</a:t>
            </a:r>
            <a:r>
              <a:rPr lang="en-US" sz="1100" dirty="0" err="1"/>
              <a:t>examplebucket</a:t>
            </a:r>
            <a:r>
              <a:rPr lang="en-US" sz="1100" dirty="0"/>
              <a:t>/*”,</a:t>
            </a:r>
            <a:br>
              <a:rPr lang="en-US" sz="1100" dirty="0"/>
            </a:br>
            <a:r>
              <a:rPr lang="en-US" sz="1100" dirty="0"/>
              <a:t>“Condition”: { “Null”: { “</a:t>
            </a:r>
            <a:r>
              <a:rPr lang="en-US" sz="1100" dirty="0" err="1"/>
              <a:t>aws:MultiFactorAuthAge</a:t>
            </a:r>
            <a:r>
              <a:rPr lang="en-US" sz="1100" dirty="0"/>
              <a:t>”: true }}</a:t>
            </a:r>
            <a:br>
              <a:rPr lang="en-US" sz="1100" dirty="0"/>
            </a:br>
            <a:r>
              <a:rPr lang="en-US" sz="1100" dirty="0"/>
              <a:t>}</a:t>
            </a:r>
            <a:br>
              <a:rPr lang="en-US" sz="1100" dirty="0"/>
            </a:br>
            <a:r>
              <a:rPr lang="en-US" sz="1100" dirty="0"/>
              <a:t>]</a:t>
            </a:r>
            <a:br>
              <a:rPr lang="en-US" sz="1100" dirty="0"/>
            </a:br>
            <a:r>
              <a:rPr lang="en-US" sz="1100" dirty="0"/>
              <a:t>}</a:t>
            </a:r>
            <a:br>
              <a:rPr lang="en-US" sz="1100" dirty="0"/>
            </a:br>
            <a:r>
              <a:rPr lang="en-US" sz="1100" dirty="0"/>
              <a:t>What does this bucket policy do??</a:t>
            </a:r>
          </a:p>
          <a:p>
            <a:pPr marL="285750" indent="-285750">
              <a:buFont typeface="Wingdings" panose="05000000000000000000" pitchFamily="2" charset="2"/>
              <a:buChar char="ü"/>
            </a:pPr>
            <a:endParaRPr lang="en-US" sz="1200" dirty="0">
              <a:ln w="0"/>
              <a:solidFill>
                <a:schemeClr val="accent1"/>
              </a:solidFill>
              <a:effectLst>
                <a:outerShdw blurRad="38100" dist="19050" dir="2700000" algn="tl" rotWithShape="0">
                  <a:schemeClr val="dk1">
                    <a:alpha val="40000"/>
                  </a:schemeClr>
                </a:outerShdw>
              </a:effectLst>
            </a:endParaRPr>
          </a:p>
          <a:p>
            <a:pPr marL="628650" lvl="1" indent="-285750">
              <a:buFont typeface="Wingdings" panose="05000000000000000000" pitchFamily="2" charset="2"/>
              <a:buChar char="q"/>
            </a:pPr>
            <a:r>
              <a:rPr lang="en-US" sz="1100" dirty="0"/>
              <a:t>Allows access to the bucket if the IAM user has successfully logged into the console using a password</a:t>
            </a:r>
          </a:p>
          <a:p>
            <a:pPr marL="628650" lvl="1" indent="-285750">
              <a:buFont typeface="Wingdings" panose="05000000000000000000" pitchFamily="2" charset="2"/>
              <a:buChar char="q"/>
            </a:pPr>
            <a:r>
              <a:rPr lang="en-US" sz="1100" dirty="0"/>
              <a:t>Allows access to the bucket if the IAM user has successfully logged into the console using Access keys</a:t>
            </a:r>
          </a:p>
          <a:p>
            <a:pPr marL="628650" lvl="1" indent="-285750">
              <a:buFont typeface="Wingdings" panose="05000000000000000000" pitchFamily="2" charset="2"/>
              <a:buChar char="q"/>
            </a:pPr>
            <a:r>
              <a:rPr lang="en-US" sz="1100" dirty="0"/>
              <a:t> Denies access to the bucket if the user has used an MFA device for authentication</a:t>
            </a:r>
          </a:p>
          <a:p>
            <a:pPr marL="628650" lvl="1" indent="-285750">
              <a:buFont typeface="Wingdings" panose="05000000000000000000" pitchFamily="2" charset="2"/>
              <a:buChar char="q"/>
            </a:pPr>
            <a:r>
              <a:rPr lang="en-US" sz="1100" dirty="0"/>
              <a:t>Denies access to the Bucket if the user is not authenticating via MFA device</a:t>
            </a:r>
            <a:endParaRPr lang="en-US" dirty="0"/>
          </a:p>
        </p:txBody>
      </p:sp>
      <p:sp>
        <p:nvSpPr>
          <p:cNvPr id="9" name="Rectangle 8">
            <a:extLst>
              <a:ext uri="{FF2B5EF4-FFF2-40B4-BE49-F238E27FC236}">
                <a16:creationId xmlns:a16="http://schemas.microsoft.com/office/drawing/2014/main" id="{E56FF549-3D07-48C8-B8C2-43E2D5D7A828}"/>
              </a:ext>
            </a:extLst>
          </p:cNvPr>
          <p:cNvSpPr/>
          <p:nvPr/>
        </p:nvSpPr>
        <p:spPr>
          <a:xfrm>
            <a:off x="4451928" y="1103664"/>
            <a:ext cx="4482522" cy="2039020"/>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600" dirty="0">
                <a:ln w="0"/>
                <a:solidFill>
                  <a:schemeClr val="accent1"/>
                </a:solidFill>
                <a:effectLst>
                  <a:outerShdw blurRad="38100" dist="19050" dir="2700000" algn="tl" rotWithShape="0">
                    <a:schemeClr val="dk1">
                      <a:alpha val="40000"/>
                    </a:schemeClr>
                  </a:outerShdw>
                </a:effectLst>
              </a:rPr>
              <a:t>Answer – D:</a:t>
            </a:r>
          </a:p>
          <a:p>
            <a:pPr marL="628650" lvl="1" indent="-285750">
              <a:buFont typeface="Arial" panose="020B0604020202020204" pitchFamily="34" charset="0"/>
              <a:buChar char="•"/>
            </a:pPr>
            <a:r>
              <a:rPr lang="en-US" dirty="0"/>
              <a:t>Refer Image </a:t>
            </a:r>
          </a:p>
          <a:p>
            <a:pPr lvl="1"/>
            <a:r>
              <a:rPr lang="en-US" sz="1600" dirty="0">
                <a:ln w="0"/>
                <a:solidFill>
                  <a:schemeClr val="accent1"/>
                </a:solidFill>
                <a:effectLst>
                  <a:outerShdw blurRad="38100" dist="19050" dir="2700000" algn="tl" rotWithShape="0">
                    <a:schemeClr val="dk1">
                      <a:alpha val="40000"/>
                    </a:schemeClr>
                  </a:outerShdw>
                </a:effectLst>
              </a:rPr>
              <a:t>Reason : </a:t>
            </a:r>
          </a:p>
          <a:p>
            <a:pPr marL="628650" lvl="1" indent="-285750">
              <a:buFont typeface="Arial" panose="020B0604020202020204" pitchFamily="34" charset="0"/>
              <a:buChar char="•"/>
            </a:pPr>
            <a:r>
              <a:rPr lang="en-US" dirty="0"/>
              <a:t>Because of what is mentioned in the AWS Documentation , all other options are invalid</a:t>
            </a:r>
            <a:br>
              <a:rPr lang="en-US" dirty="0"/>
            </a:br>
            <a:r>
              <a:rPr lang="en-US" dirty="0"/>
              <a:t>For more information on Access Keys, please refer to the below URL</a:t>
            </a:r>
            <a:br>
              <a:rPr lang="en-US" dirty="0"/>
            </a:br>
            <a:r>
              <a:rPr lang="en-US" dirty="0">
                <a:hlinkClick r:id="rId3"/>
              </a:rPr>
              <a:t>https://docs.aws.amazon.com/IAM/latest/UserGuide/id_credentials_access-keys.html</a:t>
            </a:r>
            <a:endParaRPr lang="en-US" strike="sngStrike" dirty="0"/>
          </a:p>
        </p:txBody>
      </p:sp>
      <p:pic>
        <p:nvPicPr>
          <p:cNvPr id="3" name="Picture 2">
            <a:extLst>
              <a:ext uri="{FF2B5EF4-FFF2-40B4-BE49-F238E27FC236}">
                <a16:creationId xmlns:a16="http://schemas.microsoft.com/office/drawing/2014/main" id="{D6014743-87C0-4D21-8FFD-79090B77FAAF}"/>
              </a:ext>
            </a:extLst>
          </p:cNvPr>
          <p:cNvPicPr>
            <a:picLocks noChangeAspect="1"/>
          </p:cNvPicPr>
          <p:nvPr/>
        </p:nvPicPr>
        <p:blipFill>
          <a:blip r:embed="rId4"/>
          <a:stretch>
            <a:fillRect/>
          </a:stretch>
        </p:blipFill>
        <p:spPr>
          <a:xfrm>
            <a:off x="4062413" y="1366837"/>
            <a:ext cx="5005387" cy="3315999"/>
          </a:xfrm>
          <a:prstGeom prst="rect">
            <a:avLst/>
          </a:prstGeom>
        </p:spPr>
      </p:pic>
    </p:spTree>
    <p:extLst>
      <p:ext uri="{BB962C8B-B14F-4D97-AF65-F5344CB8AC3E}">
        <p14:creationId xmlns:p14="http://schemas.microsoft.com/office/powerpoint/2010/main" val="4076794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8FDD91-F088-3143-83B3-0E35B619DB2E}"/>
              </a:ext>
            </a:extLst>
          </p:cNvPr>
          <p:cNvSpPr>
            <a:spLocks noGrp="1"/>
          </p:cNvSpPr>
          <p:nvPr>
            <p:ph type="title"/>
          </p:nvPr>
        </p:nvSpPr>
        <p:spPr>
          <a:xfrm>
            <a:off x="520384" y="214639"/>
            <a:ext cx="8426449" cy="301752"/>
          </a:xfrm>
        </p:spPr>
        <p:txBody>
          <a:bodyPr/>
          <a:lstStyle/>
          <a:p>
            <a:r>
              <a:rPr lang="en-US" b="1" cap="small" dirty="0"/>
              <a:t>AWS Developer - quick Knowledge test</a:t>
            </a:r>
          </a:p>
        </p:txBody>
      </p:sp>
      <p:sp>
        <p:nvSpPr>
          <p:cNvPr id="5" name="Slide Number Placeholder 4">
            <a:extLst>
              <a:ext uri="{FF2B5EF4-FFF2-40B4-BE49-F238E27FC236}">
                <a16:creationId xmlns:a16="http://schemas.microsoft.com/office/drawing/2014/main" id="{01AAF95D-9C7D-104F-BD20-4D69BA7F855A}"/>
              </a:ext>
            </a:extLst>
          </p:cNvPr>
          <p:cNvSpPr>
            <a:spLocks noGrp="1"/>
          </p:cNvSpPr>
          <p:nvPr>
            <p:ph type="sldNum" sz="quarter" idx="4"/>
          </p:nvPr>
        </p:nvSpPr>
        <p:spPr/>
        <p:txBody>
          <a:bodyPr/>
          <a:lstStyle/>
          <a:p>
            <a:fld id="{3A707DD9-E92B-45E8-BE0A-E6B2EDF345EB}" type="slidenum">
              <a:rPr lang="en-US" smtClean="0"/>
              <a:pPr/>
              <a:t>21</a:t>
            </a:fld>
            <a:endParaRPr lang="en-US" dirty="0"/>
          </a:p>
        </p:txBody>
      </p:sp>
      <p:sp>
        <p:nvSpPr>
          <p:cNvPr id="8" name="Rectangle 7"/>
          <p:cNvSpPr/>
          <p:nvPr/>
        </p:nvSpPr>
        <p:spPr>
          <a:xfrm>
            <a:off x="2958859" y="770791"/>
            <a:ext cx="5827953" cy="1792798"/>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dirty="0"/>
              <a:t>You have configured a Sampling Rule with reservoir size as 60 &amp; fixed rate to 20%. There are 200 requests per second matching the rule defined. How many requests will be sampled per second?</a:t>
            </a:r>
          </a:p>
          <a:p>
            <a:pPr marL="285750" indent="-285750">
              <a:buFont typeface="Wingdings" panose="05000000000000000000" pitchFamily="2" charset="2"/>
              <a:buChar char="ü"/>
            </a:pPr>
            <a:endParaRPr lang="en-US" sz="1600" dirty="0">
              <a:ln w="0"/>
              <a:solidFill>
                <a:schemeClr val="accent1"/>
              </a:solidFill>
              <a:effectLst>
                <a:outerShdw blurRad="38100" dist="19050" dir="2700000" algn="tl" rotWithShape="0">
                  <a:schemeClr val="dk1">
                    <a:alpha val="40000"/>
                  </a:schemeClr>
                </a:outerShdw>
              </a:effectLst>
            </a:endParaRPr>
          </a:p>
          <a:p>
            <a:pPr marL="628650" lvl="1" indent="-285750">
              <a:buFont typeface="Wingdings" panose="05000000000000000000" pitchFamily="2" charset="2"/>
              <a:buChar char="q"/>
            </a:pPr>
            <a:r>
              <a:rPr lang="en-US" dirty="0"/>
              <a:t>88 requests per second</a:t>
            </a:r>
          </a:p>
          <a:p>
            <a:pPr marL="628650" lvl="1" indent="-285750">
              <a:buFont typeface="Wingdings" panose="05000000000000000000" pitchFamily="2" charset="2"/>
              <a:buChar char="q"/>
            </a:pPr>
            <a:r>
              <a:rPr lang="en-US" dirty="0"/>
              <a:t>60 requests per second</a:t>
            </a:r>
          </a:p>
          <a:p>
            <a:pPr marL="628650" lvl="1" indent="-285750">
              <a:buFont typeface="Wingdings" panose="05000000000000000000" pitchFamily="2" charset="2"/>
              <a:buChar char="q"/>
            </a:pPr>
            <a:r>
              <a:rPr lang="en-US" dirty="0"/>
              <a:t>40 requests per second</a:t>
            </a:r>
          </a:p>
          <a:p>
            <a:pPr marL="628650" lvl="1" indent="-285750">
              <a:buFont typeface="Wingdings" panose="05000000000000000000" pitchFamily="2" charset="2"/>
              <a:buChar char="q"/>
            </a:pPr>
            <a:r>
              <a:rPr lang="en-US" dirty="0"/>
              <a:t>120 requests per second</a:t>
            </a:r>
          </a:p>
        </p:txBody>
      </p:sp>
      <p:pic>
        <p:nvPicPr>
          <p:cNvPr id="13" name="Picture 12">
            <a:extLst>
              <a:ext uri="{FF2B5EF4-FFF2-40B4-BE49-F238E27FC236}">
                <a16:creationId xmlns:a16="http://schemas.microsoft.com/office/drawing/2014/main" id="{0F895FD6-BF04-41A3-BDEA-FE6D111B4EC4}"/>
              </a:ext>
            </a:extLst>
          </p:cNvPr>
          <p:cNvPicPr>
            <a:picLocks noChangeAspect="1"/>
          </p:cNvPicPr>
          <p:nvPr/>
        </p:nvPicPr>
        <p:blipFill>
          <a:blip r:embed="rId3"/>
          <a:stretch>
            <a:fillRect/>
          </a:stretch>
        </p:blipFill>
        <p:spPr>
          <a:xfrm>
            <a:off x="463261" y="830945"/>
            <a:ext cx="1832023" cy="1826236"/>
          </a:xfrm>
          <a:prstGeom prst="rect">
            <a:avLst/>
          </a:prstGeom>
        </p:spPr>
      </p:pic>
      <p:sp>
        <p:nvSpPr>
          <p:cNvPr id="9" name="Rectangle 8">
            <a:extLst>
              <a:ext uri="{FF2B5EF4-FFF2-40B4-BE49-F238E27FC236}">
                <a16:creationId xmlns:a16="http://schemas.microsoft.com/office/drawing/2014/main" id="{E56FF549-3D07-48C8-B8C2-43E2D5D7A828}"/>
              </a:ext>
            </a:extLst>
          </p:cNvPr>
          <p:cNvSpPr/>
          <p:nvPr/>
        </p:nvSpPr>
        <p:spPr>
          <a:xfrm>
            <a:off x="267854" y="2249344"/>
            <a:ext cx="8876146" cy="2662267"/>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600" dirty="0">
                <a:ln w="0"/>
                <a:solidFill>
                  <a:schemeClr val="accent1"/>
                </a:solidFill>
                <a:effectLst>
                  <a:outerShdw blurRad="38100" dist="19050" dir="2700000" algn="tl" rotWithShape="0">
                    <a:schemeClr val="dk1">
                      <a:alpha val="40000"/>
                    </a:schemeClr>
                  </a:outerShdw>
                </a:effectLst>
              </a:rPr>
              <a:t>Answer – A:</a:t>
            </a:r>
          </a:p>
          <a:p>
            <a:pPr marL="628650" lvl="1" indent="-285750">
              <a:buFont typeface="Arial" panose="020B0604020202020204" pitchFamily="34" charset="0"/>
              <a:buChar char="•"/>
            </a:pPr>
            <a:r>
              <a:rPr lang="en-US" dirty="0"/>
              <a:t>Let us suppose, we specify a value for Reservoir Rate as 60, and Fixed Rate as 20. Now, if your application receives 200 requests in a second, then the total number of requests that would be traced or sampled will be: –</a:t>
            </a:r>
            <a:br>
              <a:rPr lang="en-US" dirty="0"/>
            </a:br>
            <a:r>
              <a:rPr lang="en-US" dirty="0"/>
              <a:t>“Reservoir Rate” + Fixed Rate % [(Total Requests – Reservoir Rate)]</a:t>
            </a:r>
            <a:br>
              <a:rPr lang="en-US" dirty="0"/>
            </a:br>
            <a:r>
              <a:rPr lang="en-US" dirty="0"/>
              <a:t>– 60 + (200-60) * 20%</a:t>
            </a:r>
            <a:br>
              <a:rPr lang="en-US" dirty="0"/>
            </a:br>
            <a:r>
              <a:rPr lang="en-US" dirty="0"/>
              <a:t>– 60 + (140) * 20%</a:t>
            </a:r>
            <a:br>
              <a:rPr lang="en-US" dirty="0"/>
            </a:br>
            <a:r>
              <a:rPr lang="en-US" dirty="0"/>
              <a:t>– 60 + 28</a:t>
            </a:r>
            <a:br>
              <a:rPr lang="en-US" dirty="0"/>
            </a:br>
            <a:r>
              <a:rPr lang="en-US" dirty="0"/>
              <a:t>– 88 </a:t>
            </a:r>
          </a:p>
          <a:p>
            <a:pPr lvl="1"/>
            <a:r>
              <a:rPr lang="en-US" sz="1600" dirty="0">
                <a:ln w="0"/>
                <a:solidFill>
                  <a:schemeClr val="accent1"/>
                </a:solidFill>
                <a:effectLst>
                  <a:outerShdw blurRad="38100" dist="19050" dir="2700000" algn="tl" rotWithShape="0">
                    <a:schemeClr val="dk1">
                      <a:alpha val="40000"/>
                    </a:schemeClr>
                  </a:outerShdw>
                </a:effectLst>
              </a:rPr>
              <a:t>Reason : </a:t>
            </a:r>
          </a:p>
          <a:p>
            <a:pPr marL="628650" lvl="1" indent="-285750">
              <a:buFont typeface="Arial" panose="020B0604020202020204" pitchFamily="34" charset="0"/>
              <a:buChar char="•"/>
            </a:pPr>
            <a:r>
              <a:rPr lang="en-US" dirty="0"/>
              <a:t>Option B,C, &amp; D are incorrect as these values are not matching the reservoir size &amp; fixed rate sampling rate.</a:t>
            </a:r>
          </a:p>
          <a:p>
            <a:pPr lvl="1"/>
            <a:r>
              <a:rPr lang="en-US" dirty="0"/>
              <a:t>For more information on Configuring Sampling Rules in the AWS X-Ray Console, refer to the following URL,</a:t>
            </a:r>
            <a:br>
              <a:rPr lang="en-US" dirty="0"/>
            </a:br>
            <a:r>
              <a:rPr lang="en-US" dirty="0">
                <a:hlinkClick r:id="rId4"/>
              </a:rPr>
              <a:t>https://docs.aws.amazon.com/xray/latest/devguide/xray-api-sampling.html</a:t>
            </a:r>
            <a:endParaRPr lang="en-US" strike="sngStrike" dirty="0"/>
          </a:p>
        </p:txBody>
      </p:sp>
    </p:spTree>
    <p:extLst>
      <p:ext uri="{BB962C8B-B14F-4D97-AF65-F5344CB8AC3E}">
        <p14:creationId xmlns:p14="http://schemas.microsoft.com/office/powerpoint/2010/main" val="3006613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17550" y="350838"/>
            <a:ext cx="8426450" cy="301625"/>
          </a:xfrm>
        </p:spPr>
        <p:txBody>
          <a:bodyPr/>
          <a:lstStyle/>
          <a:p>
            <a:r>
              <a:rPr lang="en-US" sz="2800" b="1" cap="small" spc="150" dirty="0">
                <a:latin typeface="+mn-lt"/>
              </a:rPr>
              <a:t>Amazon Web services</a:t>
            </a:r>
          </a:p>
        </p:txBody>
      </p:sp>
      <p:sp>
        <p:nvSpPr>
          <p:cNvPr id="13" name="Rectangle 12"/>
          <p:cNvSpPr/>
          <p:nvPr/>
        </p:nvSpPr>
        <p:spPr>
          <a:xfrm>
            <a:off x="425018" y="1164575"/>
            <a:ext cx="8426450" cy="1938992"/>
          </a:xfrm>
          <a:prstGeom prst="rect">
            <a:avLst/>
          </a:prstGeom>
        </p:spPr>
        <p:txBody>
          <a:bodyPr wrap="square">
            <a:spAutoFit/>
          </a:bodyPr>
          <a:lstStyle/>
          <a:p>
            <a:pPr marR="0" lvl="0" algn="ctr" defTabSz="685800" rtl="0" eaLnBrk="1" fontAlgn="auto" latinLnBrk="0" hangingPunct="1">
              <a:lnSpc>
                <a:spcPct val="100000"/>
              </a:lnSpc>
              <a:spcBef>
                <a:spcPts val="0"/>
              </a:spcBef>
              <a:spcAft>
                <a:spcPts val="0"/>
              </a:spcAft>
              <a:buClrTx/>
              <a:buSzTx/>
              <a:tabLst/>
              <a:defRPr/>
            </a:pPr>
            <a:endParaRPr kumimoji="0" lang="en-US" sz="6000" b="0" i="0" u="none" strike="noStrike" kern="1200" cap="none" spc="0" normalizeH="0" baseline="0" noProof="0" dirty="0">
              <a:ln>
                <a:noFill/>
              </a:ln>
              <a:solidFill>
                <a:srgbClr val="222222"/>
              </a:solidFill>
              <a:effectLst/>
              <a:uLnTx/>
              <a:uFillTx/>
              <a:latin typeface="Calibri"/>
              <a:ea typeface="+mn-ea"/>
              <a:cs typeface="+mn-cs"/>
            </a:endParaRPr>
          </a:p>
          <a:p>
            <a:pPr marR="0" lvl="0" algn="ctr" defTabSz="685800" rtl="0" eaLnBrk="1" fontAlgn="auto" latinLnBrk="0" hangingPunct="1">
              <a:lnSpc>
                <a:spcPct val="100000"/>
              </a:lnSpc>
              <a:spcBef>
                <a:spcPts val="0"/>
              </a:spcBef>
              <a:spcAft>
                <a:spcPts val="0"/>
              </a:spcAft>
              <a:buClrTx/>
              <a:buSzTx/>
              <a:tabLst/>
              <a:defRPr/>
            </a:pPr>
            <a:r>
              <a:rPr kumimoji="0" lang="en-US" sz="6000" b="0" i="0" u="none" strike="noStrike" kern="1200" cap="small" spc="100" normalizeH="0" baseline="0" noProof="0" dirty="0">
                <a:ln>
                  <a:noFill/>
                </a:ln>
                <a:solidFill>
                  <a:srgbClr val="222222"/>
                </a:solidFill>
                <a:effectLst/>
                <a:uLnTx/>
                <a:uFillTx/>
                <a:ea typeface="+mn-ea"/>
                <a:cs typeface="+mn-cs"/>
              </a:rPr>
              <a:t>Thank</a:t>
            </a:r>
            <a:r>
              <a:rPr kumimoji="0" lang="en-US" sz="6000" b="0" i="0" u="none" strike="noStrike" kern="1200" cap="small" spc="100" normalizeH="0" noProof="0" dirty="0">
                <a:ln>
                  <a:noFill/>
                </a:ln>
                <a:solidFill>
                  <a:srgbClr val="222222"/>
                </a:solidFill>
                <a:effectLst/>
                <a:uLnTx/>
                <a:uFillTx/>
                <a:ea typeface="+mn-ea"/>
                <a:cs typeface="+mn-cs"/>
              </a:rPr>
              <a:t> you</a:t>
            </a:r>
            <a:endParaRPr kumimoji="0" lang="en-US" sz="6000" b="0" i="0" u="none" strike="noStrike" kern="1200" cap="small" spc="100" normalizeH="0" baseline="0" noProof="0" dirty="0">
              <a:ln>
                <a:noFill/>
              </a:ln>
              <a:solidFill>
                <a:srgbClr val="222222"/>
              </a:solidFill>
              <a:effectLst/>
              <a:uLnTx/>
              <a:uFillTx/>
              <a:ea typeface="+mn-ea"/>
              <a:cs typeface="+mn-cs"/>
            </a:endParaRPr>
          </a:p>
        </p:txBody>
      </p:sp>
      <p:sp>
        <p:nvSpPr>
          <p:cNvPr id="6" name="Text Placeholder 5">
            <a:extLst>
              <a:ext uri="{FF2B5EF4-FFF2-40B4-BE49-F238E27FC236}">
                <a16:creationId xmlns:a16="http://schemas.microsoft.com/office/drawing/2014/main" id="{B4695F42-2D28-44C1-AE0F-47C8B6A06EBC}"/>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400941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8FDD91-F088-3143-83B3-0E35B619DB2E}"/>
              </a:ext>
            </a:extLst>
          </p:cNvPr>
          <p:cNvSpPr>
            <a:spLocks noGrp="1"/>
          </p:cNvSpPr>
          <p:nvPr>
            <p:ph type="title"/>
          </p:nvPr>
        </p:nvSpPr>
        <p:spPr>
          <a:xfrm>
            <a:off x="520384" y="214639"/>
            <a:ext cx="8426449" cy="301752"/>
          </a:xfrm>
        </p:spPr>
        <p:txBody>
          <a:bodyPr/>
          <a:lstStyle/>
          <a:p>
            <a:r>
              <a:rPr lang="en-US" b="1" cap="small" dirty="0"/>
              <a:t>AWS EC2 - quick Knowledge test - SAMPLE</a:t>
            </a:r>
          </a:p>
        </p:txBody>
      </p:sp>
      <p:sp>
        <p:nvSpPr>
          <p:cNvPr id="5" name="Slide Number Placeholder 4">
            <a:extLst>
              <a:ext uri="{FF2B5EF4-FFF2-40B4-BE49-F238E27FC236}">
                <a16:creationId xmlns:a16="http://schemas.microsoft.com/office/drawing/2014/main" id="{01AAF95D-9C7D-104F-BD20-4D69BA7F855A}"/>
              </a:ext>
            </a:extLst>
          </p:cNvPr>
          <p:cNvSpPr>
            <a:spLocks noGrp="1"/>
          </p:cNvSpPr>
          <p:nvPr>
            <p:ph type="sldNum" sz="quarter" idx="4"/>
          </p:nvPr>
        </p:nvSpPr>
        <p:spPr/>
        <p:txBody>
          <a:bodyPr/>
          <a:lstStyle/>
          <a:p>
            <a:fld id="{3A707DD9-E92B-45E8-BE0A-E6B2EDF345EB}" type="slidenum">
              <a:rPr lang="en-US" smtClean="0"/>
              <a:pPr/>
              <a:t>3</a:t>
            </a:fld>
            <a:endParaRPr lang="en-US" dirty="0"/>
          </a:p>
        </p:txBody>
      </p:sp>
      <p:sp>
        <p:nvSpPr>
          <p:cNvPr id="4" name="Rectangle 3"/>
          <p:cNvSpPr/>
          <p:nvPr/>
        </p:nvSpPr>
        <p:spPr>
          <a:xfrm>
            <a:off x="438911" y="790837"/>
            <a:ext cx="6080552" cy="400110"/>
          </a:xfrm>
          <a:prstGeom prst="rect">
            <a:avLst/>
          </a:prstGeom>
          <a:noFill/>
        </p:spPr>
        <p:txBody>
          <a:bodyPr wrap="square" lIns="91440" tIns="45720" rIns="91440" bIns="45720">
            <a:spAutoFit/>
          </a:bodyPr>
          <a:lstStyle/>
          <a:p>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2503055" y="770791"/>
            <a:ext cx="6283757" cy="2292935"/>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100" dirty="0">
                <a:ln w="0"/>
                <a:solidFill>
                  <a:schemeClr val="accent1"/>
                </a:solidFill>
                <a:effectLst>
                  <a:outerShdw blurRad="38100" dist="19050" dir="2700000" algn="tl" rotWithShape="0">
                    <a:schemeClr val="dk1">
                      <a:alpha val="40000"/>
                    </a:schemeClr>
                  </a:outerShdw>
                </a:effectLst>
              </a:rPr>
              <a:t>A radio station runs a contest where day at noon they make an announcement that generates an immediate spike in traffic that requires 8 Amazon EC2 instances to process. All other times the web site requires 2 EC2 instances.</a:t>
            </a:r>
          </a:p>
          <a:p>
            <a:r>
              <a:rPr lang="en-US" sz="1100" dirty="0">
                <a:ln w="0"/>
                <a:solidFill>
                  <a:schemeClr val="accent1"/>
                </a:solidFill>
                <a:effectLst>
                  <a:outerShdw blurRad="38100" dist="19050" dir="2700000" algn="tl" rotWithShape="0">
                    <a:schemeClr val="dk1">
                      <a:alpha val="40000"/>
                    </a:schemeClr>
                  </a:outerShdw>
                </a:effectLst>
              </a:rPr>
              <a:t>        </a:t>
            </a:r>
          </a:p>
          <a:p>
            <a:r>
              <a:rPr lang="en-US" sz="1100" dirty="0">
                <a:ln w="0"/>
                <a:solidFill>
                  <a:schemeClr val="accent1"/>
                </a:solidFill>
                <a:effectLst>
                  <a:outerShdw blurRad="38100" dist="19050" dir="2700000" algn="tl" rotWithShape="0">
                    <a:schemeClr val="dk1">
                      <a:alpha val="40000"/>
                    </a:schemeClr>
                  </a:outerShdw>
                </a:effectLst>
              </a:rPr>
              <a:t>        Which is the most cost-effective way to meet these requirements?</a:t>
            </a:r>
          </a:p>
          <a:p>
            <a:endParaRPr lang="en-US" sz="1100" dirty="0">
              <a:ln w="0"/>
              <a:solidFill>
                <a:schemeClr val="accent1"/>
              </a:solidFill>
              <a:effectLst>
                <a:outerShdw blurRad="38100" dist="19050" dir="2700000" algn="tl" rotWithShape="0">
                  <a:schemeClr val="dk1">
                    <a:alpha val="40000"/>
                  </a:schemeClr>
                </a:outerShdw>
              </a:effectLst>
            </a:endParaRPr>
          </a:p>
          <a:p>
            <a:pPr marL="628650" lvl="1" indent="-285750">
              <a:buFont typeface="Wingdings" panose="05000000000000000000" pitchFamily="2" charset="2"/>
              <a:buChar char="q"/>
            </a:pPr>
            <a:r>
              <a:rPr lang="en-US" sz="1100" dirty="0">
                <a:ln w="0"/>
                <a:solidFill>
                  <a:schemeClr val="accent1"/>
                </a:solidFill>
                <a:effectLst>
                  <a:outerShdw blurRad="38100" dist="19050" dir="2700000" algn="tl" rotWithShape="0">
                    <a:schemeClr val="dk1">
                      <a:alpha val="40000"/>
                    </a:schemeClr>
                  </a:outerShdw>
                </a:effectLst>
              </a:rPr>
              <a:t>Create an Auto Scaling group with a minimum capacity of 2 and scale up based up on CPU utilization.</a:t>
            </a:r>
          </a:p>
          <a:p>
            <a:pPr marL="628650" lvl="1" indent="-285750">
              <a:buFont typeface="Wingdings" panose="05000000000000000000" pitchFamily="2" charset="2"/>
              <a:buChar char="q"/>
            </a:pPr>
            <a:r>
              <a:rPr lang="en-US" sz="1100" dirty="0">
                <a:ln w="0"/>
                <a:solidFill>
                  <a:schemeClr val="accent1"/>
                </a:solidFill>
                <a:effectLst>
                  <a:outerShdw blurRad="38100" dist="19050" dir="2700000" algn="tl" rotWithShape="0">
                    <a:schemeClr val="dk1">
                      <a:alpha val="40000"/>
                    </a:schemeClr>
                  </a:outerShdw>
                </a:effectLst>
              </a:rPr>
              <a:t>Create an Auto Scaling group with a minimum capacity of 8 at all the times.</a:t>
            </a:r>
          </a:p>
          <a:p>
            <a:pPr marL="628650" lvl="1" indent="-285750">
              <a:buFont typeface="Wingdings" panose="05000000000000000000" pitchFamily="2" charset="2"/>
              <a:buChar char="q"/>
            </a:pPr>
            <a:r>
              <a:rPr lang="en-US" sz="1100" dirty="0">
                <a:ln w="0"/>
                <a:solidFill>
                  <a:schemeClr val="accent1"/>
                </a:solidFill>
                <a:effectLst>
                  <a:outerShdw blurRad="38100" dist="19050" dir="2700000" algn="tl" rotWithShape="0">
                    <a:schemeClr val="dk1">
                      <a:alpha val="40000"/>
                    </a:schemeClr>
                  </a:outerShdw>
                </a:effectLst>
              </a:rPr>
              <a:t>Create an Auto Scaling group with a minimum capacity of 2 and set a schedule to scale up at 11:40 am.</a:t>
            </a:r>
          </a:p>
          <a:p>
            <a:pPr marL="628650" lvl="1" indent="-285750">
              <a:buFont typeface="Wingdings" panose="05000000000000000000" pitchFamily="2" charset="2"/>
              <a:buChar char="q"/>
            </a:pPr>
            <a:r>
              <a:rPr lang="en-US" sz="1100" dirty="0">
                <a:ln w="0"/>
                <a:solidFill>
                  <a:schemeClr val="accent1"/>
                </a:solidFill>
                <a:effectLst>
                  <a:outerShdw blurRad="38100" dist="25400" dir="5400000" algn="ctr" rotWithShape="0">
                    <a:srgbClr val="6E747A">
                      <a:alpha val="43000"/>
                    </a:srgbClr>
                  </a:outerShdw>
                </a:effectLst>
              </a:rPr>
              <a:t>Create an Auto Scaling group with a minimum capacity of 2 and scale up based upon memory utilization.</a:t>
            </a:r>
          </a:p>
        </p:txBody>
      </p:sp>
      <p:pic>
        <p:nvPicPr>
          <p:cNvPr id="13" name="Picture 12">
            <a:extLst>
              <a:ext uri="{FF2B5EF4-FFF2-40B4-BE49-F238E27FC236}">
                <a16:creationId xmlns:a16="http://schemas.microsoft.com/office/drawing/2014/main" id="{0F895FD6-BF04-41A3-BDEA-FE6D111B4EC4}"/>
              </a:ext>
            </a:extLst>
          </p:cNvPr>
          <p:cNvPicPr>
            <a:picLocks noChangeAspect="1"/>
          </p:cNvPicPr>
          <p:nvPr/>
        </p:nvPicPr>
        <p:blipFill>
          <a:blip r:embed="rId3"/>
          <a:stretch>
            <a:fillRect/>
          </a:stretch>
        </p:blipFill>
        <p:spPr>
          <a:xfrm>
            <a:off x="543624" y="905164"/>
            <a:ext cx="1805634" cy="1799930"/>
          </a:xfrm>
          <a:prstGeom prst="rect">
            <a:avLst/>
          </a:prstGeom>
        </p:spPr>
      </p:pic>
      <p:sp>
        <p:nvSpPr>
          <p:cNvPr id="7" name="Rectangle 6">
            <a:extLst>
              <a:ext uri="{FF2B5EF4-FFF2-40B4-BE49-F238E27FC236}">
                <a16:creationId xmlns:a16="http://schemas.microsoft.com/office/drawing/2014/main" id="{839FCFE4-97BB-470F-88A6-F2B0129E74AB}"/>
              </a:ext>
            </a:extLst>
          </p:cNvPr>
          <p:cNvSpPr/>
          <p:nvPr/>
        </p:nvSpPr>
        <p:spPr>
          <a:xfrm>
            <a:off x="217238" y="3164582"/>
            <a:ext cx="8677380" cy="1431161"/>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600" dirty="0">
                <a:ln w="0"/>
                <a:solidFill>
                  <a:schemeClr val="accent1"/>
                </a:solidFill>
                <a:effectLst>
                  <a:outerShdw blurRad="38100" dist="19050" dir="2700000" algn="tl" rotWithShape="0">
                    <a:schemeClr val="dk1">
                      <a:alpha val="40000"/>
                    </a:schemeClr>
                  </a:outerShdw>
                </a:effectLst>
              </a:rPr>
              <a:t>Answer – C:</a:t>
            </a:r>
          </a:p>
          <a:p>
            <a:r>
              <a:rPr lang="en-US" sz="1100" dirty="0">
                <a:ln w="0"/>
                <a:solidFill>
                  <a:schemeClr val="accent1"/>
                </a:solidFill>
                <a:effectLst>
                  <a:outerShdw blurRad="38100" dist="19050" dir="2700000" algn="tl" rotWithShape="0">
                    <a:schemeClr val="dk1">
                      <a:alpha val="40000"/>
                    </a:schemeClr>
                  </a:outerShdw>
                </a:effectLst>
              </a:rPr>
              <a:t>	Create an Auto Scaling group with a minimum capacity of 2 and set a schedule to scale up at 11:40 am.</a:t>
            </a:r>
          </a:p>
          <a:p>
            <a:pPr lvl="1"/>
            <a:endParaRPr lang="en-US" sz="1100" dirty="0">
              <a:ln w="0"/>
              <a:solidFill>
                <a:schemeClr val="accent1"/>
              </a:solidFill>
              <a:effectLst>
                <a:outerShdw blurRad="38100" dist="19050" dir="2700000" algn="tl" rotWithShape="0">
                  <a:schemeClr val="dk1">
                    <a:alpha val="40000"/>
                  </a:schemeClr>
                </a:outerShdw>
              </a:effectLst>
            </a:endParaRPr>
          </a:p>
          <a:p>
            <a:pPr lvl="1"/>
            <a:r>
              <a:rPr lang="en-US" sz="1600" dirty="0">
                <a:ln w="0"/>
                <a:solidFill>
                  <a:schemeClr val="accent1"/>
                </a:solidFill>
                <a:effectLst>
                  <a:outerShdw blurRad="38100" dist="19050" dir="2700000" algn="tl" rotWithShape="0">
                    <a:schemeClr val="dk1">
                      <a:alpha val="40000"/>
                    </a:schemeClr>
                  </a:outerShdw>
                </a:effectLst>
              </a:rPr>
              <a:t>Reason : </a:t>
            </a:r>
          </a:p>
          <a:p>
            <a:pPr marL="628650" lvl="1" indent="-285750">
              <a:buFontTx/>
              <a:buChar char="-"/>
            </a:pPr>
            <a:r>
              <a:rPr lang="en-US" sz="1100" strike="sngStrike" dirty="0">
                <a:ln w="0"/>
                <a:solidFill>
                  <a:schemeClr val="accent1"/>
                </a:solidFill>
                <a:effectLst>
                  <a:outerShdw blurRad="38100" dist="19050" dir="2700000" algn="tl" rotWithShape="0">
                    <a:schemeClr val="dk1">
                      <a:alpha val="40000"/>
                    </a:schemeClr>
                  </a:outerShdw>
                </a:effectLst>
              </a:rPr>
              <a:t>Create an Auto Scaling group with a minimum capacity of 2 and scale up based up on CPU utilization. </a:t>
            </a:r>
            <a:r>
              <a:rPr lang="en-US" sz="1100" dirty="0">
                <a:ln w="0"/>
                <a:solidFill>
                  <a:schemeClr val="accent1"/>
                </a:solidFill>
                <a:effectLst>
                  <a:outerShdw blurRad="38100" dist="19050" dir="2700000" algn="tl" rotWithShape="0">
                    <a:schemeClr val="dk1">
                      <a:alpha val="40000"/>
                    </a:schemeClr>
                  </a:outerShdw>
                </a:effectLst>
              </a:rPr>
              <a:t>(delay in launching instances)</a:t>
            </a:r>
          </a:p>
          <a:p>
            <a:pPr marL="628650" lvl="1" indent="-285750">
              <a:buFontTx/>
              <a:buChar char="-"/>
            </a:pPr>
            <a:r>
              <a:rPr lang="en-US" sz="1100" strike="sngStrike" dirty="0">
                <a:ln w="0"/>
                <a:solidFill>
                  <a:schemeClr val="accent1"/>
                </a:solidFill>
                <a:effectLst>
                  <a:outerShdw blurRad="38100" dist="19050" dir="2700000" algn="tl" rotWithShape="0">
                    <a:schemeClr val="dk1">
                      <a:alpha val="40000"/>
                    </a:schemeClr>
                  </a:outerShdw>
                </a:effectLst>
              </a:rPr>
              <a:t>Create an Auto Scaling group with a minimum capacity of 8 at all the times.</a:t>
            </a:r>
            <a:r>
              <a:rPr lang="en-US" sz="1100" dirty="0">
                <a:ln w="0"/>
                <a:solidFill>
                  <a:schemeClr val="accent1"/>
                </a:solidFill>
                <a:effectLst>
                  <a:outerShdw blurRad="38100" dist="19050" dir="2700000" algn="tl" rotWithShape="0">
                    <a:schemeClr val="dk1">
                      <a:alpha val="40000"/>
                    </a:schemeClr>
                  </a:outerShdw>
                </a:effectLst>
              </a:rPr>
              <a:t>(Overprovisioned)</a:t>
            </a:r>
          </a:p>
          <a:p>
            <a:pPr marL="628650" lvl="1" indent="-285750">
              <a:buFontTx/>
              <a:buChar char="-"/>
            </a:pPr>
            <a:r>
              <a:rPr lang="en-US" sz="1100" strike="sngStrike" dirty="0">
                <a:ln w="0"/>
                <a:solidFill>
                  <a:schemeClr val="accent1"/>
                </a:solidFill>
                <a:effectLst>
                  <a:outerShdw blurRad="38100" dist="19050" dir="2700000" algn="tl" rotWithShape="0">
                    <a:schemeClr val="dk1">
                      <a:alpha val="40000"/>
                    </a:schemeClr>
                  </a:outerShdw>
                </a:effectLst>
              </a:rPr>
              <a:t>Create an Auto Scaling group with a minimum capacity of 2 and scale up based upon memory utilization. </a:t>
            </a:r>
            <a:r>
              <a:rPr lang="en-US" sz="1100" dirty="0">
                <a:ln w="0"/>
                <a:solidFill>
                  <a:schemeClr val="accent1"/>
                </a:solidFill>
                <a:effectLst>
                  <a:outerShdw blurRad="38100" dist="19050" dir="2700000" algn="tl" rotWithShape="0">
                    <a:schemeClr val="dk1">
                      <a:alpha val="40000"/>
                    </a:schemeClr>
                  </a:outerShdw>
                </a:effectLst>
              </a:rPr>
              <a:t>(not a native CloudWatch event)</a:t>
            </a:r>
            <a:endParaRPr lang="en-US" sz="16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199198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 calcmode="lin" valueType="num">
                                      <p:cBhvr additive="base">
                                        <p:cTn id="11"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 calcmode="lin" valueType="num">
                                      <p:cBhvr additive="base">
                                        <p:cTn id="1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 calcmode="lin" valueType="num">
                                      <p:cBhvr additive="base">
                                        <p:cTn id="2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 calcmode="lin" valueType="num">
                                      <p:cBhvr additive="base">
                                        <p:cTn id="27"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
                                            <p:txEl>
                                              <p:pRg st="6" end="6"/>
                                            </p:txEl>
                                          </p:spTgt>
                                        </p:tgtEl>
                                        <p:attrNameLst>
                                          <p:attrName>style.visibility</p:attrName>
                                        </p:attrNameLst>
                                      </p:cBhvr>
                                      <p:to>
                                        <p:strVal val="visible"/>
                                      </p:to>
                                    </p:set>
                                    <p:anim calcmode="lin" valueType="num">
                                      <p:cBhvr additive="base">
                                        <p:cTn id="33"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8">
                                            <p:txEl>
                                              <p:pRg st="7" end="7"/>
                                            </p:txEl>
                                          </p:spTgt>
                                        </p:tgtEl>
                                        <p:attrNameLst>
                                          <p:attrName>style.visibility</p:attrName>
                                        </p:attrNameLst>
                                      </p:cBhvr>
                                      <p:to>
                                        <p:strVal val="visible"/>
                                      </p:to>
                                    </p:set>
                                    <p:anim calcmode="lin" valueType="num">
                                      <p:cBhvr additive="base">
                                        <p:cTn id="39"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6D2DAD-583A-4E2F-8EF4-C0313DB47AFC}"/>
              </a:ext>
            </a:extLst>
          </p:cNvPr>
          <p:cNvSpPr>
            <a:spLocks noGrp="1"/>
          </p:cNvSpPr>
          <p:nvPr>
            <p:ph type="title"/>
          </p:nvPr>
        </p:nvSpPr>
        <p:spPr>
          <a:xfrm>
            <a:off x="1790195" y="1673921"/>
            <a:ext cx="5582093" cy="1220182"/>
          </a:xfrm>
        </p:spPr>
        <p:txBody>
          <a:bodyPr/>
          <a:lstStyle/>
          <a:p>
            <a:br>
              <a:rPr lang="en-US" dirty="0"/>
            </a:br>
            <a:br>
              <a:rPr lang="en-US" dirty="0"/>
            </a:br>
            <a:r>
              <a:rPr lang="en-US" sz="1600" dirty="0">
                <a:ln w="0"/>
                <a:effectLst>
                  <a:outerShdw blurRad="38100" dist="19050" dir="2700000" algn="tl" rotWithShape="0">
                    <a:schemeClr val="dk1">
                      <a:alpha val="40000"/>
                    </a:schemeClr>
                  </a:outerShdw>
                </a:effectLst>
              </a:rPr>
              <a:t>AWS CLOUD PRACTITIONER</a:t>
            </a:r>
            <a:endParaRPr lang="en-US" dirty="0"/>
          </a:p>
        </p:txBody>
      </p:sp>
      <p:sp>
        <p:nvSpPr>
          <p:cNvPr id="3" name="Slide Number Placeholder 2">
            <a:extLst>
              <a:ext uri="{FF2B5EF4-FFF2-40B4-BE49-F238E27FC236}">
                <a16:creationId xmlns:a16="http://schemas.microsoft.com/office/drawing/2014/main" id="{E2D1F957-4C1F-4003-AF79-A6B41C64C193}"/>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4</a:t>
            </a:fld>
            <a:endParaRPr lang="en-US" dirty="0"/>
          </a:p>
        </p:txBody>
      </p:sp>
    </p:spTree>
    <p:extLst>
      <p:ext uri="{BB962C8B-B14F-4D97-AF65-F5344CB8AC3E}">
        <p14:creationId xmlns:p14="http://schemas.microsoft.com/office/powerpoint/2010/main" val="650203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8FDD91-F088-3143-83B3-0E35B619DB2E}"/>
              </a:ext>
            </a:extLst>
          </p:cNvPr>
          <p:cNvSpPr>
            <a:spLocks noGrp="1"/>
          </p:cNvSpPr>
          <p:nvPr>
            <p:ph type="title"/>
          </p:nvPr>
        </p:nvSpPr>
        <p:spPr>
          <a:xfrm>
            <a:off x="520384" y="214639"/>
            <a:ext cx="8426449" cy="301752"/>
          </a:xfrm>
        </p:spPr>
        <p:txBody>
          <a:bodyPr/>
          <a:lstStyle/>
          <a:p>
            <a:r>
              <a:rPr lang="en-US" b="1" cap="small" dirty="0"/>
              <a:t>AWS Cloud Practitioner - quick Knowledge test</a:t>
            </a:r>
          </a:p>
        </p:txBody>
      </p:sp>
      <p:sp>
        <p:nvSpPr>
          <p:cNvPr id="5" name="Slide Number Placeholder 4">
            <a:extLst>
              <a:ext uri="{FF2B5EF4-FFF2-40B4-BE49-F238E27FC236}">
                <a16:creationId xmlns:a16="http://schemas.microsoft.com/office/drawing/2014/main" id="{01AAF95D-9C7D-104F-BD20-4D69BA7F855A}"/>
              </a:ext>
            </a:extLst>
          </p:cNvPr>
          <p:cNvSpPr>
            <a:spLocks noGrp="1"/>
          </p:cNvSpPr>
          <p:nvPr>
            <p:ph type="sldNum" sz="quarter" idx="4"/>
          </p:nvPr>
        </p:nvSpPr>
        <p:spPr/>
        <p:txBody>
          <a:bodyPr/>
          <a:lstStyle/>
          <a:p>
            <a:fld id="{3A707DD9-E92B-45E8-BE0A-E6B2EDF345EB}" type="slidenum">
              <a:rPr lang="en-US" smtClean="0"/>
              <a:pPr/>
              <a:t>5</a:t>
            </a:fld>
            <a:endParaRPr lang="en-US" dirty="0"/>
          </a:p>
        </p:txBody>
      </p:sp>
      <p:sp>
        <p:nvSpPr>
          <p:cNvPr id="4" name="Rectangle 3"/>
          <p:cNvSpPr/>
          <p:nvPr/>
        </p:nvSpPr>
        <p:spPr>
          <a:xfrm>
            <a:off x="438911" y="790837"/>
            <a:ext cx="6080552" cy="400110"/>
          </a:xfrm>
          <a:prstGeom prst="rect">
            <a:avLst/>
          </a:prstGeom>
          <a:noFill/>
        </p:spPr>
        <p:txBody>
          <a:bodyPr wrap="square" lIns="91440" tIns="45720" rIns="91440" bIns="45720">
            <a:spAutoFit/>
          </a:bodyPr>
          <a:lstStyle/>
          <a:p>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2958859" y="770791"/>
            <a:ext cx="5827953" cy="1585049"/>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dirty="0"/>
              <a:t>Which AWS Cloud service helps in quick deployment of resources which can make use of different programming languages such as </a:t>
            </a:r>
            <a:r>
              <a:rPr lang="en-US" dirty="0" err="1"/>
              <a:t>.Net</a:t>
            </a:r>
            <a:r>
              <a:rPr lang="en-US" dirty="0"/>
              <a:t> and Java?</a:t>
            </a:r>
          </a:p>
          <a:p>
            <a:pPr marL="285750" indent="-285750">
              <a:buFont typeface="Wingdings" panose="05000000000000000000" pitchFamily="2" charset="2"/>
              <a:buChar char="ü"/>
            </a:pPr>
            <a:endParaRPr lang="en-US" sz="1600" dirty="0">
              <a:ln w="0"/>
              <a:solidFill>
                <a:schemeClr val="accent1"/>
              </a:solidFill>
              <a:effectLst>
                <a:outerShdw blurRad="38100" dist="19050" dir="2700000" algn="tl" rotWithShape="0">
                  <a:schemeClr val="dk1">
                    <a:alpha val="40000"/>
                  </a:schemeClr>
                </a:outerShdw>
              </a:effectLst>
            </a:endParaRPr>
          </a:p>
          <a:p>
            <a:pPr marL="628650" lvl="1" indent="-285750">
              <a:buFont typeface="Wingdings" panose="05000000000000000000" pitchFamily="2" charset="2"/>
              <a:buChar char="q"/>
            </a:pPr>
            <a:r>
              <a:rPr lang="en-US" dirty="0"/>
              <a:t>AWS Elastic Beanstalk</a:t>
            </a:r>
          </a:p>
          <a:p>
            <a:pPr marL="628650" lvl="1" indent="-285750">
              <a:buFont typeface="Wingdings" panose="05000000000000000000" pitchFamily="2" charset="2"/>
              <a:buChar char="q"/>
            </a:pPr>
            <a:r>
              <a:rPr lang="en-US" dirty="0"/>
              <a:t>AWS Elastic Compute Cloud (Amazon EC2)</a:t>
            </a:r>
          </a:p>
          <a:p>
            <a:pPr marL="628650" lvl="1" indent="-285750">
              <a:buFont typeface="Wingdings" panose="05000000000000000000" pitchFamily="2" charset="2"/>
              <a:buChar char="q"/>
            </a:pPr>
            <a:r>
              <a:rPr lang="en-US" dirty="0"/>
              <a:t>AWS SQS</a:t>
            </a:r>
          </a:p>
          <a:p>
            <a:pPr marL="628650" lvl="1" indent="-285750">
              <a:buFont typeface="Wingdings" panose="05000000000000000000" pitchFamily="2" charset="2"/>
              <a:buChar char="q"/>
            </a:pPr>
            <a:r>
              <a:rPr lang="en-US" dirty="0"/>
              <a:t>AWS VPC</a:t>
            </a:r>
          </a:p>
        </p:txBody>
      </p:sp>
      <p:pic>
        <p:nvPicPr>
          <p:cNvPr id="13" name="Picture 12">
            <a:extLst>
              <a:ext uri="{FF2B5EF4-FFF2-40B4-BE49-F238E27FC236}">
                <a16:creationId xmlns:a16="http://schemas.microsoft.com/office/drawing/2014/main" id="{0F895FD6-BF04-41A3-BDEA-FE6D111B4EC4}"/>
              </a:ext>
            </a:extLst>
          </p:cNvPr>
          <p:cNvPicPr>
            <a:picLocks noChangeAspect="1"/>
          </p:cNvPicPr>
          <p:nvPr/>
        </p:nvPicPr>
        <p:blipFill>
          <a:blip r:embed="rId3"/>
          <a:stretch>
            <a:fillRect/>
          </a:stretch>
        </p:blipFill>
        <p:spPr>
          <a:xfrm>
            <a:off x="432378" y="785091"/>
            <a:ext cx="1935354" cy="1929240"/>
          </a:xfrm>
          <a:prstGeom prst="rect">
            <a:avLst/>
          </a:prstGeom>
        </p:spPr>
      </p:pic>
      <p:sp>
        <p:nvSpPr>
          <p:cNvPr id="9" name="Rectangle 8">
            <a:extLst>
              <a:ext uri="{FF2B5EF4-FFF2-40B4-BE49-F238E27FC236}">
                <a16:creationId xmlns:a16="http://schemas.microsoft.com/office/drawing/2014/main" id="{E56FF549-3D07-48C8-B8C2-43E2D5D7A828}"/>
              </a:ext>
            </a:extLst>
          </p:cNvPr>
          <p:cNvSpPr/>
          <p:nvPr/>
        </p:nvSpPr>
        <p:spPr>
          <a:xfrm>
            <a:off x="157019" y="2521528"/>
            <a:ext cx="8876146" cy="1585049"/>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600" dirty="0">
                <a:ln w="0"/>
                <a:solidFill>
                  <a:schemeClr val="accent1"/>
                </a:solidFill>
                <a:effectLst>
                  <a:outerShdw blurRad="38100" dist="19050" dir="2700000" algn="tl" rotWithShape="0">
                    <a:schemeClr val="dk1">
                      <a:alpha val="40000"/>
                    </a:schemeClr>
                  </a:outerShdw>
                </a:effectLst>
              </a:rPr>
              <a:t>Answer – A:</a:t>
            </a:r>
          </a:p>
          <a:p>
            <a:pPr marL="628650" lvl="1" indent="-285750">
              <a:buFont typeface="Arial" panose="020B0604020202020204" pitchFamily="34" charset="0"/>
              <a:buChar char="•"/>
            </a:pPr>
            <a:r>
              <a:rPr lang="en-US" dirty="0"/>
              <a:t>AWS Elastic Beanstalk is an easy-to-use service for deploying and scaling web applications and services developed with Java, .NET, PHP, Node.js, Python, Ruby, Go, and Docker on familiar servers such as Apache, Nginx, Passenger, and IIS.</a:t>
            </a:r>
            <a:br>
              <a:rPr lang="en-US" dirty="0"/>
            </a:br>
            <a:r>
              <a:rPr lang="en-US" dirty="0"/>
              <a:t>For more information on enabling AWS Elastic beanstalk, please refer to the below URL:</a:t>
            </a:r>
            <a:br>
              <a:rPr lang="en-US" dirty="0"/>
            </a:br>
            <a:r>
              <a:rPr lang="en-US" dirty="0">
                <a:hlinkClick r:id="rId4"/>
              </a:rPr>
              <a:t>https://aws.amazon.com/elasticbeanstalk/?p=tile</a:t>
            </a:r>
            <a:r>
              <a:rPr lang="en-US" dirty="0"/>
              <a:t>. </a:t>
            </a:r>
          </a:p>
          <a:p>
            <a:pPr lvl="1"/>
            <a:endParaRPr lang="en-US" strike="sngStrike" dirty="0"/>
          </a:p>
        </p:txBody>
      </p:sp>
    </p:spTree>
    <p:extLst>
      <p:ext uri="{BB962C8B-B14F-4D97-AF65-F5344CB8AC3E}">
        <p14:creationId xmlns:p14="http://schemas.microsoft.com/office/powerpoint/2010/main" val="3310671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8FDD91-F088-3143-83B3-0E35B619DB2E}"/>
              </a:ext>
            </a:extLst>
          </p:cNvPr>
          <p:cNvSpPr>
            <a:spLocks noGrp="1"/>
          </p:cNvSpPr>
          <p:nvPr>
            <p:ph type="title"/>
          </p:nvPr>
        </p:nvSpPr>
        <p:spPr>
          <a:xfrm>
            <a:off x="520384" y="214639"/>
            <a:ext cx="8426449" cy="301752"/>
          </a:xfrm>
        </p:spPr>
        <p:txBody>
          <a:bodyPr/>
          <a:lstStyle/>
          <a:p>
            <a:r>
              <a:rPr lang="en-US" b="1" cap="small" dirty="0"/>
              <a:t>AWS Cloud Practitioner - quick Knowledge test</a:t>
            </a:r>
          </a:p>
        </p:txBody>
      </p:sp>
      <p:sp>
        <p:nvSpPr>
          <p:cNvPr id="5" name="Slide Number Placeholder 4">
            <a:extLst>
              <a:ext uri="{FF2B5EF4-FFF2-40B4-BE49-F238E27FC236}">
                <a16:creationId xmlns:a16="http://schemas.microsoft.com/office/drawing/2014/main" id="{01AAF95D-9C7D-104F-BD20-4D69BA7F855A}"/>
              </a:ext>
            </a:extLst>
          </p:cNvPr>
          <p:cNvSpPr>
            <a:spLocks noGrp="1"/>
          </p:cNvSpPr>
          <p:nvPr>
            <p:ph type="sldNum" sz="quarter" idx="4"/>
          </p:nvPr>
        </p:nvSpPr>
        <p:spPr/>
        <p:txBody>
          <a:bodyPr/>
          <a:lstStyle/>
          <a:p>
            <a:fld id="{3A707DD9-E92B-45E8-BE0A-E6B2EDF345EB}" type="slidenum">
              <a:rPr lang="en-US" smtClean="0"/>
              <a:pPr/>
              <a:t>6</a:t>
            </a:fld>
            <a:endParaRPr lang="en-US" dirty="0"/>
          </a:p>
        </p:txBody>
      </p:sp>
      <p:sp>
        <p:nvSpPr>
          <p:cNvPr id="4" name="Rectangle 3"/>
          <p:cNvSpPr/>
          <p:nvPr/>
        </p:nvSpPr>
        <p:spPr>
          <a:xfrm>
            <a:off x="438911" y="790837"/>
            <a:ext cx="6080552" cy="400110"/>
          </a:xfrm>
          <a:prstGeom prst="rect">
            <a:avLst/>
          </a:prstGeom>
          <a:noFill/>
        </p:spPr>
        <p:txBody>
          <a:bodyPr wrap="square" lIns="91440" tIns="45720" rIns="91440" bIns="45720">
            <a:spAutoFit/>
          </a:bodyPr>
          <a:lstStyle/>
          <a:p>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2958859" y="770791"/>
            <a:ext cx="5827953" cy="2000548"/>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dirty="0"/>
              <a:t>You are requested to expose your serverless application implemented with AWS Lambda to HTTP clients.( using HTTP Proxy )</a:t>
            </a:r>
            <a:br>
              <a:rPr lang="en-US" dirty="0"/>
            </a:br>
            <a:r>
              <a:rPr lang="en-US" dirty="0"/>
              <a:t>Which of the following AWS services can you use to accomplish the task?</a:t>
            </a:r>
          </a:p>
          <a:p>
            <a:pPr marL="285750" indent="-285750">
              <a:buFont typeface="Wingdings" panose="05000000000000000000" pitchFamily="2" charset="2"/>
              <a:buChar char="ü"/>
            </a:pPr>
            <a:endParaRPr lang="en-US" sz="1600" dirty="0">
              <a:ln w="0"/>
              <a:solidFill>
                <a:schemeClr val="accent1"/>
              </a:solidFill>
              <a:effectLst>
                <a:outerShdw blurRad="38100" dist="19050" dir="2700000" algn="tl" rotWithShape="0">
                  <a:schemeClr val="dk1">
                    <a:alpha val="40000"/>
                  </a:schemeClr>
                </a:outerShdw>
              </a:effectLst>
            </a:endParaRPr>
          </a:p>
          <a:p>
            <a:pPr marL="628650" lvl="1" indent="-285750">
              <a:buFont typeface="Wingdings" panose="05000000000000000000" pitchFamily="2" charset="2"/>
              <a:buChar char="q"/>
            </a:pPr>
            <a:r>
              <a:rPr lang="en-US" dirty="0"/>
              <a:t>AWS Route53</a:t>
            </a:r>
          </a:p>
          <a:p>
            <a:pPr marL="628650" lvl="1" indent="-285750">
              <a:buFont typeface="Wingdings" panose="05000000000000000000" pitchFamily="2" charset="2"/>
              <a:buChar char="q"/>
            </a:pPr>
            <a:r>
              <a:rPr lang="en-US" dirty="0"/>
              <a:t>AWS Elastic Beanstalk</a:t>
            </a:r>
          </a:p>
          <a:p>
            <a:pPr marL="628650" lvl="1" indent="-285750">
              <a:buFont typeface="Wingdings" panose="05000000000000000000" pitchFamily="2" charset="2"/>
              <a:buChar char="q"/>
            </a:pPr>
            <a:r>
              <a:rPr lang="en-US" dirty="0"/>
              <a:t>AWS API Gateway</a:t>
            </a:r>
          </a:p>
          <a:p>
            <a:pPr marL="628650" lvl="1" indent="-285750">
              <a:buFont typeface="Wingdings" panose="05000000000000000000" pitchFamily="2" charset="2"/>
              <a:buChar char="q"/>
            </a:pPr>
            <a:r>
              <a:rPr lang="en-US" dirty="0"/>
              <a:t>AWS Elastic Load Balancing (ELB)</a:t>
            </a:r>
          </a:p>
          <a:p>
            <a:pPr marL="628650" lvl="1" indent="-285750">
              <a:buFont typeface="Wingdings" panose="05000000000000000000" pitchFamily="2" charset="2"/>
              <a:buChar char="q"/>
            </a:pPr>
            <a:r>
              <a:rPr lang="en-US" dirty="0"/>
              <a:t>AWS </a:t>
            </a:r>
            <a:r>
              <a:rPr lang="en-US" dirty="0" err="1"/>
              <a:t>Lightsail</a:t>
            </a:r>
            <a:endParaRPr lang="en-US" dirty="0"/>
          </a:p>
        </p:txBody>
      </p:sp>
      <p:pic>
        <p:nvPicPr>
          <p:cNvPr id="13" name="Picture 12">
            <a:extLst>
              <a:ext uri="{FF2B5EF4-FFF2-40B4-BE49-F238E27FC236}">
                <a16:creationId xmlns:a16="http://schemas.microsoft.com/office/drawing/2014/main" id="{0F895FD6-BF04-41A3-BDEA-FE6D111B4EC4}"/>
              </a:ext>
            </a:extLst>
          </p:cNvPr>
          <p:cNvPicPr>
            <a:picLocks noChangeAspect="1"/>
          </p:cNvPicPr>
          <p:nvPr/>
        </p:nvPicPr>
        <p:blipFill>
          <a:blip r:embed="rId3"/>
          <a:stretch>
            <a:fillRect/>
          </a:stretch>
        </p:blipFill>
        <p:spPr>
          <a:xfrm>
            <a:off x="432378" y="785091"/>
            <a:ext cx="1935354" cy="1929240"/>
          </a:xfrm>
          <a:prstGeom prst="rect">
            <a:avLst/>
          </a:prstGeom>
        </p:spPr>
      </p:pic>
      <p:sp>
        <p:nvSpPr>
          <p:cNvPr id="9" name="Rectangle 8">
            <a:extLst>
              <a:ext uri="{FF2B5EF4-FFF2-40B4-BE49-F238E27FC236}">
                <a16:creationId xmlns:a16="http://schemas.microsoft.com/office/drawing/2014/main" id="{E56FF549-3D07-48C8-B8C2-43E2D5D7A828}"/>
              </a:ext>
            </a:extLst>
          </p:cNvPr>
          <p:cNvSpPr/>
          <p:nvPr/>
        </p:nvSpPr>
        <p:spPr>
          <a:xfrm>
            <a:off x="147782" y="2660074"/>
            <a:ext cx="8876146" cy="2154436"/>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200" dirty="0">
                <a:ln w="0"/>
                <a:solidFill>
                  <a:schemeClr val="accent1"/>
                </a:solidFill>
                <a:effectLst>
                  <a:outerShdw blurRad="38100" dist="19050" dir="2700000" algn="tl" rotWithShape="0">
                    <a:schemeClr val="dk1">
                      <a:alpha val="40000"/>
                    </a:schemeClr>
                  </a:outerShdw>
                </a:effectLst>
              </a:rPr>
              <a:t>Answer – C and D:</a:t>
            </a:r>
          </a:p>
          <a:p>
            <a:pPr marL="628650" lvl="1" indent="-285750">
              <a:buFont typeface="Arial" panose="020B0604020202020204" pitchFamily="34" charset="0"/>
              <a:buChar char="•"/>
            </a:pPr>
            <a:r>
              <a:rPr lang="en-US" sz="1100" dirty="0"/>
              <a:t>Option D is CORRECT because AWS documentation mentions it “Application Load Balancers now support invoking Lambda functions to serve HTTP(S) requests. This enables users to access serverless applications from any HTTP client, including web browsers.</a:t>
            </a:r>
          </a:p>
          <a:p>
            <a:pPr marL="628650" lvl="1" indent="-285750">
              <a:buFont typeface="Arial" panose="020B0604020202020204" pitchFamily="34" charset="0"/>
              <a:buChar char="•"/>
            </a:pPr>
            <a:r>
              <a:rPr lang="en-US" sz="1100" dirty="0"/>
              <a:t>Option C is CORRECT because API Gateway + Lambda is a common pattern for exposing serverless functions via HTTP/HTTPS. AWS documentation mentions it “Creating, deploying, and managing a REST application programming interface (API) to expose backend HTTP endpoints, AWS Lambda functions, or other AWS services”</a:t>
            </a:r>
          </a:p>
          <a:p>
            <a:pPr lvl="1"/>
            <a:r>
              <a:rPr lang="en-US" sz="1200" dirty="0">
                <a:ln w="0"/>
                <a:solidFill>
                  <a:schemeClr val="accent1"/>
                </a:solidFill>
                <a:effectLst>
                  <a:outerShdw blurRad="38100" dist="19050" dir="2700000" algn="tl" rotWithShape="0">
                    <a:schemeClr val="dk1">
                      <a:alpha val="40000"/>
                    </a:schemeClr>
                  </a:outerShdw>
                </a:effectLst>
              </a:rPr>
              <a:t>Reason : </a:t>
            </a:r>
          </a:p>
          <a:p>
            <a:pPr marL="628650" lvl="1" indent="-285750">
              <a:buFont typeface="Arial" panose="020B0604020202020204" pitchFamily="34" charset="0"/>
              <a:buChar char="•"/>
            </a:pPr>
            <a:r>
              <a:rPr lang="en-US" sz="1100" dirty="0"/>
              <a:t>Option A is INCORRECT because Route53 is a Domain Name System and not an HTTP proxy.</a:t>
            </a:r>
          </a:p>
          <a:p>
            <a:pPr marL="628650" lvl="1" indent="-285750">
              <a:buFont typeface="Arial" panose="020B0604020202020204" pitchFamily="34" charset="0"/>
              <a:buChar char="•"/>
            </a:pPr>
            <a:r>
              <a:rPr lang="en-US" sz="1100" dirty="0"/>
              <a:t>Option E is INCORRECT because AWS </a:t>
            </a:r>
            <a:r>
              <a:rPr lang="en-US" sz="1100" dirty="0" err="1"/>
              <a:t>Lightsail</a:t>
            </a:r>
            <a:r>
              <a:rPr lang="en-US" sz="1100" dirty="0"/>
              <a:t> has a completely different goal. It is a service to speed up provisioning of AWS resources.</a:t>
            </a:r>
          </a:p>
          <a:p>
            <a:pPr marL="628650" lvl="1" indent="-285750">
              <a:buFont typeface="Arial" panose="020B0604020202020204" pitchFamily="34" charset="0"/>
              <a:buChar char="•"/>
            </a:pPr>
            <a:r>
              <a:rPr lang="en-US" sz="1100" dirty="0"/>
              <a:t>Option B is INCORRECT because AWS Elastic Beanstalk has a completely different goal. It is a service that makes easier for developers to quickly deploy and manage applications in the AWS Cloud. Developers simply upload their application, and Elastic Beanstalk automatically handles the deployment details of capacity provisioning, load balancing, auto-scaling, and application health monitoring.</a:t>
            </a:r>
            <a:endParaRPr lang="en-US" sz="1100" strike="sngStrike" dirty="0"/>
          </a:p>
        </p:txBody>
      </p:sp>
    </p:spTree>
    <p:extLst>
      <p:ext uri="{BB962C8B-B14F-4D97-AF65-F5344CB8AC3E}">
        <p14:creationId xmlns:p14="http://schemas.microsoft.com/office/powerpoint/2010/main" val="355983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 calcmode="lin" valueType="num">
                                      <p:cBhvr additive="base">
                                        <p:cTn id="37"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8FDD91-F088-3143-83B3-0E35B619DB2E}"/>
              </a:ext>
            </a:extLst>
          </p:cNvPr>
          <p:cNvSpPr>
            <a:spLocks noGrp="1"/>
          </p:cNvSpPr>
          <p:nvPr>
            <p:ph type="title"/>
          </p:nvPr>
        </p:nvSpPr>
        <p:spPr>
          <a:xfrm>
            <a:off x="520384" y="214639"/>
            <a:ext cx="8426449" cy="301752"/>
          </a:xfrm>
        </p:spPr>
        <p:txBody>
          <a:bodyPr/>
          <a:lstStyle/>
          <a:p>
            <a:r>
              <a:rPr lang="en-US" b="1" cap="small" dirty="0"/>
              <a:t>AWS Cloud Practitioner - quick Knowledge test</a:t>
            </a:r>
          </a:p>
        </p:txBody>
      </p:sp>
      <p:sp>
        <p:nvSpPr>
          <p:cNvPr id="5" name="Slide Number Placeholder 4">
            <a:extLst>
              <a:ext uri="{FF2B5EF4-FFF2-40B4-BE49-F238E27FC236}">
                <a16:creationId xmlns:a16="http://schemas.microsoft.com/office/drawing/2014/main" id="{01AAF95D-9C7D-104F-BD20-4D69BA7F855A}"/>
              </a:ext>
            </a:extLst>
          </p:cNvPr>
          <p:cNvSpPr>
            <a:spLocks noGrp="1"/>
          </p:cNvSpPr>
          <p:nvPr>
            <p:ph type="sldNum" sz="quarter" idx="4"/>
          </p:nvPr>
        </p:nvSpPr>
        <p:spPr/>
        <p:txBody>
          <a:bodyPr/>
          <a:lstStyle/>
          <a:p>
            <a:fld id="{3A707DD9-E92B-45E8-BE0A-E6B2EDF345EB}" type="slidenum">
              <a:rPr lang="en-US" smtClean="0"/>
              <a:pPr/>
              <a:t>7</a:t>
            </a:fld>
            <a:endParaRPr lang="en-US" dirty="0"/>
          </a:p>
        </p:txBody>
      </p:sp>
      <p:sp>
        <p:nvSpPr>
          <p:cNvPr id="4" name="Rectangle 3"/>
          <p:cNvSpPr/>
          <p:nvPr/>
        </p:nvSpPr>
        <p:spPr>
          <a:xfrm>
            <a:off x="438911" y="790837"/>
            <a:ext cx="6080552" cy="400110"/>
          </a:xfrm>
          <a:prstGeom prst="rect">
            <a:avLst/>
          </a:prstGeom>
          <a:noFill/>
        </p:spPr>
        <p:txBody>
          <a:bodyPr wrap="square" lIns="91440" tIns="45720" rIns="91440" bIns="45720">
            <a:spAutoFit/>
          </a:bodyPr>
          <a:lstStyle/>
          <a:p>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2958859" y="770791"/>
            <a:ext cx="5827953" cy="1585049"/>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dirty="0"/>
              <a:t>Which of the following services allows you to analyze EC2 Instances against pre-defined security templates to check for vulnerabilities?</a:t>
            </a:r>
          </a:p>
          <a:p>
            <a:pPr marL="285750" indent="-285750">
              <a:buFont typeface="Wingdings" panose="05000000000000000000" pitchFamily="2" charset="2"/>
              <a:buChar char="ü"/>
            </a:pPr>
            <a:endParaRPr lang="en-US" sz="1600" dirty="0">
              <a:ln w="0"/>
              <a:solidFill>
                <a:schemeClr val="accent1"/>
              </a:solidFill>
              <a:effectLst>
                <a:outerShdw blurRad="38100" dist="19050" dir="2700000" algn="tl" rotWithShape="0">
                  <a:schemeClr val="dk1">
                    <a:alpha val="40000"/>
                  </a:schemeClr>
                </a:outerShdw>
              </a:effectLst>
            </a:endParaRPr>
          </a:p>
          <a:p>
            <a:pPr marL="628650" lvl="1" indent="-285750">
              <a:buFont typeface="Wingdings" panose="05000000000000000000" pitchFamily="2" charset="2"/>
              <a:buChar char="q"/>
            </a:pPr>
            <a:r>
              <a:rPr lang="en-US" dirty="0"/>
              <a:t>AWS Trusted Advisor</a:t>
            </a:r>
          </a:p>
          <a:p>
            <a:pPr marL="628650" lvl="1" indent="-285750">
              <a:buFont typeface="Wingdings" panose="05000000000000000000" pitchFamily="2" charset="2"/>
              <a:buChar char="q"/>
            </a:pPr>
            <a:r>
              <a:rPr lang="en-US" dirty="0"/>
              <a:t>AWS Inspector</a:t>
            </a:r>
          </a:p>
          <a:p>
            <a:pPr marL="628650" lvl="1" indent="-285750">
              <a:buFont typeface="Wingdings" panose="05000000000000000000" pitchFamily="2" charset="2"/>
              <a:buChar char="q"/>
            </a:pPr>
            <a:r>
              <a:rPr lang="en-US" dirty="0"/>
              <a:t>AWS WAF</a:t>
            </a:r>
          </a:p>
          <a:p>
            <a:pPr marL="628650" lvl="1" indent="-285750">
              <a:buFont typeface="Wingdings" panose="05000000000000000000" pitchFamily="2" charset="2"/>
              <a:buChar char="q"/>
            </a:pPr>
            <a:r>
              <a:rPr lang="en-US" dirty="0"/>
              <a:t>AWS Shield</a:t>
            </a:r>
          </a:p>
        </p:txBody>
      </p:sp>
      <p:pic>
        <p:nvPicPr>
          <p:cNvPr id="13" name="Picture 12">
            <a:extLst>
              <a:ext uri="{FF2B5EF4-FFF2-40B4-BE49-F238E27FC236}">
                <a16:creationId xmlns:a16="http://schemas.microsoft.com/office/drawing/2014/main" id="{0F895FD6-BF04-41A3-BDEA-FE6D111B4EC4}"/>
              </a:ext>
            </a:extLst>
          </p:cNvPr>
          <p:cNvPicPr>
            <a:picLocks noChangeAspect="1"/>
          </p:cNvPicPr>
          <p:nvPr/>
        </p:nvPicPr>
        <p:blipFill>
          <a:blip r:embed="rId3"/>
          <a:stretch>
            <a:fillRect/>
          </a:stretch>
        </p:blipFill>
        <p:spPr>
          <a:xfrm>
            <a:off x="432378" y="785091"/>
            <a:ext cx="1935354" cy="1929240"/>
          </a:xfrm>
          <a:prstGeom prst="rect">
            <a:avLst/>
          </a:prstGeom>
        </p:spPr>
      </p:pic>
      <p:sp>
        <p:nvSpPr>
          <p:cNvPr id="9" name="Rectangle 8">
            <a:extLst>
              <a:ext uri="{FF2B5EF4-FFF2-40B4-BE49-F238E27FC236}">
                <a16:creationId xmlns:a16="http://schemas.microsoft.com/office/drawing/2014/main" id="{E56FF549-3D07-48C8-B8C2-43E2D5D7A828}"/>
              </a:ext>
            </a:extLst>
          </p:cNvPr>
          <p:cNvSpPr/>
          <p:nvPr/>
        </p:nvSpPr>
        <p:spPr>
          <a:xfrm>
            <a:off x="147782" y="2660074"/>
            <a:ext cx="8876146" cy="1431161"/>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200" dirty="0">
                <a:ln w="0"/>
                <a:solidFill>
                  <a:schemeClr val="accent1"/>
                </a:solidFill>
                <a:effectLst>
                  <a:outerShdw blurRad="38100" dist="19050" dir="2700000" algn="tl" rotWithShape="0">
                    <a:schemeClr val="dk1">
                      <a:alpha val="40000"/>
                    </a:schemeClr>
                  </a:outerShdw>
                </a:effectLst>
              </a:rPr>
              <a:t>Answer – B:</a:t>
            </a:r>
          </a:p>
          <a:p>
            <a:pPr marL="628650" lvl="1" indent="-285750">
              <a:buFont typeface="Arial" panose="020B0604020202020204" pitchFamily="34" charset="0"/>
              <a:buChar char="•"/>
            </a:pPr>
            <a:r>
              <a:rPr lang="en-US" sz="1200" dirty="0"/>
              <a:t>Amazon Inspector enables you to analyze the behavior of your AWS resources and helps you to identify potential security issues. Using Amazon Inspector, you can define a collection of AWS resources that you want to include in an assessment target. You can then create an assessment template and launch a security assessment run of this target.</a:t>
            </a:r>
          </a:p>
          <a:p>
            <a:pPr lvl="1"/>
            <a:r>
              <a:rPr lang="en-US" sz="1200" dirty="0">
                <a:ln w="0"/>
                <a:solidFill>
                  <a:schemeClr val="accent1"/>
                </a:solidFill>
                <a:effectLst>
                  <a:outerShdw blurRad="38100" dist="19050" dir="2700000" algn="tl" rotWithShape="0">
                    <a:schemeClr val="dk1">
                      <a:alpha val="40000"/>
                    </a:schemeClr>
                  </a:outerShdw>
                </a:effectLst>
              </a:rPr>
              <a:t>Reason : </a:t>
            </a:r>
          </a:p>
          <a:p>
            <a:pPr marL="628650" lvl="1" indent="-285750">
              <a:buFont typeface="Arial" panose="020B0604020202020204" pitchFamily="34" charset="0"/>
              <a:buChar char="•"/>
            </a:pPr>
            <a:r>
              <a:rPr lang="en-US" dirty="0"/>
              <a:t>For more information on AWS Inspector, please refer to the below URL:</a:t>
            </a:r>
            <a:br>
              <a:rPr lang="en-US" sz="1100" dirty="0"/>
            </a:br>
            <a:r>
              <a:rPr lang="en-US" dirty="0">
                <a:hlinkClick r:id="rId4"/>
              </a:rPr>
              <a:t>https://docs.aws.amazon.com/inspector/latest/userguide/inspector_introduction.html</a:t>
            </a:r>
            <a:endParaRPr lang="en-US" sz="1100" strike="sngStrike" dirty="0"/>
          </a:p>
        </p:txBody>
      </p:sp>
    </p:spTree>
    <p:extLst>
      <p:ext uri="{BB962C8B-B14F-4D97-AF65-F5344CB8AC3E}">
        <p14:creationId xmlns:p14="http://schemas.microsoft.com/office/powerpoint/2010/main" val="89863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8FDD91-F088-3143-83B3-0E35B619DB2E}"/>
              </a:ext>
            </a:extLst>
          </p:cNvPr>
          <p:cNvSpPr>
            <a:spLocks noGrp="1"/>
          </p:cNvSpPr>
          <p:nvPr>
            <p:ph type="title"/>
          </p:nvPr>
        </p:nvSpPr>
        <p:spPr>
          <a:xfrm>
            <a:off x="520384" y="214639"/>
            <a:ext cx="8426449" cy="301752"/>
          </a:xfrm>
        </p:spPr>
        <p:txBody>
          <a:bodyPr/>
          <a:lstStyle/>
          <a:p>
            <a:r>
              <a:rPr lang="en-US" b="1" cap="small" dirty="0"/>
              <a:t>AWS Cloud Practitioner - quick Knowledge test</a:t>
            </a:r>
          </a:p>
        </p:txBody>
      </p:sp>
      <p:sp>
        <p:nvSpPr>
          <p:cNvPr id="5" name="Slide Number Placeholder 4">
            <a:extLst>
              <a:ext uri="{FF2B5EF4-FFF2-40B4-BE49-F238E27FC236}">
                <a16:creationId xmlns:a16="http://schemas.microsoft.com/office/drawing/2014/main" id="{01AAF95D-9C7D-104F-BD20-4D69BA7F855A}"/>
              </a:ext>
            </a:extLst>
          </p:cNvPr>
          <p:cNvSpPr>
            <a:spLocks noGrp="1"/>
          </p:cNvSpPr>
          <p:nvPr>
            <p:ph type="sldNum" sz="quarter" idx="4"/>
          </p:nvPr>
        </p:nvSpPr>
        <p:spPr/>
        <p:txBody>
          <a:bodyPr/>
          <a:lstStyle/>
          <a:p>
            <a:fld id="{3A707DD9-E92B-45E8-BE0A-E6B2EDF345EB}" type="slidenum">
              <a:rPr lang="en-US" smtClean="0"/>
              <a:pPr/>
              <a:t>8</a:t>
            </a:fld>
            <a:endParaRPr lang="en-US" dirty="0"/>
          </a:p>
        </p:txBody>
      </p:sp>
      <p:sp>
        <p:nvSpPr>
          <p:cNvPr id="4" name="Rectangle 3"/>
          <p:cNvSpPr/>
          <p:nvPr/>
        </p:nvSpPr>
        <p:spPr>
          <a:xfrm>
            <a:off x="438911" y="790837"/>
            <a:ext cx="6080552" cy="400110"/>
          </a:xfrm>
          <a:prstGeom prst="rect">
            <a:avLst/>
          </a:prstGeom>
          <a:noFill/>
        </p:spPr>
        <p:txBody>
          <a:bodyPr wrap="square" lIns="91440" tIns="45720" rIns="91440" bIns="45720">
            <a:spAutoFit/>
          </a:bodyPr>
          <a:lstStyle/>
          <a:p>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2958859" y="770791"/>
            <a:ext cx="5827953" cy="1585049"/>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dirty="0"/>
              <a:t>There is a requirement to collect important metrics from AWS RDS and EC2 Instances. Which AWS service would be helpful to fulfill this requirement?</a:t>
            </a:r>
          </a:p>
          <a:p>
            <a:pPr marL="285750" indent="-285750">
              <a:buFont typeface="Wingdings" panose="05000000000000000000" pitchFamily="2" charset="2"/>
              <a:buChar char="ü"/>
            </a:pPr>
            <a:endParaRPr lang="en-US" sz="1600" dirty="0">
              <a:ln w="0"/>
              <a:solidFill>
                <a:schemeClr val="accent1"/>
              </a:solidFill>
              <a:effectLst>
                <a:outerShdw blurRad="38100" dist="19050" dir="2700000" algn="tl" rotWithShape="0">
                  <a:schemeClr val="dk1">
                    <a:alpha val="40000"/>
                  </a:schemeClr>
                </a:outerShdw>
              </a:effectLst>
            </a:endParaRPr>
          </a:p>
          <a:p>
            <a:pPr marL="628650" lvl="1" indent="-285750">
              <a:buFont typeface="Wingdings" panose="05000000000000000000" pitchFamily="2" charset="2"/>
              <a:buChar char="q"/>
            </a:pPr>
            <a:r>
              <a:rPr lang="en-US" dirty="0"/>
              <a:t>Amazon CloudFront</a:t>
            </a:r>
          </a:p>
          <a:p>
            <a:pPr marL="628650" lvl="1" indent="-285750">
              <a:buFont typeface="Wingdings" panose="05000000000000000000" pitchFamily="2" charset="2"/>
              <a:buChar char="q"/>
            </a:pPr>
            <a:r>
              <a:rPr lang="en-US" dirty="0"/>
              <a:t>Amazon Cloud Search</a:t>
            </a:r>
          </a:p>
          <a:p>
            <a:pPr marL="628650" lvl="1" indent="-285750">
              <a:buFont typeface="Wingdings" panose="05000000000000000000" pitchFamily="2" charset="2"/>
              <a:buChar char="q"/>
            </a:pPr>
            <a:r>
              <a:rPr lang="en-US" dirty="0"/>
              <a:t>Amazon CloudWatch</a:t>
            </a:r>
          </a:p>
          <a:p>
            <a:pPr marL="628650" lvl="1" indent="-285750">
              <a:buFont typeface="Wingdings" panose="05000000000000000000" pitchFamily="2" charset="2"/>
              <a:buChar char="q"/>
            </a:pPr>
            <a:r>
              <a:rPr lang="en-US" dirty="0"/>
              <a:t>Amazon Config</a:t>
            </a:r>
          </a:p>
        </p:txBody>
      </p:sp>
      <p:pic>
        <p:nvPicPr>
          <p:cNvPr id="13" name="Picture 12">
            <a:extLst>
              <a:ext uri="{FF2B5EF4-FFF2-40B4-BE49-F238E27FC236}">
                <a16:creationId xmlns:a16="http://schemas.microsoft.com/office/drawing/2014/main" id="{0F895FD6-BF04-41A3-BDEA-FE6D111B4EC4}"/>
              </a:ext>
            </a:extLst>
          </p:cNvPr>
          <p:cNvPicPr>
            <a:picLocks noChangeAspect="1"/>
          </p:cNvPicPr>
          <p:nvPr/>
        </p:nvPicPr>
        <p:blipFill>
          <a:blip r:embed="rId3"/>
          <a:stretch>
            <a:fillRect/>
          </a:stretch>
        </p:blipFill>
        <p:spPr>
          <a:xfrm>
            <a:off x="432378" y="785091"/>
            <a:ext cx="1935354" cy="1929240"/>
          </a:xfrm>
          <a:prstGeom prst="rect">
            <a:avLst/>
          </a:prstGeom>
        </p:spPr>
      </p:pic>
      <p:sp>
        <p:nvSpPr>
          <p:cNvPr id="9" name="Rectangle 8">
            <a:extLst>
              <a:ext uri="{FF2B5EF4-FFF2-40B4-BE49-F238E27FC236}">
                <a16:creationId xmlns:a16="http://schemas.microsoft.com/office/drawing/2014/main" id="{E56FF549-3D07-48C8-B8C2-43E2D5D7A828}"/>
              </a:ext>
            </a:extLst>
          </p:cNvPr>
          <p:cNvSpPr/>
          <p:nvPr/>
        </p:nvSpPr>
        <p:spPr>
          <a:xfrm>
            <a:off x="147782" y="2660074"/>
            <a:ext cx="8876146" cy="1500411"/>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200" dirty="0">
                <a:ln w="0"/>
                <a:solidFill>
                  <a:schemeClr val="accent1"/>
                </a:solidFill>
                <a:effectLst>
                  <a:outerShdw blurRad="38100" dist="19050" dir="2700000" algn="tl" rotWithShape="0">
                    <a:schemeClr val="dk1">
                      <a:alpha val="40000"/>
                    </a:schemeClr>
                  </a:outerShdw>
                </a:effectLst>
              </a:rPr>
              <a:t>Answer – C:</a:t>
            </a:r>
          </a:p>
          <a:p>
            <a:pPr marL="628650" lvl="1" indent="-285750">
              <a:buFont typeface="Arial" panose="020B0604020202020204" pitchFamily="34" charset="0"/>
              <a:buChar char="•"/>
            </a:pPr>
            <a:r>
              <a:rPr lang="en-US" dirty="0"/>
              <a:t>Amazon CloudWatch is a monitoring service for AWS cloud resources and the applications you run on AWS. You can use Amazon CloudWatch to collect and track metrics, collect and monitor log files, set alarms, and automatically react to changes in your AWS resources</a:t>
            </a:r>
            <a:endParaRPr lang="en-US" sz="1200" dirty="0"/>
          </a:p>
          <a:p>
            <a:pPr lvl="1"/>
            <a:r>
              <a:rPr lang="en-US" sz="1200" dirty="0">
                <a:ln w="0"/>
                <a:solidFill>
                  <a:schemeClr val="accent1"/>
                </a:solidFill>
                <a:effectLst>
                  <a:outerShdw blurRad="38100" dist="19050" dir="2700000" algn="tl" rotWithShape="0">
                    <a:schemeClr val="dk1">
                      <a:alpha val="40000"/>
                    </a:schemeClr>
                  </a:outerShdw>
                </a:effectLst>
              </a:rPr>
              <a:t>Reason : </a:t>
            </a:r>
          </a:p>
          <a:p>
            <a:pPr marL="628650" lvl="1" indent="-285750">
              <a:buFont typeface="Arial" panose="020B0604020202020204" pitchFamily="34" charset="0"/>
              <a:buChar char="•"/>
            </a:pPr>
            <a:r>
              <a:rPr lang="en-US" dirty="0"/>
              <a:t>For more information on AWS </a:t>
            </a:r>
            <a:r>
              <a:rPr lang="en-US" dirty="0" err="1"/>
              <a:t>Cloudwatch</a:t>
            </a:r>
            <a:r>
              <a:rPr lang="en-US" dirty="0"/>
              <a:t>, please refer to the URL below:</a:t>
            </a:r>
            <a:br>
              <a:rPr lang="en-US" dirty="0"/>
            </a:br>
            <a:r>
              <a:rPr lang="en-US" dirty="0">
                <a:hlinkClick r:id="rId4"/>
              </a:rPr>
              <a:t>https://aws.amazon.com/cloudwatch/</a:t>
            </a:r>
            <a:endParaRPr lang="en-US" sz="1100" strike="sngStrike" dirty="0"/>
          </a:p>
        </p:txBody>
      </p:sp>
    </p:spTree>
    <p:extLst>
      <p:ext uri="{BB962C8B-B14F-4D97-AF65-F5344CB8AC3E}">
        <p14:creationId xmlns:p14="http://schemas.microsoft.com/office/powerpoint/2010/main" val="262834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8FDD91-F088-3143-83B3-0E35B619DB2E}"/>
              </a:ext>
            </a:extLst>
          </p:cNvPr>
          <p:cNvSpPr>
            <a:spLocks noGrp="1"/>
          </p:cNvSpPr>
          <p:nvPr>
            <p:ph type="title"/>
          </p:nvPr>
        </p:nvSpPr>
        <p:spPr>
          <a:xfrm>
            <a:off x="520384" y="214639"/>
            <a:ext cx="8426449" cy="301752"/>
          </a:xfrm>
        </p:spPr>
        <p:txBody>
          <a:bodyPr/>
          <a:lstStyle/>
          <a:p>
            <a:r>
              <a:rPr lang="en-US" b="1" cap="small" dirty="0"/>
              <a:t>AWS Cloud Practitioner - quick Knowledge test</a:t>
            </a:r>
          </a:p>
        </p:txBody>
      </p:sp>
      <p:sp>
        <p:nvSpPr>
          <p:cNvPr id="5" name="Slide Number Placeholder 4">
            <a:extLst>
              <a:ext uri="{FF2B5EF4-FFF2-40B4-BE49-F238E27FC236}">
                <a16:creationId xmlns:a16="http://schemas.microsoft.com/office/drawing/2014/main" id="{01AAF95D-9C7D-104F-BD20-4D69BA7F855A}"/>
              </a:ext>
            </a:extLst>
          </p:cNvPr>
          <p:cNvSpPr>
            <a:spLocks noGrp="1"/>
          </p:cNvSpPr>
          <p:nvPr>
            <p:ph type="sldNum" sz="quarter" idx="4"/>
          </p:nvPr>
        </p:nvSpPr>
        <p:spPr/>
        <p:txBody>
          <a:bodyPr/>
          <a:lstStyle/>
          <a:p>
            <a:fld id="{3A707DD9-E92B-45E8-BE0A-E6B2EDF345EB}" type="slidenum">
              <a:rPr lang="en-US" smtClean="0"/>
              <a:pPr/>
              <a:t>9</a:t>
            </a:fld>
            <a:endParaRPr lang="en-US" dirty="0"/>
          </a:p>
        </p:txBody>
      </p:sp>
      <p:sp>
        <p:nvSpPr>
          <p:cNvPr id="4" name="Rectangle 3"/>
          <p:cNvSpPr/>
          <p:nvPr/>
        </p:nvSpPr>
        <p:spPr>
          <a:xfrm>
            <a:off x="438911" y="790837"/>
            <a:ext cx="6080552" cy="400110"/>
          </a:xfrm>
          <a:prstGeom prst="rect">
            <a:avLst/>
          </a:prstGeom>
          <a:noFill/>
        </p:spPr>
        <p:txBody>
          <a:bodyPr wrap="square" lIns="91440" tIns="45720" rIns="91440" bIns="45720">
            <a:spAutoFit/>
          </a:bodyPr>
          <a:lstStyle/>
          <a:p>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2958859" y="770791"/>
            <a:ext cx="5827953" cy="1585049"/>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dirty="0"/>
              <a:t>Which of the following Amazon Web Services can be referred to as a serverless service?</a:t>
            </a:r>
          </a:p>
          <a:p>
            <a:pPr marL="285750" indent="-285750">
              <a:buFont typeface="Wingdings" panose="05000000000000000000" pitchFamily="2" charset="2"/>
              <a:buChar char="ü"/>
            </a:pPr>
            <a:endParaRPr lang="en-US" sz="1600" dirty="0">
              <a:ln w="0"/>
              <a:solidFill>
                <a:schemeClr val="accent1"/>
              </a:solidFill>
              <a:effectLst>
                <a:outerShdw blurRad="38100" dist="19050" dir="2700000" algn="tl" rotWithShape="0">
                  <a:schemeClr val="dk1">
                    <a:alpha val="40000"/>
                  </a:schemeClr>
                </a:outerShdw>
              </a:effectLst>
            </a:endParaRPr>
          </a:p>
          <a:p>
            <a:pPr marL="628650" lvl="1" indent="-285750">
              <a:buFont typeface="Wingdings" panose="05000000000000000000" pitchFamily="2" charset="2"/>
              <a:buChar char="q"/>
            </a:pPr>
            <a:r>
              <a:rPr lang="en-US" dirty="0"/>
              <a:t>AWS Lambda</a:t>
            </a:r>
          </a:p>
          <a:p>
            <a:pPr marL="628650" lvl="1" indent="-285750">
              <a:buFont typeface="Wingdings" panose="05000000000000000000" pitchFamily="2" charset="2"/>
              <a:buChar char="q"/>
            </a:pPr>
            <a:r>
              <a:rPr lang="en-US" dirty="0"/>
              <a:t>Elastic Load Balancing</a:t>
            </a:r>
          </a:p>
          <a:p>
            <a:pPr marL="628650" lvl="1" indent="-285750">
              <a:buFont typeface="Wingdings" panose="05000000000000000000" pitchFamily="2" charset="2"/>
              <a:buChar char="q"/>
            </a:pPr>
            <a:r>
              <a:rPr lang="en-US" dirty="0"/>
              <a:t>Amazon SNS</a:t>
            </a:r>
          </a:p>
          <a:p>
            <a:pPr marL="628650" lvl="1" indent="-285750">
              <a:buFont typeface="Wingdings" panose="05000000000000000000" pitchFamily="2" charset="2"/>
              <a:buChar char="q"/>
            </a:pPr>
            <a:r>
              <a:rPr lang="en-US" dirty="0"/>
              <a:t>Amazon DynamoDB</a:t>
            </a:r>
          </a:p>
        </p:txBody>
      </p:sp>
      <p:pic>
        <p:nvPicPr>
          <p:cNvPr id="13" name="Picture 12">
            <a:extLst>
              <a:ext uri="{FF2B5EF4-FFF2-40B4-BE49-F238E27FC236}">
                <a16:creationId xmlns:a16="http://schemas.microsoft.com/office/drawing/2014/main" id="{0F895FD6-BF04-41A3-BDEA-FE6D111B4EC4}"/>
              </a:ext>
            </a:extLst>
          </p:cNvPr>
          <p:cNvPicPr>
            <a:picLocks noChangeAspect="1"/>
          </p:cNvPicPr>
          <p:nvPr/>
        </p:nvPicPr>
        <p:blipFill>
          <a:blip r:embed="rId3"/>
          <a:stretch>
            <a:fillRect/>
          </a:stretch>
        </p:blipFill>
        <p:spPr>
          <a:xfrm>
            <a:off x="432378" y="785091"/>
            <a:ext cx="1935354" cy="1929240"/>
          </a:xfrm>
          <a:prstGeom prst="rect">
            <a:avLst/>
          </a:prstGeom>
        </p:spPr>
      </p:pic>
      <p:sp>
        <p:nvSpPr>
          <p:cNvPr id="9" name="Rectangle 8">
            <a:extLst>
              <a:ext uri="{FF2B5EF4-FFF2-40B4-BE49-F238E27FC236}">
                <a16:creationId xmlns:a16="http://schemas.microsoft.com/office/drawing/2014/main" id="{E56FF549-3D07-48C8-B8C2-43E2D5D7A828}"/>
              </a:ext>
            </a:extLst>
          </p:cNvPr>
          <p:cNvSpPr/>
          <p:nvPr/>
        </p:nvSpPr>
        <p:spPr>
          <a:xfrm>
            <a:off x="147782" y="2660074"/>
            <a:ext cx="8876146" cy="2123658"/>
          </a:xfrm>
          <a:prstGeom prst="rect">
            <a:avLst/>
          </a:prstGeom>
          <a:noFill/>
        </p:spPr>
        <p:txBody>
          <a:bodyPr wrap="square" lIns="91440" tIns="45720" rIns="91440" bIns="45720">
            <a:spAutoFit/>
          </a:bodyPr>
          <a:lstStyle/>
          <a:p>
            <a:pPr marL="285750" indent="-285750">
              <a:buFont typeface="Wingdings" panose="05000000000000000000" pitchFamily="2" charset="2"/>
              <a:buChar char="ü"/>
            </a:pPr>
            <a:r>
              <a:rPr lang="en-US" sz="1200" dirty="0">
                <a:ln w="0"/>
                <a:solidFill>
                  <a:schemeClr val="accent1"/>
                </a:solidFill>
                <a:effectLst>
                  <a:outerShdw blurRad="38100" dist="19050" dir="2700000" algn="tl" rotWithShape="0">
                    <a:schemeClr val="dk1">
                      <a:alpha val="40000"/>
                    </a:schemeClr>
                  </a:outerShdw>
                </a:effectLst>
              </a:rPr>
              <a:t>Answer –  A, C and D:</a:t>
            </a:r>
          </a:p>
          <a:p>
            <a:pPr marL="628650" lvl="1" indent="-285750">
              <a:buFont typeface="Arial" panose="020B0604020202020204" pitchFamily="34" charset="0"/>
              <a:buChar char="•"/>
            </a:pPr>
            <a:r>
              <a:rPr lang="en-US" dirty="0"/>
              <a:t>The serverless concept refers to the ability to leverage compute processing functions without the infrastructure overhead. AWS Lambda is a serverless online code scripting platform within AWS that allows the user to write, edit and run code functions in various languages including JSON. These functions can be triggered to call or invoke other AWS applications in the user’s build. AWS Cloud9 is a serverless online integrated development environment (IDE) used to author, edit, run debug code of various languages - </a:t>
            </a:r>
            <a:r>
              <a:rPr lang="en-US" dirty="0">
                <a:hlinkClick r:id="rId4"/>
              </a:rPr>
              <a:t>https://aws.amazon.com/serverless/</a:t>
            </a:r>
            <a:endParaRPr lang="en-US" dirty="0"/>
          </a:p>
          <a:p>
            <a:pPr marL="628650" lvl="1" indent="-285750">
              <a:buFont typeface="Arial" panose="020B0604020202020204" pitchFamily="34" charset="0"/>
              <a:buChar char="•"/>
            </a:pPr>
            <a:r>
              <a:rPr lang="en-US" dirty="0"/>
              <a:t>Option D is correct. With DynamoDB, there are no servers to provision, patch, or manage and no software to install, maintain, or operate</a:t>
            </a:r>
            <a:endParaRPr lang="en-US" sz="1200" dirty="0"/>
          </a:p>
          <a:p>
            <a:pPr lvl="1"/>
            <a:r>
              <a:rPr lang="en-US" sz="1200" dirty="0">
                <a:ln w="0"/>
                <a:solidFill>
                  <a:schemeClr val="accent1"/>
                </a:solidFill>
                <a:effectLst>
                  <a:outerShdw blurRad="38100" dist="19050" dir="2700000" algn="tl" rotWithShape="0">
                    <a:schemeClr val="dk1">
                      <a:alpha val="40000"/>
                    </a:schemeClr>
                  </a:outerShdw>
                </a:effectLst>
              </a:rPr>
              <a:t>Reason : </a:t>
            </a:r>
          </a:p>
          <a:p>
            <a:pPr marL="628650" lvl="1" indent="-285750">
              <a:buFont typeface="Arial" panose="020B0604020202020204" pitchFamily="34" charset="0"/>
              <a:buChar char="•"/>
            </a:pPr>
            <a:r>
              <a:rPr lang="en-US" dirty="0"/>
              <a:t>Option B is incorrect because Elastic Load Balancing can be described as a fully-managed service but not serverless.</a:t>
            </a:r>
            <a:endParaRPr lang="en-US" sz="1100" strike="sngStrike" dirty="0"/>
          </a:p>
        </p:txBody>
      </p:sp>
    </p:spTree>
    <p:extLst>
      <p:ext uri="{BB962C8B-B14F-4D97-AF65-F5344CB8AC3E}">
        <p14:creationId xmlns:p14="http://schemas.microsoft.com/office/powerpoint/2010/main" val="95493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Covers">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_PPT_template-02_13_19" id="{C9B9A2C6-BF28-F241-A818-49EC77AA6F40}" vid="{516013FF-F079-5946-B996-92AED50273F1}"/>
    </a:ext>
  </a:extLst>
</a:theme>
</file>

<file path=ppt/theme/theme2.xml><?xml version="1.0" encoding="utf-8"?>
<a:theme xmlns:a="http://schemas.openxmlformats.org/drawingml/2006/main" name="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_PPT_template-02_13_19" id="{C9B9A2C6-BF28-F241-A818-49EC77AA6F40}" vid="{C0986C98-8313-6245-9FCD-C4F731E5062B}"/>
    </a:ext>
  </a:extLst>
</a:theme>
</file>

<file path=ppt/theme/theme3.xml><?xml version="1.0" encoding="utf-8"?>
<a:theme xmlns:a="http://schemas.openxmlformats.org/drawingml/2006/main" name="Breakers">
  <a:themeElements>
    <a:clrScheme name="Custom 8">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_PPT_template-02_13_19" id="{C9B9A2C6-BF28-F241-A818-49EC77AA6F40}" vid="{33E35B42-C727-2C47-A26D-98EA73264AC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Covers</Template>
  <TotalTime>6062</TotalTime>
  <Words>3486</Words>
  <Application>Microsoft Office PowerPoint</Application>
  <PresentationFormat>On-screen Show (16:9)</PresentationFormat>
  <Paragraphs>243</Paragraphs>
  <Slides>22</Slides>
  <Notes>17</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22</vt:i4>
      </vt:variant>
    </vt:vector>
  </HeadingPairs>
  <TitlesOfParts>
    <vt:vector size="30" baseType="lpstr">
      <vt:lpstr>Arial</vt:lpstr>
      <vt:lpstr>Calibri</vt:lpstr>
      <vt:lpstr>Calibri Light</vt:lpstr>
      <vt:lpstr>Roboto</vt:lpstr>
      <vt:lpstr>Wingdings</vt:lpstr>
      <vt:lpstr>Covers</vt:lpstr>
      <vt:lpstr>General</vt:lpstr>
      <vt:lpstr>Breakers</vt:lpstr>
      <vt:lpstr>Amazon webservice Fundaes By OSTD Competency</vt:lpstr>
      <vt:lpstr>Agenda</vt:lpstr>
      <vt:lpstr>AWS EC2 - quick Knowledge test - SAMPLE</vt:lpstr>
      <vt:lpstr>  AWS CLOUD PRACTITIONER</vt:lpstr>
      <vt:lpstr>AWS Cloud Practitioner - quick Knowledge test</vt:lpstr>
      <vt:lpstr>AWS Cloud Practitioner - quick Knowledge test</vt:lpstr>
      <vt:lpstr>AWS Cloud Practitioner - quick Knowledge test</vt:lpstr>
      <vt:lpstr>AWS Cloud Practitioner - quick Knowledge test</vt:lpstr>
      <vt:lpstr>AWS Cloud Practitioner - quick Knowledge test</vt:lpstr>
      <vt:lpstr>AWS Cloud Practitioner - quick Knowledge test</vt:lpstr>
      <vt:lpstr>AWS Cloud Practitioner - quick Knowledge test</vt:lpstr>
      <vt:lpstr>AWS Cloud Practitioner - quick Knowledge test (Cont.)</vt:lpstr>
      <vt:lpstr>AWS Cloud Practitioner - quick Knowledge test</vt:lpstr>
      <vt:lpstr>AWS Cloud Practitioner - quick Knowledge test (Cont.)</vt:lpstr>
      <vt:lpstr>AWS Cloud Practitioner - quick Knowledge test</vt:lpstr>
      <vt:lpstr>  AWS DEVELOPER ASSOCIATE</vt:lpstr>
      <vt:lpstr>AWS Developer - quick Knowledge test</vt:lpstr>
      <vt:lpstr>AWS Developer - quick Knowledge test</vt:lpstr>
      <vt:lpstr>AWS Developer - quick Knowledge test</vt:lpstr>
      <vt:lpstr>AWS Developer - quick Knowledge test</vt:lpstr>
      <vt:lpstr>AWS Developer - quick Knowledge test</vt:lpstr>
      <vt:lpstr>Amazon Web services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Competency</dc:title>
  <dc:creator>Ashok Polampalli</dc:creator>
  <cp:lastModifiedBy>Sathish Venkateswarlu</cp:lastModifiedBy>
  <cp:revision>125</cp:revision>
  <dcterms:created xsi:type="dcterms:W3CDTF">2019-06-12T18:54:00Z</dcterms:created>
  <dcterms:modified xsi:type="dcterms:W3CDTF">2021-07-23T15:13:59Z</dcterms:modified>
</cp:coreProperties>
</file>