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19"/>
  </p:notesMasterIdLst>
  <p:handoutMasterIdLst>
    <p:handoutMasterId r:id="rId20"/>
  </p:handoutMasterIdLst>
  <p:sldIdLst>
    <p:sldId id="256" r:id="rId4"/>
    <p:sldId id="279" r:id="rId5"/>
    <p:sldId id="3030" r:id="rId6"/>
    <p:sldId id="3031" r:id="rId7"/>
    <p:sldId id="3021" r:id="rId8"/>
    <p:sldId id="3038" r:id="rId9"/>
    <p:sldId id="3037" r:id="rId10"/>
    <p:sldId id="3033" r:id="rId11"/>
    <p:sldId id="3032" r:id="rId12"/>
    <p:sldId id="3039" r:id="rId13"/>
    <p:sldId id="3035" r:id="rId14"/>
    <p:sldId id="3036" r:id="rId15"/>
    <p:sldId id="3025" r:id="rId16"/>
    <p:sldId id="3040" r:id="rId17"/>
    <p:sldId id="3020" r:id="rId1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Rayburn" initials="SR" lastIdx="33" clrIdx="0">
    <p:extLst>
      <p:ext uri="{19B8F6BF-5375-455C-9EA6-DF929625EA0E}">
        <p15:presenceInfo xmlns:p15="http://schemas.microsoft.com/office/powerpoint/2012/main" userId="S::Scott_Rayburn@epam.com::bb013dab-5f9a-4f18-8486-00194f51be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5D47"/>
    <a:srgbClr val="FEFEFE"/>
    <a:srgbClr val="76CDD8"/>
    <a:srgbClr val="0BCDD8"/>
    <a:srgbClr val="133C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6202E-EF34-4F43-9BD8-52F396B264C1}" v="6" dt="2020-09-03T14:22:33.7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3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hish Venkateswarlu" userId="79730209-8e7e-4107-9917-8b13318e3365" providerId="ADAL" clId="{30E6202E-EF34-4F43-9BD8-52F396B264C1}"/>
    <pc:docChg chg="custSel modSld">
      <pc:chgData name="Sathish Venkateswarlu" userId="79730209-8e7e-4107-9917-8b13318e3365" providerId="ADAL" clId="{30E6202E-EF34-4F43-9BD8-52F396B264C1}" dt="2020-09-03T14:26:31.681" v="9" actId="478"/>
      <pc:docMkLst>
        <pc:docMk/>
      </pc:docMkLst>
      <pc:sldChg chg="modSp">
        <pc:chgData name="Sathish Venkateswarlu" userId="79730209-8e7e-4107-9917-8b13318e3365" providerId="ADAL" clId="{30E6202E-EF34-4F43-9BD8-52F396B264C1}" dt="2020-09-03T12:47:23.742" v="6"/>
        <pc:sldMkLst>
          <pc:docMk/>
          <pc:sldMk cId="2550519892" sldId="3021"/>
        </pc:sldMkLst>
        <pc:graphicFrameChg chg="mod">
          <ac:chgData name="Sathish Venkateswarlu" userId="79730209-8e7e-4107-9917-8b13318e3365" providerId="ADAL" clId="{30E6202E-EF34-4F43-9BD8-52F396B264C1}" dt="2020-09-03T12:47:23.742" v="6"/>
          <ac:graphicFrameMkLst>
            <pc:docMk/>
            <pc:sldMk cId="2550519892" sldId="3021"/>
            <ac:graphicFrameMk id="10" creationId="{00000000-0000-0000-0000-000000000000}"/>
          </ac:graphicFrameMkLst>
        </pc:graphicFrameChg>
        <pc:graphicFrameChg chg="mod">
          <ac:chgData name="Sathish Venkateswarlu" userId="79730209-8e7e-4107-9917-8b13318e3365" providerId="ADAL" clId="{30E6202E-EF34-4F43-9BD8-52F396B264C1}" dt="2020-09-03T12:45:41.472" v="5"/>
          <ac:graphicFrameMkLst>
            <pc:docMk/>
            <pc:sldMk cId="2550519892" sldId="3021"/>
            <ac:graphicFrameMk id="11" creationId="{00000000-0000-0000-0000-000000000000}"/>
          </ac:graphicFrameMkLst>
        </pc:graphicFrameChg>
      </pc:sldChg>
      <pc:sldChg chg="addSp delSp modSp mod">
        <pc:chgData name="Sathish Venkateswarlu" userId="79730209-8e7e-4107-9917-8b13318e3365" providerId="ADAL" clId="{30E6202E-EF34-4F43-9BD8-52F396B264C1}" dt="2020-09-03T12:41:24.101" v="2" actId="478"/>
        <pc:sldMkLst>
          <pc:docMk/>
          <pc:sldMk cId="2749513883" sldId="3031"/>
        </pc:sldMkLst>
        <pc:spChg chg="add del mod">
          <ac:chgData name="Sathish Venkateswarlu" userId="79730209-8e7e-4107-9917-8b13318e3365" providerId="ADAL" clId="{30E6202E-EF34-4F43-9BD8-52F396B264C1}" dt="2020-09-03T12:41:24.101" v="2" actId="478"/>
          <ac:spMkLst>
            <pc:docMk/>
            <pc:sldMk cId="2749513883" sldId="3031"/>
            <ac:spMk id="3" creationId="{9C65BD55-A643-4226-BE01-6E6C480F1C4D}"/>
          </ac:spMkLst>
        </pc:spChg>
      </pc:sldChg>
      <pc:sldChg chg="addSp delSp modSp mod">
        <pc:chgData name="Sathish Venkateswarlu" userId="79730209-8e7e-4107-9917-8b13318e3365" providerId="ADAL" clId="{30E6202E-EF34-4F43-9BD8-52F396B264C1}" dt="2020-09-03T14:26:31.681" v="9" actId="478"/>
        <pc:sldMkLst>
          <pc:docMk/>
          <pc:sldMk cId="298407493" sldId="3037"/>
        </pc:sldMkLst>
        <pc:spChg chg="add del mod">
          <ac:chgData name="Sathish Venkateswarlu" userId="79730209-8e7e-4107-9917-8b13318e3365" providerId="ADAL" clId="{30E6202E-EF34-4F43-9BD8-52F396B264C1}" dt="2020-09-03T14:26:31.681" v="9" actId="478"/>
          <ac:spMkLst>
            <pc:docMk/>
            <pc:sldMk cId="298407493" sldId="3037"/>
            <ac:spMk id="2" creationId="{2BF4B803-0509-498D-9A3B-B8BD577E561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96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41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30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26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74FABB-6DBE-47C4-B626-20167906F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5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40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91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96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77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86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06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06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86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63361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44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7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4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7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8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0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9" y="1803230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599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00471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2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  <p:sldLayoutId id="2147483698" r:id="rId4"/>
    <p:sldLayoutId id="2147483699" r:id="rId5"/>
    <p:sldLayoutId id="2147483700" r:id="rId6"/>
    <p:sldLayoutId id="2147483701" r:id="rId7"/>
    <p:sldLayoutId id="2147483708" r:id="rId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  <p:sldLayoutId id="2147483707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702" r:id="rId5"/>
    <p:sldLayoutId id="2147483703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results?search_query=aws+tutorial+for+beginners" TargetMode="External"/><Relationship Id="rId3" Type="http://schemas.openxmlformats.org/officeDocument/2006/relationships/hyperlink" Target="https://www.udemy.com/course/aws-certified-developer-associate-dva-c01/" TargetMode="External"/><Relationship Id="rId7" Type="http://schemas.openxmlformats.org/officeDocument/2006/relationships/hyperlink" Target="https://aws.amazon.com/getting-started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www.pluralsight.com/search?q=aws" TargetMode="External"/><Relationship Id="rId5" Type="http://schemas.openxmlformats.org/officeDocument/2006/relationships/hyperlink" Target="https://www.linkedin.com/learning/search?keywords=Amazon%20Web%20Services%20(AWS)&amp;u=2113185" TargetMode="External"/><Relationship Id="rId4" Type="http://schemas.openxmlformats.org/officeDocument/2006/relationships/hyperlink" Target="https://www.javatpoint.com/aws-tutorial" TargetMode="External"/><Relationship Id="rId9" Type="http://schemas.openxmlformats.org/officeDocument/2006/relationships/hyperlink" Target="https://docs.aws.amazon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1.docx"/><Relationship Id="rId5" Type="http://schemas.openxmlformats.org/officeDocument/2006/relationships/image" Target="../media/image7.wmf"/><Relationship Id="rId4" Type="http://schemas.openxmlformats.org/officeDocument/2006/relationships/package" Target="../embeddings/Microsoft_Word_Document.doc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466" y="1770556"/>
            <a:ext cx="4315968" cy="1963826"/>
          </a:xfrm>
        </p:spPr>
        <p:txBody>
          <a:bodyPr/>
          <a:lstStyle/>
          <a:p>
            <a:pPr algn="ctr"/>
            <a:r>
              <a:rPr lang="en-US" sz="4000" cap="small" spc="100" dirty="0"/>
              <a:t>Amazon webservice</a:t>
            </a:r>
            <a:br>
              <a:rPr lang="en-US" sz="4000" cap="small" spc="100" dirty="0"/>
            </a:br>
            <a:r>
              <a:rPr lang="en-US" sz="4000" cap="small" spc="100" dirty="0"/>
              <a:t> learning Program Level 1</a:t>
            </a:r>
            <a:br>
              <a:rPr lang="en-US" dirty="0"/>
            </a:br>
            <a:r>
              <a:rPr lang="en-US" sz="1800" spc="80" dirty="0"/>
              <a:t>By Java Competency</a:t>
            </a:r>
            <a:endParaRPr lang="en-US" spc="8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531466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8FDD91-F088-3143-83B3-0E35B619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24" y="220980"/>
            <a:ext cx="8426449" cy="301752"/>
          </a:xfrm>
        </p:spPr>
        <p:txBody>
          <a:bodyPr/>
          <a:lstStyle/>
          <a:p>
            <a:r>
              <a:rPr lang="en-US" b="1" cap="small" dirty="0"/>
              <a:t>Program topics </a:t>
            </a:r>
            <a:r>
              <a:rPr lang="en-US" sz="1200" b="1" cap="small" dirty="0"/>
              <a:t>(contd.)</a:t>
            </a:r>
            <a:endParaRPr lang="en-US" b="1" cap="smal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AF95D-9C7D-104F-BD20-4D69BA7F8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FE8874-1764-4D67-8A76-6C1D62893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225929"/>
              </p:ext>
            </p:extLst>
          </p:nvPr>
        </p:nvGraphicFramePr>
        <p:xfrm>
          <a:off x="471488" y="800100"/>
          <a:ext cx="8368121" cy="21871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476850">
                  <a:extLst>
                    <a:ext uri="{9D8B030D-6E8A-4147-A177-3AD203B41FA5}">
                      <a16:colId xmlns:a16="http://schemas.microsoft.com/office/drawing/2014/main" val="2321962010"/>
                    </a:ext>
                  </a:extLst>
                </a:gridCol>
                <a:gridCol w="4977190">
                  <a:extLst>
                    <a:ext uri="{9D8B030D-6E8A-4147-A177-3AD203B41FA5}">
                      <a16:colId xmlns:a16="http://schemas.microsoft.com/office/drawing/2014/main" val="3430975328"/>
                    </a:ext>
                  </a:extLst>
                </a:gridCol>
                <a:gridCol w="914081">
                  <a:extLst>
                    <a:ext uri="{9D8B030D-6E8A-4147-A177-3AD203B41FA5}">
                      <a16:colId xmlns:a16="http://schemas.microsoft.com/office/drawing/2014/main" val="1008674273"/>
                    </a:ext>
                  </a:extLst>
                </a:gridCol>
              </a:tblGrid>
              <a:tr h="218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pc="100" baseline="0" dirty="0">
                          <a:solidFill>
                            <a:srgbClr val="FEFEFE"/>
                          </a:solidFill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</a:p>
                  </a:txBody>
                  <a:tcPr marL="5352" marR="5352" marT="5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pc="100" baseline="0" dirty="0">
                          <a:solidFill>
                            <a:srgbClr val="FEFEFE"/>
                          </a:solidFill>
                          <a:effectLst/>
                          <a:latin typeface="Calibri" panose="020F0502020204030204" pitchFamily="34" charset="0"/>
                        </a:rPr>
                        <a:t>Sub-Topic</a:t>
                      </a:r>
                    </a:p>
                  </a:txBody>
                  <a:tcPr marL="5352" marR="5352" marT="5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pc="100" baseline="0" dirty="0">
                          <a:solidFill>
                            <a:srgbClr val="FEFEFE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5352" marR="5352" marT="5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0775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430832"/>
              </p:ext>
            </p:extLst>
          </p:nvPr>
        </p:nvGraphicFramePr>
        <p:xfrm>
          <a:off x="471488" y="1018812"/>
          <a:ext cx="8367712" cy="2832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5707">
                  <a:extLst>
                    <a:ext uri="{9D8B030D-6E8A-4147-A177-3AD203B41FA5}">
                      <a16:colId xmlns:a16="http://schemas.microsoft.com/office/drawing/2014/main" val="621388668"/>
                    </a:ext>
                  </a:extLst>
                </a:gridCol>
                <a:gridCol w="4975860">
                  <a:extLst>
                    <a:ext uri="{9D8B030D-6E8A-4147-A177-3AD203B41FA5}">
                      <a16:colId xmlns:a16="http://schemas.microsoft.com/office/drawing/2014/main" val="2260681233"/>
                    </a:ext>
                  </a:extLst>
                </a:gridCol>
                <a:gridCol w="906145">
                  <a:extLst>
                    <a:ext uri="{9D8B030D-6E8A-4147-A177-3AD203B41FA5}">
                      <a16:colId xmlns:a16="http://schemas.microsoft.com/office/drawing/2014/main" val="2185360258"/>
                    </a:ext>
                  </a:extLst>
                </a:gridCol>
              </a:tblGrid>
              <a:tr h="184150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AWS's Domain Name System (DNS)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Route 53 Overview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Week 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61521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 Name System (DNS) &amp; Concepts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54722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Steps Involved in Domain Name System (DNS) Resolution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324527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Record Types &amp; Supported Record Types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522633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 Registration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86267"/>
                  </a:ext>
                </a:extLst>
              </a:tr>
              <a:tr h="92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 Name System (DNS) Service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359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Hosted Zones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4626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Route 53 Enables Resiliency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6599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 name management, Route 53 Web Request Handling, Route53 and DNS Failover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456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 and Latency-Based Routing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0262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Failover and Geo-Based Routing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616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DNS – Quiz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412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Configuring Route 53 from the AWS Management Console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2411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 53 Complex Configurations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725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84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8FDD91-F088-3143-83B3-0E35B619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24" y="220980"/>
            <a:ext cx="8426449" cy="301752"/>
          </a:xfrm>
        </p:spPr>
        <p:txBody>
          <a:bodyPr/>
          <a:lstStyle/>
          <a:p>
            <a:r>
              <a:rPr lang="en-US" b="1" cap="small" dirty="0"/>
              <a:t>Program topics </a:t>
            </a:r>
            <a:r>
              <a:rPr lang="en-US" sz="1200" b="1" cap="small" dirty="0"/>
              <a:t>(contd.)</a:t>
            </a:r>
            <a:endParaRPr lang="en-US" b="1" cap="smal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AF95D-9C7D-104F-BD20-4D69BA7F8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FE8874-1764-4D67-8A76-6C1D62893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225929"/>
              </p:ext>
            </p:extLst>
          </p:nvPr>
        </p:nvGraphicFramePr>
        <p:xfrm>
          <a:off x="471488" y="800100"/>
          <a:ext cx="8368121" cy="21871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476850">
                  <a:extLst>
                    <a:ext uri="{9D8B030D-6E8A-4147-A177-3AD203B41FA5}">
                      <a16:colId xmlns:a16="http://schemas.microsoft.com/office/drawing/2014/main" val="2321962010"/>
                    </a:ext>
                  </a:extLst>
                </a:gridCol>
                <a:gridCol w="4977190">
                  <a:extLst>
                    <a:ext uri="{9D8B030D-6E8A-4147-A177-3AD203B41FA5}">
                      <a16:colId xmlns:a16="http://schemas.microsoft.com/office/drawing/2014/main" val="3430975328"/>
                    </a:ext>
                  </a:extLst>
                </a:gridCol>
                <a:gridCol w="914081">
                  <a:extLst>
                    <a:ext uri="{9D8B030D-6E8A-4147-A177-3AD203B41FA5}">
                      <a16:colId xmlns:a16="http://schemas.microsoft.com/office/drawing/2014/main" val="1008674273"/>
                    </a:ext>
                  </a:extLst>
                </a:gridCol>
              </a:tblGrid>
              <a:tr h="218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pc="100" baseline="0" dirty="0">
                          <a:solidFill>
                            <a:srgbClr val="FEFEFE"/>
                          </a:solidFill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</a:p>
                  </a:txBody>
                  <a:tcPr marL="5352" marR="5352" marT="5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pc="100" baseline="0" dirty="0">
                          <a:solidFill>
                            <a:srgbClr val="FEFEFE"/>
                          </a:solidFill>
                          <a:effectLst/>
                          <a:latin typeface="Calibri" panose="020F0502020204030204" pitchFamily="34" charset="0"/>
                        </a:rPr>
                        <a:t>Sub-Topic</a:t>
                      </a:r>
                    </a:p>
                  </a:txBody>
                  <a:tcPr marL="5352" marR="5352" marT="5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pc="100" baseline="0" dirty="0">
                          <a:solidFill>
                            <a:srgbClr val="FEFEFE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5352" marR="5352" marT="5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0775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362785"/>
              </p:ext>
            </p:extLst>
          </p:nvPr>
        </p:nvGraphicFramePr>
        <p:xfrm>
          <a:off x="471488" y="1018812"/>
          <a:ext cx="8367712" cy="2459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5707">
                  <a:extLst>
                    <a:ext uri="{9D8B030D-6E8A-4147-A177-3AD203B41FA5}">
                      <a16:colId xmlns:a16="http://schemas.microsoft.com/office/drawing/2014/main" val="621388668"/>
                    </a:ext>
                  </a:extLst>
                </a:gridCol>
                <a:gridCol w="4975860">
                  <a:extLst>
                    <a:ext uri="{9D8B030D-6E8A-4147-A177-3AD203B41FA5}">
                      <a16:colId xmlns:a16="http://schemas.microsoft.com/office/drawing/2014/main" val="2260681233"/>
                    </a:ext>
                  </a:extLst>
                </a:gridCol>
                <a:gridCol w="906145">
                  <a:extLst>
                    <a:ext uri="{9D8B030D-6E8A-4147-A177-3AD203B41FA5}">
                      <a16:colId xmlns:a16="http://schemas.microsoft.com/office/drawing/2014/main" val="2185360258"/>
                    </a:ext>
                  </a:extLst>
                </a:gridCol>
              </a:tblGrid>
              <a:tr h="184150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r>
                        <a:rPr lang="en-US" sz="12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Database (RDS)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RDS (Relational Database Service) Overview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Week 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61521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 With RDS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639573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Structure, Understanding RDS Multi-AZ Failover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54722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RDS Security Groups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324527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Replicas with MySQL RDS Across Regions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47592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DyamoDB</a:t>
                      </a: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NoSQL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522633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DynamoDB</a:t>
                      </a: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vs Amazon RDS Database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093855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Aurora Overview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68931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ElasticCache</a:t>
                      </a:r>
                      <a:r>
                        <a:rPr lang="en-US" sz="12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Overview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81704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ElasticCache</a:t>
                      </a: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Strategies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3944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RDS – Quiz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412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Setting Up RDS, Multi-AZ, Backups, and Read Replicas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2411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</a:t>
                      </a:r>
                      <a:r>
                        <a:rPr lang="en-US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DynamoDB</a:t>
                      </a: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Tables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725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67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8FDD91-F088-3143-83B3-0E35B619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24" y="220980"/>
            <a:ext cx="8426449" cy="301752"/>
          </a:xfrm>
        </p:spPr>
        <p:txBody>
          <a:bodyPr/>
          <a:lstStyle/>
          <a:p>
            <a:r>
              <a:rPr lang="en-US" b="1" cap="small" dirty="0"/>
              <a:t>Program topics </a:t>
            </a:r>
            <a:r>
              <a:rPr lang="en-US" sz="1200" b="1" cap="small" dirty="0"/>
              <a:t>(contd.)</a:t>
            </a:r>
            <a:endParaRPr lang="en-US" b="1" cap="smal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AF95D-9C7D-104F-BD20-4D69BA7F8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FE8874-1764-4D67-8A76-6C1D62893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225929"/>
              </p:ext>
            </p:extLst>
          </p:nvPr>
        </p:nvGraphicFramePr>
        <p:xfrm>
          <a:off x="471488" y="800100"/>
          <a:ext cx="8368121" cy="21871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476850">
                  <a:extLst>
                    <a:ext uri="{9D8B030D-6E8A-4147-A177-3AD203B41FA5}">
                      <a16:colId xmlns:a16="http://schemas.microsoft.com/office/drawing/2014/main" val="2321962010"/>
                    </a:ext>
                  </a:extLst>
                </a:gridCol>
                <a:gridCol w="4977190">
                  <a:extLst>
                    <a:ext uri="{9D8B030D-6E8A-4147-A177-3AD203B41FA5}">
                      <a16:colId xmlns:a16="http://schemas.microsoft.com/office/drawing/2014/main" val="3430975328"/>
                    </a:ext>
                  </a:extLst>
                </a:gridCol>
                <a:gridCol w="914081">
                  <a:extLst>
                    <a:ext uri="{9D8B030D-6E8A-4147-A177-3AD203B41FA5}">
                      <a16:colId xmlns:a16="http://schemas.microsoft.com/office/drawing/2014/main" val="1008674273"/>
                    </a:ext>
                  </a:extLst>
                </a:gridCol>
              </a:tblGrid>
              <a:tr h="218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pc="100" baseline="0" dirty="0">
                          <a:solidFill>
                            <a:srgbClr val="FEFEFE"/>
                          </a:solidFill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</a:p>
                  </a:txBody>
                  <a:tcPr marL="5352" marR="5352" marT="5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pc="100" baseline="0" dirty="0">
                          <a:solidFill>
                            <a:srgbClr val="FEFEFE"/>
                          </a:solidFill>
                          <a:effectLst/>
                          <a:latin typeface="Calibri" panose="020F0502020204030204" pitchFamily="34" charset="0"/>
                        </a:rPr>
                        <a:t>Sub-Topic</a:t>
                      </a:r>
                    </a:p>
                  </a:txBody>
                  <a:tcPr marL="5352" marR="5352" marT="5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pc="100" baseline="0" dirty="0">
                          <a:solidFill>
                            <a:srgbClr val="FEFEFE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5352" marR="5352" marT="5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0775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039973"/>
              </p:ext>
            </p:extLst>
          </p:nvPr>
        </p:nvGraphicFramePr>
        <p:xfrm>
          <a:off x="471488" y="1018812"/>
          <a:ext cx="836771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5707">
                  <a:extLst>
                    <a:ext uri="{9D8B030D-6E8A-4147-A177-3AD203B41FA5}">
                      <a16:colId xmlns:a16="http://schemas.microsoft.com/office/drawing/2014/main" val="621388668"/>
                    </a:ext>
                  </a:extLst>
                </a:gridCol>
                <a:gridCol w="4975860">
                  <a:extLst>
                    <a:ext uri="{9D8B030D-6E8A-4147-A177-3AD203B41FA5}">
                      <a16:colId xmlns:a16="http://schemas.microsoft.com/office/drawing/2014/main" val="2260681233"/>
                    </a:ext>
                  </a:extLst>
                </a:gridCol>
                <a:gridCol w="906145">
                  <a:extLst>
                    <a:ext uri="{9D8B030D-6E8A-4147-A177-3AD203B41FA5}">
                      <a16:colId xmlns:a16="http://schemas.microsoft.com/office/drawing/2014/main" val="2185360258"/>
                    </a:ext>
                  </a:extLst>
                </a:gridCol>
              </a:tblGrid>
              <a:tr h="18415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r>
                        <a:rPr lang="en-US" sz="12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Load Balancing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 Balancing Overview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Week 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61521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ELB, Basic ELB concepts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639573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Internet-facing ELBs &amp; VPC-facing ELBs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54722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 Scaling Group (ASG) Overview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324527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EBS Volumes Overview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475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ELB – Quiz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412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Elastic Load Balancer Configurations for high availability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2411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SSL on Elastic Load Balancer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725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448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8FDD91-F088-3143-83B3-0E35B619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904" y="220980"/>
            <a:ext cx="8426449" cy="301752"/>
          </a:xfrm>
        </p:spPr>
        <p:txBody>
          <a:bodyPr/>
          <a:lstStyle/>
          <a:p>
            <a:r>
              <a:rPr lang="en-US" b="1" cap="small" dirty="0"/>
              <a:t>Program topics </a:t>
            </a:r>
            <a:r>
              <a:rPr lang="en-US" sz="1200" b="1" cap="small" dirty="0"/>
              <a:t>(contd.)</a:t>
            </a:r>
            <a:endParaRPr lang="en-US" b="1" cap="smal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AF95D-9C7D-104F-BD20-4D69BA7F8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5247" y="866746"/>
            <a:ext cx="5095510" cy="10899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Case Study on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ELB, ASG, RDS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444444"/>
                </a:solidFill>
                <a:latin typeface="+mn-lt"/>
              </a:rPr>
              <a:t>Follow the steps mentioned in the attached doc to complete the case study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840511"/>
              </p:ext>
            </p:extLst>
          </p:nvPr>
        </p:nvGraphicFramePr>
        <p:xfrm>
          <a:off x="771306" y="2119664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showAsIcon="1" r:id="rId4" imgW="914400" imgH="806400" progId="Word.Document.12">
                  <p:embed/>
                </p:oleObj>
              </mc:Choice>
              <mc:Fallback>
                <p:oleObj name="Document" showAsIcon="1" r:id="rId4" imgW="914400" imgH="806400" progId="Word.Documen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1306" y="2119664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6954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8FDD91-F088-3143-83B3-0E35B619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904" y="220980"/>
            <a:ext cx="8426449" cy="301752"/>
          </a:xfrm>
        </p:spPr>
        <p:txBody>
          <a:bodyPr/>
          <a:lstStyle/>
          <a:p>
            <a:r>
              <a:rPr lang="en-US" b="1" cap="small" dirty="0"/>
              <a:t>Program topics </a:t>
            </a:r>
            <a:r>
              <a:rPr lang="en-US" sz="1200" b="1" cap="small" dirty="0"/>
              <a:t>(contd.)</a:t>
            </a:r>
            <a:endParaRPr lang="en-US" b="1" cap="smal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AF95D-9C7D-104F-BD20-4D69BA7F8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FE8874-1764-4D67-8A76-6C1D628934E8}"/>
              </a:ext>
            </a:extLst>
          </p:cNvPr>
          <p:cNvGraphicFramePr>
            <a:graphicFrameLocks noGrp="1"/>
          </p:cNvGraphicFramePr>
          <p:nvPr/>
        </p:nvGraphicFramePr>
        <p:xfrm>
          <a:off x="471488" y="800100"/>
          <a:ext cx="8368121" cy="21871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476850">
                  <a:extLst>
                    <a:ext uri="{9D8B030D-6E8A-4147-A177-3AD203B41FA5}">
                      <a16:colId xmlns:a16="http://schemas.microsoft.com/office/drawing/2014/main" val="2321962010"/>
                    </a:ext>
                  </a:extLst>
                </a:gridCol>
                <a:gridCol w="4977190">
                  <a:extLst>
                    <a:ext uri="{9D8B030D-6E8A-4147-A177-3AD203B41FA5}">
                      <a16:colId xmlns:a16="http://schemas.microsoft.com/office/drawing/2014/main" val="3430975328"/>
                    </a:ext>
                  </a:extLst>
                </a:gridCol>
                <a:gridCol w="914081">
                  <a:extLst>
                    <a:ext uri="{9D8B030D-6E8A-4147-A177-3AD203B41FA5}">
                      <a16:colId xmlns:a16="http://schemas.microsoft.com/office/drawing/2014/main" val="1008674273"/>
                    </a:ext>
                  </a:extLst>
                </a:gridCol>
              </a:tblGrid>
              <a:tr h="218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pc="100" baseline="0" dirty="0">
                          <a:solidFill>
                            <a:srgbClr val="FEFEFE"/>
                          </a:solidFill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</a:p>
                  </a:txBody>
                  <a:tcPr marL="5352" marR="5352" marT="5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pc="100" baseline="0" dirty="0">
                          <a:solidFill>
                            <a:srgbClr val="FEFEFE"/>
                          </a:solidFill>
                          <a:effectLst/>
                          <a:latin typeface="Calibri" panose="020F0502020204030204" pitchFamily="34" charset="0"/>
                        </a:rPr>
                        <a:t>Sub-Topic</a:t>
                      </a:r>
                    </a:p>
                  </a:txBody>
                  <a:tcPr marL="5352" marR="5352" marT="5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pc="100" baseline="0" dirty="0">
                          <a:solidFill>
                            <a:srgbClr val="FEFEFE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5352" marR="5352" marT="5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0775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686669"/>
              </p:ext>
            </p:extLst>
          </p:nvPr>
        </p:nvGraphicFramePr>
        <p:xfrm>
          <a:off x="471488" y="1018812"/>
          <a:ext cx="8368121" cy="16917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9832">
                  <a:extLst>
                    <a:ext uri="{9D8B030D-6E8A-4147-A177-3AD203B41FA5}">
                      <a16:colId xmlns:a16="http://schemas.microsoft.com/office/drawing/2014/main" val="31594879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1212335884"/>
                    </a:ext>
                  </a:extLst>
                </a:gridCol>
                <a:gridCol w="907189">
                  <a:extLst>
                    <a:ext uri="{9D8B030D-6E8A-4147-A177-3AD203B41FA5}">
                      <a16:colId xmlns:a16="http://schemas.microsoft.com/office/drawing/2014/main" val="4079805087"/>
                    </a:ext>
                  </a:extLst>
                </a:gridCol>
              </a:tblGrid>
              <a:tr h="147614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AWS Elastic Beanstalk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93" marR="5093" marT="5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Introduction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93" marR="5093" marT="5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Week 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93" marR="5093" marT="5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719634"/>
                  </a:ext>
                </a:extLst>
              </a:tr>
              <a:tr h="147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Elastic Beanstalk Overview (High level)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93" marR="5093" marT="5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709849"/>
                  </a:ext>
                </a:extLst>
              </a:tr>
              <a:tr h="147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EB First Environment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93" marR="5093" marT="5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01425"/>
                  </a:ext>
                </a:extLst>
              </a:tr>
              <a:tr h="147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EB Second Environment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93" marR="5093" marT="5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538365"/>
                  </a:ext>
                </a:extLst>
              </a:tr>
              <a:tr h="147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EB Deployment Modes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93" marR="5093" marT="5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155086"/>
                  </a:ext>
                </a:extLst>
              </a:tr>
              <a:tr h="147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EB Advanced Concepts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93" marR="5093" marT="5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547159"/>
                  </a:ext>
                </a:extLst>
              </a:tr>
              <a:tr h="147614">
                <a:tc vMerge="1"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Step Functions and SWF</a:t>
                      </a:r>
                    </a:p>
                  </a:txBody>
                  <a:tcPr marL="5093" marR="5093" marT="5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ctr"/>
                </a:tc>
                <a:extLst>
                  <a:ext uri="{0D108BD9-81ED-4DB2-BD59-A6C34878D82A}">
                    <a16:rowId xmlns:a16="http://schemas.microsoft.com/office/drawing/2014/main" val="706230233"/>
                  </a:ext>
                </a:extLst>
              </a:tr>
              <a:tr h="147614">
                <a:tc vMerge="1"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Beanstalk – Quiz</a:t>
                      </a:r>
                    </a:p>
                  </a:txBody>
                  <a:tcPr marL="5093" marR="5093" marT="5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993422"/>
                  </a:ext>
                </a:extLst>
              </a:tr>
              <a:tr h="147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</a:t>
                      </a:r>
                    </a:p>
                  </a:txBody>
                  <a:tcPr marL="5093" marR="5093" marT="5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Deploy one Sample Application using EB by covering end to end</a:t>
                      </a:r>
                    </a:p>
                  </a:txBody>
                  <a:tcPr marL="5093" marR="5093" marT="5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758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151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DD8CC68-4CFB-594C-B3FB-69F48053F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24" y="304691"/>
            <a:ext cx="8426449" cy="301752"/>
          </a:xfrm>
        </p:spPr>
        <p:txBody>
          <a:bodyPr/>
          <a:lstStyle/>
          <a:p>
            <a:r>
              <a:rPr lang="en-US" b="1" cap="small" dirty="0"/>
              <a:t>Program Reference Links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870035"/>
            <a:ext cx="58674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https://www.udemy.com/course/aws-certified-developer-associate-dva-c01/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283668"/>
            <a:ext cx="30924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https://www.javatpoint.com/aws-tutorial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97301"/>
            <a:ext cx="768858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https://www.linkedin.com/learning/search?keywords=Amazon%20Web%20Services%20(AWS)&amp;u=2113185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110934"/>
            <a:ext cx="326967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https://www.pluralsight.com/search?q=aws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8606" y="2524567"/>
            <a:ext cx="311104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https://aws.amazon.com/getting-started/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2938200"/>
            <a:ext cx="58674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8"/>
              </a:rPr>
              <a:t>https://www.youtube.com/results?search_query=aws+tutorial+for+beginners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3354696"/>
            <a:ext cx="237282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9"/>
              </a:rPr>
              <a:t>https://docs.aws.amazon.com/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7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350520"/>
            <a:ext cx="8426449" cy="301752"/>
          </a:xfrm>
        </p:spPr>
        <p:txBody>
          <a:bodyPr/>
          <a:lstStyle/>
          <a:p>
            <a:r>
              <a:rPr lang="en-US" sz="2800" b="1" cap="small" spc="150" dirty="0"/>
              <a:t>AWS Program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B2923E-2A6B-4113-8544-D51AC0F39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837318"/>
              </p:ext>
            </p:extLst>
          </p:nvPr>
        </p:nvGraphicFramePr>
        <p:xfrm>
          <a:off x="360364" y="914400"/>
          <a:ext cx="8647910" cy="3582949"/>
        </p:xfrm>
        <a:graphic>
          <a:graphicData uri="http://schemas.openxmlformats.org/drawingml/2006/table">
            <a:tbl>
              <a:tblPr/>
              <a:tblGrid>
                <a:gridCol w="1806916">
                  <a:extLst>
                    <a:ext uri="{9D8B030D-6E8A-4147-A177-3AD203B41FA5}">
                      <a16:colId xmlns:a16="http://schemas.microsoft.com/office/drawing/2014/main" val="1562925609"/>
                    </a:ext>
                  </a:extLst>
                </a:gridCol>
                <a:gridCol w="6840994">
                  <a:extLst>
                    <a:ext uri="{9D8B030D-6E8A-4147-A177-3AD203B41FA5}">
                      <a16:colId xmlns:a16="http://schemas.microsoft.com/office/drawing/2014/main" val="3147195844"/>
                    </a:ext>
                  </a:extLst>
                </a:gridCol>
              </a:tblGrid>
              <a:tr h="773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cap="small" baseline="0" dirty="0">
                          <a:solidFill>
                            <a:srgbClr val="FEFEFE"/>
                          </a:solidFill>
                          <a:effectLst/>
                          <a:latin typeface="+mn-lt"/>
                        </a:rPr>
                        <a:t>Target Audience</a:t>
                      </a:r>
                    </a:p>
                  </a:txBody>
                  <a:tcPr marL="2898" marR="2898" marT="28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spc="5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EPAM India Java competency team members</a:t>
                      </a:r>
                    </a:p>
                  </a:txBody>
                  <a:tcPr marL="2898" marR="2898" marT="28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700237"/>
                  </a:ext>
                </a:extLst>
              </a:tr>
              <a:tr h="773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cap="small" baseline="0" dirty="0">
                          <a:solidFill>
                            <a:srgbClr val="FEFEFE"/>
                          </a:solidFill>
                          <a:effectLst/>
                          <a:latin typeface="+mn-lt"/>
                        </a:rPr>
                        <a:t>Scope of Program</a:t>
                      </a:r>
                    </a:p>
                  </a:txBody>
                  <a:tcPr marL="2898" marR="2898" marT="28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spc="5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Associates will get trained on AWS services and Hands on each service</a:t>
                      </a:r>
                    </a:p>
                  </a:txBody>
                  <a:tcPr marL="2898" marR="2898" marT="28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66548"/>
                  </a:ext>
                </a:extLst>
              </a:tr>
              <a:tr h="108931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cap="small" baseline="0" dirty="0">
                          <a:solidFill>
                            <a:srgbClr val="FEFEFE"/>
                          </a:solidFill>
                          <a:effectLst/>
                          <a:latin typeface="+mn-lt"/>
                        </a:rPr>
                        <a:t>Duration</a:t>
                      </a:r>
                    </a:p>
                  </a:txBody>
                  <a:tcPr marL="2898" marR="2898" marT="28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spc="5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Months from the date of starting this program</a:t>
                      </a:r>
                    </a:p>
                    <a:p>
                      <a:pPr algn="l" fontAlgn="b"/>
                      <a:r>
                        <a:rPr lang="en-US" sz="1600" b="0" i="0" u="none" strike="noStrike" spc="5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Duration: 2hrs per week/ 9 weeks(2 months)</a:t>
                      </a:r>
                    </a:p>
                    <a:p>
                      <a:pPr algn="l" fontAlgn="b"/>
                      <a:r>
                        <a:rPr lang="en-US" sz="1600" b="0" i="0" u="none" strike="noStrike" spc="5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Type of Training: Blended</a:t>
                      </a:r>
                    </a:p>
                    <a:p>
                      <a:pPr algn="l" fontAlgn="b"/>
                      <a:r>
                        <a:rPr lang="en-US" sz="1600" b="0" i="0" u="none" strike="noStrike" spc="5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 links(Plural-sight or Udemy or </a:t>
                      </a:r>
                      <a:r>
                        <a:rPr lang="en-US" sz="1600" b="0" i="0" u="none" strike="noStrike" spc="50" baseline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youtube</a:t>
                      </a:r>
                      <a:r>
                        <a:rPr lang="en-US" sz="1600" b="0" i="0" u="none" strike="noStrike" spc="5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2898" marR="2898" marT="28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975448"/>
                  </a:ext>
                </a:extLst>
              </a:tr>
              <a:tr h="530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cap="small" baseline="0" dirty="0">
                          <a:solidFill>
                            <a:srgbClr val="FEFEFE"/>
                          </a:solidFill>
                          <a:effectLst/>
                          <a:latin typeface="+mn-lt"/>
                        </a:rPr>
                        <a:t>Mentor</a:t>
                      </a:r>
                    </a:p>
                  </a:txBody>
                  <a:tcPr marL="2898" marR="2898" marT="28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spc="5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Ashok Polampalli</a:t>
                      </a:r>
                    </a:p>
                  </a:txBody>
                  <a:tcPr marL="2898" marR="2898" marT="28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170265"/>
                  </a:ext>
                </a:extLst>
              </a:tr>
              <a:tr h="416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cap="small" baseline="0" dirty="0">
                          <a:solidFill>
                            <a:srgbClr val="FEFEFE"/>
                          </a:solidFill>
                          <a:effectLst/>
                          <a:latin typeface="+mn-lt"/>
                        </a:rPr>
                        <a:t>Badge</a:t>
                      </a:r>
                    </a:p>
                  </a:txBody>
                  <a:tcPr marL="2898" marR="2898" marT="28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spc="5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Mentor to review on implementation and provide feedback</a:t>
                      </a:r>
                    </a:p>
                  </a:txBody>
                  <a:tcPr marL="2898" marR="2898" marT="28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427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32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8FDD91-F088-3143-83B3-0E35B619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384" y="228600"/>
            <a:ext cx="8426449" cy="301752"/>
          </a:xfrm>
        </p:spPr>
        <p:txBody>
          <a:bodyPr/>
          <a:lstStyle/>
          <a:p>
            <a:r>
              <a:rPr lang="en-US" b="1" cap="small" dirty="0"/>
              <a:t>Program topics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AF95D-9C7D-104F-BD20-4D69BA7F8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FE8874-1764-4D67-8A76-6C1D62893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99907"/>
              </p:ext>
            </p:extLst>
          </p:nvPr>
        </p:nvGraphicFramePr>
        <p:xfrm>
          <a:off x="471488" y="800100"/>
          <a:ext cx="8368121" cy="21871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476850">
                  <a:extLst>
                    <a:ext uri="{9D8B030D-6E8A-4147-A177-3AD203B41FA5}">
                      <a16:colId xmlns:a16="http://schemas.microsoft.com/office/drawing/2014/main" val="2321962010"/>
                    </a:ext>
                  </a:extLst>
                </a:gridCol>
                <a:gridCol w="4977190">
                  <a:extLst>
                    <a:ext uri="{9D8B030D-6E8A-4147-A177-3AD203B41FA5}">
                      <a16:colId xmlns:a16="http://schemas.microsoft.com/office/drawing/2014/main" val="3430975328"/>
                    </a:ext>
                  </a:extLst>
                </a:gridCol>
                <a:gridCol w="914081">
                  <a:extLst>
                    <a:ext uri="{9D8B030D-6E8A-4147-A177-3AD203B41FA5}">
                      <a16:colId xmlns:a16="http://schemas.microsoft.com/office/drawing/2014/main" val="1008674273"/>
                    </a:ext>
                  </a:extLst>
                </a:gridCol>
              </a:tblGrid>
              <a:tr h="218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pc="100" baseline="0" dirty="0">
                          <a:solidFill>
                            <a:srgbClr val="FEFEFE"/>
                          </a:solidFill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</a:p>
                  </a:txBody>
                  <a:tcPr marL="5352" marR="5352" marT="5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pc="100" baseline="0" dirty="0">
                          <a:solidFill>
                            <a:srgbClr val="FEFEFE"/>
                          </a:solidFill>
                          <a:effectLst/>
                          <a:latin typeface="Calibri" panose="020F0502020204030204" pitchFamily="34" charset="0"/>
                        </a:rPr>
                        <a:t>Sub-Topic</a:t>
                      </a:r>
                    </a:p>
                  </a:txBody>
                  <a:tcPr marL="5352" marR="5352" marT="5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pc="100" baseline="0" dirty="0">
                          <a:solidFill>
                            <a:srgbClr val="FEFEFE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5352" marR="5352" marT="5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07751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105350"/>
              </p:ext>
            </p:extLst>
          </p:nvPr>
        </p:nvGraphicFramePr>
        <p:xfrm>
          <a:off x="471488" y="1018812"/>
          <a:ext cx="8368121" cy="3585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1117">
                  <a:extLst>
                    <a:ext uri="{9D8B030D-6E8A-4147-A177-3AD203B41FA5}">
                      <a16:colId xmlns:a16="http://schemas.microsoft.com/office/drawing/2014/main" val="2093647076"/>
                    </a:ext>
                  </a:extLst>
                </a:gridCol>
                <a:gridCol w="4976848">
                  <a:extLst>
                    <a:ext uri="{9D8B030D-6E8A-4147-A177-3AD203B41FA5}">
                      <a16:colId xmlns:a16="http://schemas.microsoft.com/office/drawing/2014/main" val="3057485169"/>
                    </a:ext>
                  </a:extLst>
                </a:gridCol>
                <a:gridCol w="910156">
                  <a:extLst>
                    <a:ext uri="{9D8B030D-6E8A-4147-A177-3AD203B41FA5}">
                      <a16:colId xmlns:a16="http://schemas.microsoft.com/office/drawing/2014/main" val="2578808964"/>
                    </a:ext>
                  </a:extLst>
                </a:gridCol>
              </a:tblGrid>
              <a:tr h="178803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Introduction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What is AWS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Week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622769"/>
                  </a:ext>
                </a:extLst>
              </a:tr>
              <a:tr h="178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Cloud Computing &amp; Advantages of Cloud Computing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478876"/>
                  </a:ext>
                </a:extLst>
              </a:tr>
              <a:tr h="178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Create your AWS Account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90676"/>
                  </a:ext>
                </a:extLst>
              </a:tr>
              <a:tr h="178803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AWS Budget Setup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288093"/>
                  </a:ext>
                </a:extLst>
              </a:tr>
              <a:tr h="178803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Architecture and Terminology</a:t>
                      </a: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945925"/>
                  </a:ext>
                </a:extLst>
              </a:tr>
              <a:tr h="178803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Regions and Availability Zones</a:t>
                      </a: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615934"/>
                  </a:ext>
                </a:extLst>
              </a:tr>
              <a:tr h="178803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Understanding How AWS is Physically Set Up</a:t>
                      </a: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551761"/>
                  </a:ext>
                </a:extLst>
              </a:tr>
              <a:tr h="17880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5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824291"/>
                  </a:ext>
                </a:extLst>
              </a:tr>
              <a:tr h="178803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AWS IAM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IAM Introduction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Week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125177"/>
                  </a:ext>
                </a:extLst>
              </a:tr>
              <a:tr h="178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IAM Hands-On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79923"/>
                  </a:ext>
                </a:extLst>
              </a:tr>
              <a:tr h="178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Introduction to Security Groups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4345"/>
                  </a:ext>
                </a:extLst>
              </a:tr>
              <a:tr h="178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Security Groups Deep Dive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31549"/>
                  </a:ext>
                </a:extLst>
              </a:tr>
              <a:tr h="178803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IAM Best Practices For New Accounts</a:t>
                      </a: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662224"/>
                  </a:ext>
                </a:extLst>
              </a:tr>
              <a:tr h="178803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Building IAM Policies</a:t>
                      </a: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37402"/>
                  </a:ext>
                </a:extLst>
              </a:tr>
              <a:tr h="178803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 Directory Federation Role</a:t>
                      </a: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950304"/>
                  </a:ext>
                </a:extLst>
              </a:tr>
              <a:tr h="178803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Identity Federation Role</a:t>
                      </a: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903463"/>
                  </a:ext>
                </a:extLst>
              </a:tr>
              <a:tr h="178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IAM - Quiz</a:t>
                      </a: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545978"/>
                  </a:ext>
                </a:extLst>
              </a:tr>
              <a:tr h="178803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LAB- IAM - Creating and Managing User Access, Creating Users, Roles, and Groups</a:t>
                      </a: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56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04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8FDD91-F088-3143-83B3-0E35B619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384" y="228600"/>
            <a:ext cx="8426449" cy="301752"/>
          </a:xfrm>
        </p:spPr>
        <p:txBody>
          <a:bodyPr/>
          <a:lstStyle/>
          <a:p>
            <a:r>
              <a:rPr lang="en-US" b="1" cap="small" dirty="0"/>
              <a:t>Program topics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AF95D-9C7D-104F-BD20-4D69BA7F8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FE8874-1764-4D67-8A76-6C1D62893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99907"/>
              </p:ext>
            </p:extLst>
          </p:nvPr>
        </p:nvGraphicFramePr>
        <p:xfrm>
          <a:off x="471488" y="800100"/>
          <a:ext cx="8368121" cy="21871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476850">
                  <a:extLst>
                    <a:ext uri="{9D8B030D-6E8A-4147-A177-3AD203B41FA5}">
                      <a16:colId xmlns:a16="http://schemas.microsoft.com/office/drawing/2014/main" val="2321962010"/>
                    </a:ext>
                  </a:extLst>
                </a:gridCol>
                <a:gridCol w="4977190">
                  <a:extLst>
                    <a:ext uri="{9D8B030D-6E8A-4147-A177-3AD203B41FA5}">
                      <a16:colId xmlns:a16="http://schemas.microsoft.com/office/drawing/2014/main" val="3430975328"/>
                    </a:ext>
                  </a:extLst>
                </a:gridCol>
                <a:gridCol w="914081">
                  <a:extLst>
                    <a:ext uri="{9D8B030D-6E8A-4147-A177-3AD203B41FA5}">
                      <a16:colId xmlns:a16="http://schemas.microsoft.com/office/drawing/2014/main" val="1008674273"/>
                    </a:ext>
                  </a:extLst>
                </a:gridCol>
              </a:tblGrid>
              <a:tr h="218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pc="100" baseline="0" dirty="0">
                          <a:solidFill>
                            <a:srgbClr val="FEFEFE"/>
                          </a:solidFill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</a:p>
                  </a:txBody>
                  <a:tcPr marL="5352" marR="5352" marT="5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pc="100" baseline="0" dirty="0">
                          <a:solidFill>
                            <a:srgbClr val="FEFEFE"/>
                          </a:solidFill>
                          <a:effectLst/>
                          <a:latin typeface="Calibri" panose="020F0502020204030204" pitchFamily="34" charset="0"/>
                        </a:rPr>
                        <a:t>Sub-Topic</a:t>
                      </a:r>
                    </a:p>
                  </a:txBody>
                  <a:tcPr marL="5352" marR="5352" marT="5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pc="100" baseline="0" dirty="0">
                          <a:solidFill>
                            <a:srgbClr val="FEFEFE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5352" marR="5352" marT="5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07751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542055"/>
              </p:ext>
            </p:extLst>
          </p:nvPr>
        </p:nvGraphicFramePr>
        <p:xfrm>
          <a:off x="471488" y="1018812"/>
          <a:ext cx="8368121" cy="32137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1117">
                  <a:extLst>
                    <a:ext uri="{9D8B030D-6E8A-4147-A177-3AD203B41FA5}">
                      <a16:colId xmlns:a16="http://schemas.microsoft.com/office/drawing/2014/main" val="2093647076"/>
                    </a:ext>
                  </a:extLst>
                </a:gridCol>
                <a:gridCol w="4976848">
                  <a:extLst>
                    <a:ext uri="{9D8B030D-6E8A-4147-A177-3AD203B41FA5}">
                      <a16:colId xmlns:a16="http://schemas.microsoft.com/office/drawing/2014/main" val="3057485169"/>
                    </a:ext>
                  </a:extLst>
                </a:gridCol>
                <a:gridCol w="910156">
                  <a:extLst>
                    <a:ext uri="{9D8B030D-6E8A-4147-A177-3AD203B41FA5}">
                      <a16:colId xmlns:a16="http://schemas.microsoft.com/office/drawing/2014/main" val="2578808964"/>
                    </a:ext>
                  </a:extLst>
                </a:gridCol>
              </a:tblGrid>
              <a:tr h="178803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AWS EC2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Introduction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Week 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1915"/>
                  </a:ext>
                </a:extLst>
              </a:tr>
              <a:tr h="178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AMI</a:t>
                      </a: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108112"/>
                  </a:ext>
                </a:extLst>
              </a:tr>
              <a:tr h="178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Understanding EC2 Instance Types</a:t>
                      </a: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57279"/>
                  </a:ext>
                </a:extLst>
              </a:tr>
              <a:tr h="178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Lifecycle of Instances</a:t>
                      </a: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251055"/>
                  </a:ext>
                </a:extLst>
              </a:tr>
              <a:tr h="178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Storage Options for EC2 Instances </a:t>
                      </a: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608857"/>
                  </a:ext>
                </a:extLst>
              </a:tr>
              <a:tr h="178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EC2 Features</a:t>
                      </a: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671769"/>
                  </a:ext>
                </a:extLst>
              </a:tr>
              <a:tr h="178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IAM +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EC2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710516"/>
                  </a:ext>
                </a:extLst>
              </a:tr>
              <a:tr h="178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How to SSH using Linux or Mac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027452"/>
                  </a:ext>
                </a:extLst>
              </a:tr>
              <a:tr h="178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How to SSH using Windows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221122"/>
                  </a:ext>
                </a:extLst>
              </a:tr>
              <a:tr h="178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Private vs Public vs Elastic IP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389247"/>
                  </a:ext>
                </a:extLst>
              </a:tr>
              <a:tr h="178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User 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29862"/>
                  </a:ext>
                </a:extLst>
              </a:tr>
              <a:tr h="178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Launch Modes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475351"/>
                  </a:ext>
                </a:extLst>
              </a:tr>
              <a:tr h="178803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Placement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Groups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509743"/>
                  </a:ext>
                </a:extLst>
              </a:tr>
              <a:tr h="178803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EC2 – Quiz</a:t>
                      </a: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70626"/>
                  </a:ext>
                </a:extLst>
              </a:tr>
              <a:tr h="17880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EC2 LAB</a:t>
                      </a: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Private vs Public vs Elastic IP Hands 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93875"/>
                  </a:ext>
                </a:extLst>
              </a:tr>
              <a:tr h="178803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Install Apache on EC2</a:t>
                      </a: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816814"/>
                  </a:ext>
                </a:extLst>
              </a:tr>
              <a:tr h="178803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Cross account AMI copy</a:t>
                      </a: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6" marR="6166" marT="61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10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51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8FDD91-F088-3143-83B3-0E35B619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24" y="220980"/>
            <a:ext cx="8426449" cy="301752"/>
          </a:xfrm>
        </p:spPr>
        <p:txBody>
          <a:bodyPr/>
          <a:lstStyle/>
          <a:p>
            <a:r>
              <a:rPr lang="en-US" b="1" cap="small" dirty="0"/>
              <a:t>Program topics </a:t>
            </a:r>
            <a:r>
              <a:rPr lang="en-US" sz="1200" b="1" cap="small" dirty="0"/>
              <a:t>(contd.)</a:t>
            </a:r>
            <a:endParaRPr lang="en-US" b="1" cap="smal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AF95D-9C7D-104F-BD20-4D69BA7F8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5247" y="866746"/>
            <a:ext cx="5095510" cy="10899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Case Study on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IAM and EC2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444444"/>
                </a:solidFill>
                <a:latin typeface="+mn-lt"/>
              </a:rPr>
              <a:t>Follow the steps mentioned in the attached doc to complete the case study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023299"/>
              </p:ext>
            </p:extLst>
          </p:nvPr>
        </p:nvGraphicFramePr>
        <p:xfrm>
          <a:off x="1490663" y="231775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showAsIcon="1" r:id="rId4" imgW="914400" imgH="771480" progId="Word.Document.12">
                  <p:embed/>
                </p:oleObj>
              </mc:Choice>
              <mc:Fallback>
                <p:oleObj name="Document" showAsIcon="1" r:id="rId4" imgW="914400" imgH="771480" progId="Word.Document.12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90663" y="231775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335359"/>
              </p:ext>
            </p:extLst>
          </p:nvPr>
        </p:nvGraphicFramePr>
        <p:xfrm>
          <a:off x="2662238" y="228917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showAsIcon="1" r:id="rId6" imgW="914400" imgH="771480" progId="Word.Document.12">
                  <p:embed/>
                </p:oleObj>
              </mc:Choice>
              <mc:Fallback>
                <p:oleObj name="Document" showAsIcon="1" r:id="rId6" imgW="914400" imgH="771480" progId="Word.Document.12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62238" y="228917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051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8FDD91-F088-3143-83B3-0E35B619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24" y="220980"/>
            <a:ext cx="8426449" cy="301752"/>
          </a:xfrm>
        </p:spPr>
        <p:txBody>
          <a:bodyPr/>
          <a:lstStyle/>
          <a:p>
            <a:r>
              <a:rPr lang="en-US" b="1" cap="small" dirty="0"/>
              <a:t>Program topics </a:t>
            </a:r>
            <a:r>
              <a:rPr lang="en-US" sz="1200" b="1" cap="small" dirty="0"/>
              <a:t>(contd.)</a:t>
            </a:r>
            <a:endParaRPr lang="en-US" b="1" cap="smal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AF95D-9C7D-104F-BD20-4D69BA7F8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FE8874-1764-4D67-8A76-6C1D62893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225929"/>
              </p:ext>
            </p:extLst>
          </p:nvPr>
        </p:nvGraphicFramePr>
        <p:xfrm>
          <a:off x="471488" y="800100"/>
          <a:ext cx="8368121" cy="21871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476850">
                  <a:extLst>
                    <a:ext uri="{9D8B030D-6E8A-4147-A177-3AD203B41FA5}">
                      <a16:colId xmlns:a16="http://schemas.microsoft.com/office/drawing/2014/main" val="2321962010"/>
                    </a:ext>
                  </a:extLst>
                </a:gridCol>
                <a:gridCol w="4977190">
                  <a:extLst>
                    <a:ext uri="{9D8B030D-6E8A-4147-A177-3AD203B41FA5}">
                      <a16:colId xmlns:a16="http://schemas.microsoft.com/office/drawing/2014/main" val="3430975328"/>
                    </a:ext>
                  </a:extLst>
                </a:gridCol>
                <a:gridCol w="914081">
                  <a:extLst>
                    <a:ext uri="{9D8B030D-6E8A-4147-A177-3AD203B41FA5}">
                      <a16:colId xmlns:a16="http://schemas.microsoft.com/office/drawing/2014/main" val="1008674273"/>
                    </a:ext>
                  </a:extLst>
                </a:gridCol>
              </a:tblGrid>
              <a:tr h="218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pc="100" baseline="0" dirty="0">
                          <a:solidFill>
                            <a:srgbClr val="FEFEFE"/>
                          </a:solidFill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</a:p>
                  </a:txBody>
                  <a:tcPr marL="5352" marR="5352" marT="5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pc="100" baseline="0" dirty="0">
                          <a:solidFill>
                            <a:srgbClr val="FEFEFE"/>
                          </a:solidFill>
                          <a:effectLst/>
                          <a:latin typeface="Calibri" panose="020F0502020204030204" pitchFamily="34" charset="0"/>
                        </a:rPr>
                        <a:t>Sub-Topic</a:t>
                      </a:r>
                    </a:p>
                  </a:txBody>
                  <a:tcPr marL="5352" marR="5352" marT="5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pc="100" baseline="0" dirty="0">
                          <a:solidFill>
                            <a:srgbClr val="FEFEFE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5352" marR="5352" marT="5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0775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245518"/>
              </p:ext>
            </p:extLst>
          </p:nvPr>
        </p:nvGraphicFramePr>
        <p:xfrm>
          <a:off x="471488" y="1018812"/>
          <a:ext cx="8367712" cy="169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5707">
                  <a:extLst>
                    <a:ext uri="{9D8B030D-6E8A-4147-A177-3AD203B41FA5}">
                      <a16:colId xmlns:a16="http://schemas.microsoft.com/office/drawing/2014/main" val="621388668"/>
                    </a:ext>
                  </a:extLst>
                </a:gridCol>
                <a:gridCol w="4975860">
                  <a:extLst>
                    <a:ext uri="{9D8B030D-6E8A-4147-A177-3AD203B41FA5}">
                      <a16:colId xmlns:a16="http://schemas.microsoft.com/office/drawing/2014/main" val="2260681233"/>
                    </a:ext>
                  </a:extLst>
                </a:gridCol>
                <a:gridCol w="906145">
                  <a:extLst>
                    <a:ext uri="{9D8B030D-6E8A-4147-A177-3AD203B41FA5}">
                      <a16:colId xmlns:a16="http://schemas.microsoft.com/office/drawing/2014/main" val="2185360258"/>
                    </a:ext>
                  </a:extLst>
                </a:gridCol>
              </a:tblGrid>
              <a:tr h="18415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AWS Storage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Level view of AWS Storage Solutions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Week 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61521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Simple Storage Service (S3)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54722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Glacier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324527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Elastic Block Store (EBS)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522633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</a:t>
                      </a: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Cloudfront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AWS Storage Gateway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86267"/>
                  </a:ext>
                </a:extLst>
              </a:tr>
              <a:tr h="92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Managing Instance Volumes Using EBS, EBS Snapshots and Replication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359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Storage – Quiz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46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EBS- Creating and Deleting EBS Volume, Attaching &amp; Detaching EBS Volume and Creating Snapshot etc.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21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40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8FDD91-F088-3143-83B3-0E35B619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24" y="220980"/>
            <a:ext cx="8426449" cy="301752"/>
          </a:xfrm>
        </p:spPr>
        <p:txBody>
          <a:bodyPr/>
          <a:lstStyle/>
          <a:p>
            <a:r>
              <a:rPr lang="en-US" b="1" cap="small" dirty="0"/>
              <a:t>Program topics </a:t>
            </a:r>
            <a:r>
              <a:rPr lang="en-US" sz="1200" b="1" cap="small" dirty="0"/>
              <a:t>(contd.)</a:t>
            </a:r>
            <a:endParaRPr lang="en-US" b="1" cap="smal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AF95D-9C7D-104F-BD20-4D69BA7F8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FE8874-1764-4D67-8A76-6C1D62893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225929"/>
              </p:ext>
            </p:extLst>
          </p:nvPr>
        </p:nvGraphicFramePr>
        <p:xfrm>
          <a:off x="471488" y="800100"/>
          <a:ext cx="8368121" cy="21871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476850">
                  <a:extLst>
                    <a:ext uri="{9D8B030D-6E8A-4147-A177-3AD203B41FA5}">
                      <a16:colId xmlns:a16="http://schemas.microsoft.com/office/drawing/2014/main" val="2321962010"/>
                    </a:ext>
                  </a:extLst>
                </a:gridCol>
                <a:gridCol w="4977190">
                  <a:extLst>
                    <a:ext uri="{9D8B030D-6E8A-4147-A177-3AD203B41FA5}">
                      <a16:colId xmlns:a16="http://schemas.microsoft.com/office/drawing/2014/main" val="3430975328"/>
                    </a:ext>
                  </a:extLst>
                </a:gridCol>
                <a:gridCol w="914081">
                  <a:extLst>
                    <a:ext uri="{9D8B030D-6E8A-4147-A177-3AD203B41FA5}">
                      <a16:colId xmlns:a16="http://schemas.microsoft.com/office/drawing/2014/main" val="1008674273"/>
                    </a:ext>
                  </a:extLst>
                </a:gridCol>
              </a:tblGrid>
              <a:tr h="218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pc="100" baseline="0" dirty="0">
                          <a:solidFill>
                            <a:srgbClr val="FEFEFE"/>
                          </a:solidFill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</a:p>
                  </a:txBody>
                  <a:tcPr marL="5352" marR="5352" marT="5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pc="100" baseline="0" dirty="0">
                          <a:solidFill>
                            <a:srgbClr val="FEFEFE"/>
                          </a:solidFill>
                          <a:effectLst/>
                          <a:latin typeface="Calibri" panose="020F0502020204030204" pitchFamily="34" charset="0"/>
                        </a:rPr>
                        <a:t>Sub-Topic</a:t>
                      </a:r>
                    </a:p>
                  </a:txBody>
                  <a:tcPr marL="5352" marR="5352" marT="5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pc="100" baseline="0" dirty="0">
                          <a:solidFill>
                            <a:srgbClr val="FEFEFE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5352" marR="5352" marT="5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0775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442274"/>
              </p:ext>
            </p:extLst>
          </p:nvPr>
        </p:nvGraphicFramePr>
        <p:xfrm>
          <a:off x="471488" y="1018812"/>
          <a:ext cx="8367712" cy="2246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5707">
                  <a:extLst>
                    <a:ext uri="{9D8B030D-6E8A-4147-A177-3AD203B41FA5}">
                      <a16:colId xmlns:a16="http://schemas.microsoft.com/office/drawing/2014/main" val="621388668"/>
                    </a:ext>
                  </a:extLst>
                </a:gridCol>
                <a:gridCol w="4975860">
                  <a:extLst>
                    <a:ext uri="{9D8B030D-6E8A-4147-A177-3AD203B41FA5}">
                      <a16:colId xmlns:a16="http://schemas.microsoft.com/office/drawing/2014/main" val="2260681233"/>
                    </a:ext>
                  </a:extLst>
                </a:gridCol>
                <a:gridCol w="906145">
                  <a:extLst>
                    <a:ext uri="{9D8B030D-6E8A-4147-A177-3AD203B41FA5}">
                      <a16:colId xmlns:a16="http://schemas.microsoft.com/office/drawing/2014/main" val="2185360258"/>
                    </a:ext>
                  </a:extLst>
                </a:gridCol>
              </a:tblGrid>
              <a:tr h="184150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Simple Storage Service (S3)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marL="4696" marR="4696" marT="46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Week 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848994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Buckets and Objects And Lifecycle Policies</a:t>
                      </a:r>
                    </a:p>
                  </a:txBody>
                  <a:tcPr marL="4696" marR="4696" marT="46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8658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Versioning, Encryption, Consistency</a:t>
                      </a:r>
                      <a:r>
                        <a:rPr lang="en-US" sz="12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Model, Performance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6" marR="4696" marT="46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98546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Hosting A Website In S3</a:t>
                      </a:r>
                    </a:p>
                  </a:txBody>
                  <a:tcPr marL="4696" marR="4696" marT="46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227490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CORS, Bucket Policies, ACLs, and Encryption</a:t>
                      </a:r>
                    </a:p>
                  </a:txBody>
                  <a:tcPr marL="4696" marR="4696" marT="46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246532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CloudFront</a:t>
                      </a: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storage solutions</a:t>
                      </a:r>
                    </a:p>
                  </a:txBody>
                  <a:tcPr marL="4696" marR="4696" marT="46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553681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Glacier - Archives, Vaults, Vaults Locks &amp; Data Retrieval</a:t>
                      </a:r>
                    </a:p>
                  </a:txBody>
                  <a:tcPr marL="4696" marR="4696" marT="46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639319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S3 &amp; Glacier Select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96" marR="4696" marT="46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781172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Snowball and Transfer Acceleration</a:t>
                      </a:r>
                    </a:p>
                  </a:txBody>
                  <a:tcPr marL="4696" marR="4696" marT="46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30054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S3 – Quiz</a:t>
                      </a:r>
                    </a:p>
                  </a:txBody>
                  <a:tcPr marL="4696" marR="4696" marT="46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4099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S3 Bucket Policy and Versioning, Enabling S3's </a:t>
                      </a:r>
                      <a:r>
                        <a:rPr lang="en-US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LifeCycle</a:t>
                      </a: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feature - Lifecycle Policies, Creating A Static Hosting Website With S3</a:t>
                      </a:r>
                    </a:p>
                  </a:txBody>
                  <a:tcPr marL="4696" marR="4696" marT="46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40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0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8FDD91-F088-3143-83B3-0E35B619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24" y="220980"/>
            <a:ext cx="8426449" cy="301752"/>
          </a:xfrm>
        </p:spPr>
        <p:txBody>
          <a:bodyPr/>
          <a:lstStyle/>
          <a:p>
            <a:r>
              <a:rPr lang="en-US" b="1" cap="small" dirty="0"/>
              <a:t>Program topics </a:t>
            </a:r>
            <a:r>
              <a:rPr lang="en-US" sz="1200" b="1" cap="small" dirty="0"/>
              <a:t>(contd.)</a:t>
            </a:r>
            <a:endParaRPr lang="en-US" b="1" cap="smal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AF95D-9C7D-104F-BD20-4D69BA7F8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FE8874-1764-4D67-8A76-6C1D62893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225929"/>
              </p:ext>
            </p:extLst>
          </p:nvPr>
        </p:nvGraphicFramePr>
        <p:xfrm>
          <a:off x="471488" y="800100"/>
          <a:ext cx="8368121" cy="21871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476850">
                  <a:extLst>
                    <a:ext uri="{9D8B030D-6E8A-4147-A177-3AD203B41FA5}">
                      <a16:colId xmlns:a16="http://schemas.microsoft.com/office/drawing/2014/main" val="2321962010"/>
                    </a:ext>
                  </a:extLst>
                </a:gridCol>
                <a:gridCol w="4977190">
                  <a:extLst>
                    <a:ext uri="{9D8B030D-6E8A-4147-A177-3AD203B41FA5}">
                      <a16:colId xmlns:a16="http://schemas.microsoft.com/office/drawing/2014/main" val="3430975328"/>
                    </a:ext>
                  </a:extLst>
                </a:gridCol>
                <a:gridCol w="914081">
                  <a:extLst>
                    <a:ext uri="{9D8B030D-6E8A-4147-A177-3AD203B41FA5}">
                      <a16:colId xmlns:a16="http://schemas.microsoft.com/office/drawing/2014/main" val="1008674273"/>
                    </a:ext>
                  </a:extLst>
                </a:gridCol>
              </a:tblGrid>
              <a:tr h="218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pc="100" baseline="0" dirty="0">
                          <a:solidFill>
                            <a:srgbClr val="FEFEFE"/>
                          </a:solidFill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</a:p>
                  </a:txBody>
                  <a:tcPr marL="5352" marR="5352" marT="5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pc="100" baseline="0" dirty="0">
                          <a:solidFill>
                            <a:srgbClr val="FEFEFE"/>
                          </a:solidFill>
                          <a:effectLst/>
                          <a:latin typeface="Calibri" panose="020F0502020204030204" pitchFamily="34" charset="0"/>
                        </a:rPr>
                        <a:t>Sub-Topic</a:t>
                      </a:r>
                    </a:p>
                  </a:txBody>
                  <a:tcPr marL="5352" marR="5352" marT="5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pc="100" baseline="0" dirty="0">
                          <a:solidFill>
                            <a:srgbClr val="FEFEFE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5352" marR="5352" marT="5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0775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927189"/>
              </p:ext>
            </p:extLst>
          </p:nvPr>
        </p:nvGraphicFramePr>
        <p:xfrm>
          <a:off x="471488" y="1018812"/>
          <a:ext cx="8367712" cy="339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5707">
                  <a:extLst>
                    <a:ext uri="{9D8B030D-6E8A-4147-A177-3AD203B41FA5}">
                      <a16:colId xmlns:a16="http://schemas.microsoft.com/office/drawing/2014/main" val="621388668"/>
                    </a:ext>
                  </a:extLst>
                </a:gridCol>
                <a:gridCol w="4975860">
                  <a:extLst>
                    <a:ext uri="{9D8B030D-6E8A-4147-A177-3AD203B41FA5}">
                      <a16:colId xmlns:a16="http://schemas.microsoft.com/office/drawing/2014/main" val="2260681233"/>
                    </a:ext>
                  </a:extLst>
                </a:gridCol>
                <a:gridCol w="906145">
                  <a:extLst>
                    <a:ext uri="{9D8B030D-6E8A-4147-A177-3AD203B41FA5}">
                      <a16:colId xmlns:a16="http://schemas.microsoft.com/office/drawing/2014/main" val="2185360258"/>
                    </a:ext>
                  </a:extLst>
                </a:gridCol>
              </a:tblGrid>
              <a:tr h="184150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VPC (Virtual Private Cloud) And Networking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VPC And AWS Networking, AWS Networking Architecture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Week 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61521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Subnets, Route Tables, Internet Gateways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324527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NATs Versus Bastion Hosts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522633"/>
                  </a:ext>
                </a:extLst>
              </a:tr>
              <a:tr h="92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Host Configuration Protocol (DHCP) Option Sets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359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Elastic IP Addresses (EIPs), Elastic Network Interfaces (ENIs)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4626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Endpoints &amp; VPC Peering &amp; VPC Flow Logs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2946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Groups, Network Access Control Lists (ACLs)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4944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Address Translation (NAT) Instances and NAT Gateways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7012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 Private Gateways (VPGs), Customer Gateways (CGWs), and Virtual Private Networks (VPNs)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792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VPC Networking, VPC Security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1722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VPC Access Methods &amp; VPC Configuration, Extending The VPC To On-Premise Networks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738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Integrate the VPC with On-Premise-Networks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2621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VPC</a:t>
                      </a:r>
                      <a:r>
                        <a:rPr lang="en-US" sz="12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Quiz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40595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Building a Virtual Private Cloud from Scratch &amp; Securing Your VPC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7347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a NAT Instance in a VPC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2860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Configuring VPC Peering &amp; Routing Between VPCs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75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57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8FDD91-F088-3143-83B3-0E35B619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24" y="220980"/>
            <a:ext cx="8426449" cy="301752"/>
          </a:xfrm>
        </p:spPr>
        <p:txBody>
          <a:bodyPr/>
          <a:lstStyle/>
          <a:p>
            <a:r>
              <a:rPr lang="en-US" b="1" cap="small" dirty="0"/>
              <a:t>Program topics </a:t>
            </a:r>
            <a:r>
              <a:rPr lang="en-US" sz="1200" b="1" cap="small" dirty="0"/>
              <a:t>(contd.)</a:t>
            </a:r>
            <a:endParaRPr lang="en-US" b="1" cap="smal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AF95D-9C7D-104F-BD20-4D69BA7F8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5247" y="866746"/>
            <a:ext cx="5095510" cy="10899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Case Study on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VPC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444444"/>
                </a:solidFill>
                <a:latin typeface="+mn-lt"/>
              </a:rPr>
              <a:t>Follow the steps mentioned in the attached doc to complete the case study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142112"/>
              </p:ext>
            </p:extLst>
          </p:nvPr>
        </p:nvGraphicFramePr>
        <p:xfrm>
          <a:off x="945811" y="2098723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showAsIcon="1" r:id="rId4" imgW="914400" imgH="806400" progId="Word.Document.12">
                  <p:embed/>
                </p:oleObj>
              </mc:Choice>
              <mc:Fallback>
                <p:oleObj name="Document" showAsIcon="1" r:id="rId4" imgW="914400" imgH="806400" progId="Word.Documen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5811" y="2098723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49747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_PPT_template-02_13_19" id="{C9B9A2C6-BF28-F241-A818-49EC77AA6F40}" vid="{516013FF-F079-5946-B996-92AED50273F1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_PPT_template-02_13_19" id="{C9B9A2C6-BF28-F241-A818-49EC77AA6F40}" vid="{C0986C98-8313-6245-9FCD-C4F731E5062B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_PPT_template-02_13_19" id="{C9B9A2C6-BF28-F241-A818-49EC77AA6F40}" vid="{33E35B42-C727-2C47-A26D-98EA73264AC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3308</TotalTime>
  <Words>1082</Words>
  <Application>Microsoft Office PowerPoint</Application>
  <PresentationFormat>On-screen Show (16:9)</PresentationFormat>
  <Paragraphs>240</Paragraphs>
  <Slides>15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Covers</vt:lpstr>
      <vt:lpstr>General</vt:lpstr>
      <vt:lpstr>Breakers</vt:lpstr>
      <vt:lpstr>Microsoft Word Document</vt:lpstr>
      <vt:lpstr>Document</vt:lpstr>
      <vt:lpstr>Amazon webservice  learning Program Level 1 By Java Competency</vt:lpstr>
      <vt:lpstr>AWS Program details</vt:lpstr>
      <vt:lpstr>Program topics</vt:lpstr>
      <vt:lpstr>Program topics</vt:lpstr>
      <vt:lpstr>Program topics (contd.)</vt:lpstr>
      <vt:lpstr>Program topics (contd.)</vt:lpstr>
      <vt:lpstr>Program topics (contd.)</vt:lpstr>
      <vt:lpstr>Program topics (contd.)</vt:lpstr>
      <vt:lpstr>Program topics (contd.)</vt:lpstr>
      <vt:lpstr>Program topics (contd.)</vt:lpstr>
      <vt:lpstr>Program topics (contd.)</vt:lpstr>
      <vt:lpstr>Program topics (contd.)</vt:lpstr>
      <vt:lpstr>Program topics (contd.)</vt:lpstr>
      <vt:lpstr>Program topics (contd.)</vt:lpstr>
      <vt:lpstr>Program Reference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Competency</dc:title>
  <dc:creator>Ashok Polampalli</dc:creator>
  <cp:lastModifiedBy>Sathish Venkateswarlu</cp:lastModifiedBy>
  <cp:revision>76</cp:revision>
  <dcterms:created xsi:type="dcterms:W3CDTF">2019-06-12T18:54:00Z</dcterms:created>
  <dcterms:modified xsi:type="dcterms:W3CDTF">2020-09-03T14:26:34Z</dcterms:modified>
</cp:coreProperties>
</file>